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328" r:id="rId4"/>
    <p:sldId id="329" r:id="rId5"/>
    <p:sldId id="326" r:id="rId6"/>
    <p:sldId id="256" r:id="rId7"/>
    <p:sldId id="327" r:id="rId8"/>
    <p:sldId id="345" r:id="rId9"/>
    <p:sldId id="257" r:id="rId10"/>
    <p:sldId id="344" r:id="rId11"/>
    <p:sldId id="320" r:id="rId12"/>
    <p:sldId id="258" r:id="rId13"/>
    <p:sldId id="321" r:id="rId14"/>
    <p:sldId id="336" r:id="rId15"/>
    <p:sldId id="324" r:id="rId16"/>
    <p:sldId id="333" r:id="rId17"/>
    <p:sldId id="335" r:id="rId18"/>
    <p:sldId id="334" r:id="rId19"/>
    <p:sldId id="332" r:id="rId20"/>
    <p:sldId id="331" r:id="rId21"/>
    <p:sldId id="330" r:id="rId22"/>
    <p:sldId id="341" r:id="rId23"/>
    <p:sldId id="342" r:id="rId24"/>
    <p:sldId id="343" r:id="rId25"/>
    <p:sldId id="338" r:id="rId26"/>
    <p:sldId id="337" r:id="rId27"/>
    <p:sldId id="339" r:id="rId28"/>
    <p:sldId id="340" r:id="rId29"/>
    <p:sldId id="259" r:id="rId30"/>
    <p:sldId id="260" r:id="rId31"/>
    <p:sldId id="261" r:id="rId32"/>
    <p:sldId id="262" r:id="rId33"/>
    <p:sldId id="263" r:id="rId34"/>
    <p:sldId id="306" r:id="rId35"/>
    <p:sldId id="264" r:id="rId36"/>
    <p:sldId id="265" r:id="rId37"/>
    <p:sldId id="266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307" r:id="rId47"/>
    <p:sldId id="275" r:id="rId48"/>
    <p:sldId id="276" r:id="rId49"/>
    <p:sldId id="277" r:id="rId50"/>
    <p:sldId id="278" r:id="rId51"/>
    <p:sldId id="279" r:id="rId52"/>
    <p:sldId id="280" r:id="rId53"/>
    <p:sldId id="281" r:id="rId54"/>
    <p:sldId id="282" r:id="rId55"/>
    <p:sldId id="283" r:id="rId56"/>
    <p:sldId id="284" r:id="rId57"/>
    <p:sldId id="285" r:id="rId58"/>
    <p:sldId id="286" r:id="rId59"/>
    <p:sldId id="287" r:id="rId60"/>
    <p:sldId id="288" r:id="rId61"/>
    <p:sldId id="289" r:id="rId62"/>
    <p:sldId id="290" r:id="rId63"/>
    <p:sldId id="302" r:id="rId64"/>
    <p:sldId id="291" r:id="rId65"/>
    <p:sldId id="292" r:id="rId66"/>
    <p:sldId id="293" r:id="rId67"/>
    <p:sldId id="294" r:id="rId68"/>
    <p:sldId id="295" r:id="rId69"/>
    <p:sldId id="296" r:id="rId70"/>
    <p:sldId id="297" r:id="rId71"/>
    <p:sldId id="298" r:id="rId72"/>
    <p:sldId id="299" r:id="rId73"/>
    <p:sldId id="300" r:id="rId74"/>
    <p:sldId id="303" r:id="rId75"/>
    <p:sldId id="301" r:id="rId76"/>
    <p:sldId id="305" r:id="rId77"/>
    <p:sldId id="304" r:id="rId78"/>
    <p:sldId id="308" r:id="rId79"/>
    <p:sldId id="309" r:id="rId80"/>
    <p:sldId id="310" r:id="rId81"/>
    <p:sldId id="311" r:id="rId82"/>
    <p:sldId id="312" r:id="rId83"/>
    <p:sldId id="313" r:id="rId84"/>
    <p:sldId id="314" r:id="rId85"/>
    <p:sldId id="318" r:id="rId86"/>
    <p:sldId id="319" r:id="rId87"/>
    <p:sldId id="315" r:id="rId88"/>
    <p:sldId id="316" r:id="rId89"/>
    <p:sldId id="317" r:id="rId9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1224" y="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8" name="Obrázek 37"/>
          <p:cNvPicPr/>
          <p:nvPr/>
        </p:nvPicPr>
        <p:blipFill>
          <a:blip r:embed="rId2" cstate="print"/>
          <a:stretch/>
        </p:blipFill>
        <p:spPr>
          <a:xfrm>
            <a:off x="1735200" y="1599840"/>
            <a:ext cx="5672880" cy="4525560"/>
          </a:xfrm>
          <a:prstGeom prst="rect">
            <a:avLst/>
          </a:prstGeom>
          <a:ln>
            <a:noFill/>
          </a:ln>
        </p:spPr>
      </p:pic>
      <p:pic>
        <p:nvPicPr>
          <p:cNvPr id="39" name="Obrázek 38"/>
          <p:cNvPicPr/>
          <p:nvPr/>
        </p:nvPicPr>
        <p:blipFill>
          <a:blip r:embed="rId2" cstate="print"/>
          <a:stretch/>
        </p:blipFill>
        <p:spPr>
          <a:xfrm>
            <a:off x="1735200" y="1599840"/>
            <a:ext cx="567288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7" name="Obrázek 76"/>
          <p:cNvPicPr/>
          <p:nvPr/>
        </p:nvPicPr>
        <p:blipFill>
          <a:blip r:embed="rId2" cstate="print"/>
          <a:stretch/>
        </p:blipFill>
        <p:spPr>
          <a:xfrm>
            <a:off x="1735200" y="1599840"/>
            <a:ext cx="5672880" cy="4525560"/>
          </a:xfrm>
          <a:prstGeom prst="rect">
            <a:avLst/>
          </a:prstGeom>
          <a:ln>
            <a:noFill/>
          </a:ln>
        </p:spPr>
      </p:pic>
      <p:pic>
        <p:nvPicPr>
          <p:cNvPr id="78" name="Obrázek 77"/>
          <p:cNvPicPr/>
          <p:nvPr/>
        </p:nvPicPr>
        <p:blipFill>
          <a:blip r:embed="rId2" cstate="print"/>
          <a:stretch/>
        </p:blipFill>
        <p:spPr>
          <a:xfrm>
            <a:off x="1735200" y="1599840"/>
            <a:ext cx="567288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14" name="Obrázek 113"/>
          <p:cNvPicPr/>
          <p:nvPr/>
        </p:nvPicPr>
        <p:blipFill>
          <a:blip r:embed="rId2" cstate="print"/>
          <a:stretch/>
        </p:blipFill>
        <p:spPr>
          <a:xfrm>
            <a:off x="1735200" y="1599840"/>
            <a:ext cx="5672880" cy="4525560"/>
          </a:xfrm>
          <a:prstGeom prst="rect">
            <a:avLst/>
          </a:prstGeom>
          <a:ln>
            <a:noFill/>
          </a:ln>
        </p:spPr>
      </p:pic>
      <p:pic>
        <p:nvPicPr>
          <p:cNvPr id="115" name="Obrázek 114"/>
          <p:cNvPicPr/>
          <p:nvPr/>
        </p:nvPicPr>
        <p:blipFill>
          <a:blip r:embed="rId2" cstate="print"/>
          <a:stretch/>
        </p:blipFill>
        <p:spPr>
          <a:xfrm>
            <a:off x="1735200" y="1599840"/>
            <a:ext cx="567288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5BD95-6121-4E5F-B55E-74CF906651B1}" type="datetimeFigureOut">
              <a:rPr lang="cs-CZ" smtClean="0"/>
              <a:pPr/>
              <a:t>29.02.2024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39C1-0609-4462-BB00-D608610074C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Klepnutím lze upravit styl předlohy nadpisů.</a:t>
            </a:r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cs-CZ" sz="3200" strike="noStrike">
                <a:solidFill>
                  <a:srgbClr val="000000"/>
                </a:solidFill>
                <a:latin typeface="Calibri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3200" strike="noStrike">
                <a:solidFill>
                  <a:srgbClr val="000000"/>
                </a:solidFill>
                <a:latin typeface="Calibri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3200" strike="noStrike">
                <a:solidFill>
                  <a:srgbClr val="000000"/>
                </a:solidFill>
                <a:latin typeface="Calibri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3200" strike="noStrike">
                <a:solidFill>
                  <a:srgbClr val="000000"/>
                </a:solidFill>
                <a:latin typeface="Calibri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3200" strike="noStrike">
                <a:solidFill>
                  <a:srgbClr val="000000"/>
                </a:solidFill>
                <a:latin typeface="Calibri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3200" strike="noStrike">
                <a:solidFill>
                  <a:srgbClr val="000000"/>
                </a:solidFill>
                <a:latin typeface="Calibri"/>
              </a:rPr>
              <a:t>Šestá úroveň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3200" strike="noStrike">
                <a:solidFill>
                  <a:srgbClr val="000000"/>
                </a:solidFill>
                <a:latin typeface="Calibri"/>
              </a:rPr>
              <a:t>Sedmá úroveňKlepnutím lze upravit styly předlohy textu.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cs-CZ" sz="2800" strike="noStrike">
                <a:solidFill>
                  <a:srgbClr val="000000"/>
                </a:solidFill>
                <a:latin typeface="Calibri"/>
              </a:rPr>
              <a:t>Druhá úroveň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</a:rPr>
              <a:t>Třetí úroveň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cs-CZ" sz="2000" strike="noStrike">
                <a:solidFill>
                  <a:srgbClr val="000000"/>
                </a:solidFill>
                <a:latin typeface="Calibri"/>
              </a:rPr>
              <a:t>Čtvrtá úroveň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cs-CZ" sz="2000" strike="noStrike">
                <a:solidFill>
                  <a:srgbClr val="000000"/>
                </a:solidFill>
                <a:latin typeface="Calibri"/>
              </a:rPr>
              <a:t>Pátá úroveň</a:t>
            </a:r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1200" strike="noStrike">
                <a:solidFill>
                  <a:srgbClr val="8B8B8B"/>
                </a:solidFill>
                <a:latin typeface="Calibri"/>
              </a:rPr>
              <a:t>21. 3. 2018</a:t>
            </a:r>
            <a:endParaRPr/>
          </a:p>
        </p:txBody>
      </p:sp>
      <p:sp>
        <p:nvSpPr>
          <p:cNvPr id="4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44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BA3AF966-4ACB-4683-949D-866EEB27505A}" type="slidenum">
              <a:rPr lang="cs-CZ" sz="1200" strike="noStrike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</p:spPr>
        <p:txBody>
          <a:bodyPr tIns="91440" bIns="91440"/>
          <a:lstStyle/>
          <a:p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311760" y="1536480"/>
            <a:ext cx="8520120" cy="4554720"/>
          </a:xfrm>
          <a:prstGeom prst="rect">
            <a:avLst/>
          </a:prstGeom>
        </p:spPr>
        <p:txBody>
          <a:bodyPr tIns="91440" bIns="9144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Calibri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3200">
                <a:latin typeface="Calibri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3200">
                <a:latin typeface="Calibri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3200">
                <a:latin typeface="Calibri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3200">
                <a:latin typeface="Calibri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3200">
                <a:latin typeface="Calibri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3200">
                <a:latin typeface="Calibri"/>
              </a:rPr>
              <a:t>Sedmá úroveň</a:t>
            </a:r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lstStyle/>
          <a:p>
            <a:pPr algn="r">
              <a:lnSpc>
                <a:spcPct val="100000"/>
              </a:lnSpc>
            </a:pPr>
            <a:fld id="{97BE0865-93EB-46B8-A9D7-1A76C613E2DC}" type="slidenum">
              <a:rPr lang="cs-CZ" sz="1200" strike="noStrike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zpravy.idnes.cz/foto.aspx?r=zahranicni&amp;c=A120904_170406_zahranicni_ts&amp;foto=MBB450db3_mapka_kurdove.jpg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http://oidnes.cz/12/081/cl5/MBB450db3_mapka_kurdove.jpg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6/61/Location-Asia-UNsubregions.pn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http://upload.wikimedia.org/wikipedia/commons/6/61/Location-Asia-UNsubregions.png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2170584" cy="1142640"/>
          </a:xfrm>
        </p:spPr>
        <p:txBody>
          <a:bodyPr>
            <a:normAutofit/>
          </a:bodyPr>
          <a:lstStyle/>
          <a:p>
            <a:r>
              <a:rPr lang="cs-CZ" sz="6000" dirty="0" smtClean="0"/>
              <a:t>Asie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323528" y="1196752"/>
            <a:ext cx="7272808" cy="1440160"/>
          </a:xfrm>
        </p:spPr>
        <p:txBody>
          <a:bodyPr/>
          <a:lstStyle/>
          <a:p>
            <a:pPr algn="l">
              <a:buFontTx/>
              <a:buChar char="-"/>
            </a:pPr>
            <a:r>
              <a:rPr lang="cs-CZ" b="1" dirty="0" smtClean="0"/>
              <a:t> největší světadíl na světě - </a:t>
            </a:r>
            <a:r>
              <a:rPr lang="cs-CZ" dirty="0" smtClean="0"/>
              <a:t>44 603 853 km² (součást kontinentu Eurasie, příp. </a:t>
            </a:r>
            <a:r>
              <a:rPr lang="cs-CZ" dirty="0" err="1" smtClean="0"/>
              <a:t>Eurafrasie</a:t>
            </a:r>
            <a:r>
              <a:rPr lang="cs-CZ" dirty="0" smtClean="0"/>
              <a:t>)</a:t>
            </a:r>
          </a:p>
          <a:p>
            <a:pPr algn="l">
              <a:buFontTx/>
              <a:buChar char="-"/>
            </a:pPr>
            <a:r>
              <a:rPr lang="cs-CZ" dirty="0"/>
              <a:t> </a:t>
            </a:r>
            <a:r>
              <a:rPr lang="cs-CZ" dirty="0" smtClean="0"/>
              <a:t>v roce 2020 obývalo Asii cca </a:t>
            </a:r>
            <a:r>
              <a:rPr lang="cs-CZ" b="1" dirty="0" smtClean="0"/>
              <a:t>4,6 mld.</a:t>
            </a:r>
            <a:r>
              <a:rPr lang="cs-CZ" dirty="0" smtClean="0"/>
              <a:t> obyvatel (cca </a:t>
            </a:r>
            <a:r>
              <a:rPr lang="cs-CZ" b="1" dirty="0" smtClean="0"/>
              <a:t>60 % světového </a:t>
            </a:r>
            <a:r>
              <a:rPr lang="cs-CZ" b="1" dirty="0" err="1" smtClean="0"/>
              <a:t>obyv</a:t>
            </a:r>
            <a:r>
              <a:rPr lang="cs-CZ" b="1" dirty="0" smtClean="0"/>
              <a:t>.</a:t>
            </a:r>
            <a:r>
              <a:rPr lang="cs-CZ" dirty="0" smtClean="0"/>
              <a:t>)</a:t>
            </a:r>
          </a:p>
          <a:p>
            <a:pPr algn="l">
              <a:buFontTx/>
              <a:buChar char="-"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026" name="Picture 2" descr="Asia (orthographic projection)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5030" y="1988840"/>
            <a:ext cx="4578970" cy="45789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Povrch – zakresli do mapy</a:t>
            </a:r>
            <a:endParaRPr/>
          </a:p>
        </p:txBody>
      </p:sp>
      <p:sp>
        <p:nvSpPr>
          <p:cNvPr id="12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strike="noStrike" dirty="0" smtClean="0">
                <a:solidFill>
                  <a:srgbClr val="000000"/>
                </a:solidFill>
                <a:latin typeface="Calibri"/>
              </a:rPr>
              <a:t>Hranice mezi Evropou a </a:t>
            </a:r>
            <a:r>
              <a:rPr lang="cs-CZ" sz="2000" strike="noStrike" dirty="0" err="1" smtClean="0">
                <a:solidFill>
                  <a:srgbClr val="000000"/>
                </a:solidFill>
                <a:latin typeface="Calibri"/>
              </a:rPr>
              <a:t>Asiíí</a:t>
            </a:r>
            <a:r>
              <a:rPr lang="cs-CZ" sz="2000" strike="noStrike" dirty="0" smtClean="0">
                <a:solidFill>
                  <a:srgbClr val="000000"/>
                </a:solidFill>
                <a:latin typeface="Calibri"/>
              </a:rPr>
              <a:t>, Asií a Afrikou</a:t>
            </a:r>
          </a:p>
          <a:p>
            <a:pPr>
              <a:lnSpc>
                <a:spcPct val="100000"/>
              </a:lnSpc>
            </a:pPr>
            <a:r>
              <a:rPr lang="cs-CZ" sz="2000" strike="noStrike" dirty="0" smtClean="0">
                <a:solidFill>
                  <a:srgbClr val="000000"/>
                </a:solidFill>
                <a:latin typeface="Calibri"/>
              </a:rPr>
              <a:t>Státy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: Izrael, Palestina, Libanon, </a:t>
            </a:r>
            <a:r>
              <a:rPr lang="cs-CZ" sz="2000" strike="noStrike" dirty="0" smtClean="0">
                <a:solidFill>
                  <a:srgbClr val="000000"/>
                </a:solidFill>
                <a:latin typeface="Calibri"/>
              </a:rPr>
              <a:t>Jordánsko, Sýrie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, Turecko, Kuvajt, Jemen, Omán, Spojené Arabské Emiráty, Katar, Bahrajn, Írán, Arménie, Gruzie, </a:t>
            </a:r>
            <a:r>
              <a:rPr lang="cs-CZ" sz="2000" strike="noStrike" dirty="0" err="1">
                <a:solidFill>
                  <a:srgbClr val="000000"/>
                </a:solidFill>
                <a:latin typeface="Calibri"/>
              </a:rPr>
              <a:t>Ázerbajdžán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, Saudská Arábie, Irák</a:t>
            </a:r>
            <a:endParaRPr sz="1200" dirty="0"/>
          </a:p>
          <a:p>
            <a:pPr>
              <a:lnSpc>
                <a:spcPct val="100000"/>
              </a:lnSpc>
            </a:pP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Horizontální členitost: Rudé moře, Adenský záliv, Černé moře, Středozemní moře, </a:t>
            </a:r>
            <a:r>
              <a:rPr lang="cs-CZ" sz="2000" strike="noStrike" dirty="0" smtClean="0">
                <a:solidFill>
                  <a:srgbClr val="000000"/>
                </a:solidFill>
                <a:latin typeface="Calibri"/>
              </a:rPr>
              <a:t>Levantské moře, Kaspické 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moře, Perský záliv, Ománský záliv, Arabské moře, Arabský Poloostrov, </a:t>
            </a:r>
            <a:r>
              <a:rPr lang="cs-CZ" sz="2000" strike="noStrike" dirty="0" err="1">
                <a:solidFill>
                  <a:srgbClr val="000000"/>
                </a:solidFill>
                <a:latin typeface="Calibri"/>
              </a:rPr>
              <a:t>poloostrov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 Malá Asie, poloostrov Sinaj, Kypr, Suezský průplav</a:t>
            </a:r>
            <a:endParaRPr sz="1200" dirty="0"/>
          </a:p>
          <a:p>
            <a:pPr>
              <a:lnSpc>
                <a:spcPct val="100000"/>
              </a:lnSpc>
            </a:pP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Města: Rijád, Mekka, </a:t>
            </a:r>
            <a:r>
              <a:rPr lang="cs-CZ" sz="2000" strike="noStrike" dirty="0" err="1">
                <a:solidFill>
                  <a:srgbClr val="000000"/>
                </a:solidFill>
                <a:latin typeface="Calibri"/>
              </a:rPr>
              <a:t>Dubaj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, Abú </a:t>
            </a:r>
            <a:r>
              <a:rPr lang="cs-CZ" sz="2000" strike="noStrike" dirty="0" err="1">
                <a:solidFill>
                  <a:srgbClr val="000000"/>
                </a:solidFill>
                <a:latin typeface="Calibri"/>
              </a:rPr>
              <a:t>Zabí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, </a:t>
            </a:r>
            <a:r>
              <a:rPr lang="cs-CZ" sz="2000" strike="noStrike" dirty="0" err="1">
                <a:solidFill>
                  <a:srgbClr val="000000"/>
                </a:solidFill>
                <a:latin typeface="Calibri"/>
              </a:rPr>
              <a:t>Baghdád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, Damašek, Tel-</a:t>
            </a:r>
            <a:r>
              <a:rPr lang="cs-CZ" sz="2000" strike="noStrike" dirty="0" err="1">
                <a:solidFill>
                  <a:srgbClr val="000000"/>
                </a:solidFill>
                <a:latin typeface="Calibri"/>
              </a:rPr>
              <a:t>Aviv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, Jeruzalém, Kuvajt, Teherán, Tbilisi, Baku, Jerevan, Ankara, Istanbul, + tzv. Kurdistán</a:t>
            </a:r>
            <a:endParaRPr sz="1200" dirty="0"/>
          </a:p>
          <a:p>
            <a:pPr>
              <a:lnSpc>
                <a:spcPct val="100000"/>
              </a:lnSpc>
            </a:pP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Povrch: poušť Rub </a:t>
            </a:r>
            <a:r>
              <a:rPr lang="cs-CZ" sz="2000" strike="noStrike" dirty="0" err="1">
                <a:solidFill>
                  <a:srgbClr val="000000"/>
                </a:solidFill>
                <a:latin typeface="Calibri"/>
              </a:rPr>
              <a:t>al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-</a:t>
            </a:r>
            <a:r>
              <a:rPr lang="cs-CZ" sz="2000" strike="noStrike" dirty="0" err="1">
                <a:solidFill>
                  <a:srgbClr val="000000"/>
                </a:solidFill>
                <a:latin typeface="Calibri"/>
              </a:rPr>
              <a:t>Chálí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, Syrská poušť, </a:t>
            </a:r>
            <a:r>
              <a:rPr lang="cs-CZ" sz="2000" strike="noStrike" dirty="0" err="1">
                <a:solidFill>
                  <a:srgbClr val="000000"/>
                </a:solidFill>
                <a:latin typeface="Calibri"/>
              </a:rPr>
              <a:t>Mezopotámská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 nížina, Íránská vysočina, Velký Kavkaz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Hlavní znaky JZ Asie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467544" y="1628800"/>
            <a:ext cx="8229240" cy="1142640"/>
          </a:xfrm>
        </p:spPr>
        <p:txBody>
          <a:bodyPr/>
          <a:lstStyle/>
          <a:p>
            <a:r>
              <a:rPr lang="cs-CZ" dirty="0" smtClean="0"/>
              <a:t>do slepé mapy zakresli státy, jejichž hlavním zdrojem příjmu je ropa:</a:t>
            </a:r>
          </a:p>
          <a:p>
            <a:r>
              <a:rPr lang="cs-CZ" dirty="0" smtClean="0"/>
              <a:t>do každého státu v regionu pak vepiš dominantní náboženství formou zkratky (křesťanství – K, Judaismus – J, sunnitský Islám – SI, šíitský Islám – ŠI)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6000" b="1" dirty="0" smtClean="0"/>
              <a:t>Turecko</a:t>
            </a:r>
            <a:endParaRPr lang="cs-CZ" sz="6000" b="1" dirty="0"/>
          </a:p>
        </p:txBody>
      </p:sp>
      <p:sp>
        <p:nvSpPr>
          <p:cNvPr id="4" name="Obdélník 3"/>
          <p:cNvSpPr/>
          <p:nvPr/>
        </p:nvSpPr>
        <p:spPr>
          <a:xfrm>
            <a:off x="323528" y="134076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Hlavní město: </a:t>
            </a:r>
            <a:r>
              <a:rPr lang="cs-CZ" b="1" dirty="0" smtClean="0"/>
              <a:t>Ankara</a:t>
            </a:r>
          </a:p>
          <a:p>
            <a:r>
              <a:rPr lang="cs-CZ" dirty="0" smtClean="0"/>
              <a:t>rozloha: </a:t>
            </a:r>
            <a:r>
              <a:rPr lang="cs-CZ" b="1" dirty="0" smtClean="0"/>
              <a:t>783 356 km²</a:t>
            </a:r>
          </a:p>
          <a:p>
            <a:r>
              <a:rPr lang="cs-CZ" dirty="0" err="1" smtClean="0"/>
              <a:t>nej</a:t>
            </a:r>
            <a:r>
              <a:rPr lang="cs-CZ" dirty="0" smtClean="0"/>
              <a:t>. vrchol: </a:t>
            </a:r>
            <a:r>
              <a:rPr lang="nn-NO" b="1" dirty="0" smtClean="0"/>
              <a:t>Ararat (5137 m n. m.)</a:t>
            </a:r>
            <a:endParaRPr lang="cs-CZ" b="1" dirty="0" smtClean="0"/>
          </a:p>
          <a:p>
            <a:r>
              <a:rPr lang="cs-CZ" dirty="0" smtClean="0"/>
              <a:t>Prezident: </a:t>
            </a:r>
            <a:r>
              <a:rPr lang="cs-CZ" b="1" dirty="0" err="1" smtClean="0"/>
              <a:t>Recep</a:t>
            </a:r>
            <a:r>
              <a:rPr lang="cs-CZ" b="1" dirty="0" smtClean="0"/>
              <a:t> </a:t>
            </a:r>
            <a:r>
              <a:rPr lang="cs-CZ" b="1" dirty="0" err="1" smtClean="0"/>
              <a:t>Tayyip</a:t>
            </a:r>
            <a:r>
              <a:rPr lang="cs-CZ" b="1" dirty="0" smtClean="0"/>
              <a:t> </a:t>
            </a:r>
            <a:r>
              <a:rPr lang="cs-CZ" b="1" dirty="0" err="1" smtClean="0"/>
              <a:t>Erdoğan</a:t>
            </a:r>
            <a:endParaRPr lang="cs-CZ" b="1" dirty="0" smtClean="0"/>
          </a:p>
          <a:p>
            <a:r>
              <a:rPr lang="cs-CZ" dirty="0" smtClean="0"/>
              <a:t>Měna: </a:t>
            </a:r>
            <a:r>
              <a:rPr lang="cs-CZ" b="1" dirty="0" smtClean="0"/>
              <a:t>Turecká lira</a:t>
            </a:r>
          </a:p>
          <a:p>
            <a:r>
              <a:rPr lang="cs-CZ" dirty="0" smtClean="0"/>
              <a:t>Populace: </a:t>
            </a:r>
            <a:r>
              <a:rPr lang="cs-CZ" b="1" dirty="0" smtClean="0"/>
              <a:t>82 milionů</a:t>
            </a:r>
            <a:r>
              <a:rPr lang="cs-CZ" dirty="0" smtClean="0"/>
              <a:t> (2019) </a:t>
            </a:r>
          </a:p>
          <a:p>
            <a:r>
              <a:rPr lang="cs-CZ" dirty="0" smtClean="0"/>
              <a:t>HDP (PPP)/ </a:t>
            </a:r>
            <a:r>
              <a:rPr lang="cs-CZ" dirty="0" err="1" smtClean="0"/>
              <a:t>obyv</a:t>
            </a:r>
            <a:r>
              <a:rPr lang="cs-CZ" dirty="0" smtClean="0"/>
              <a:t>.: </a:t>
            </a:r>
            <a:r>
              <a:rPr lang="cs-CZ" b="1" dirty="0" smtClean="0"/>
              <a:t>$32,278</a:t>
            </a:r>
            <a:r>
              <a:rPr lang="cs-CZ" dirty="0" smtClean="0"/>
              <a:t> (2021)</a:t>
            </a:r>
          </a:p>
          <a:p>
            <a:r>
              <a:rPr lang="cs-CZ" dirty="0" smtClean="0"/>
              <a:t>náboženství: </a:t>
            </a:r>
            <a:r>
              <a:rPr lang="cs-CZ" b="1" dirty="0" smtClean="0"/>
              <a:t>sunnitský Islám</a:t>
            </a:r>
            <a:endParaRPr lang="cs-CZ" b="1" dirty="0"/>
          </a:p>
        </p:txBody>
      </p:sp>
      <p:pic>
        <p:nvPicPr>
          <p:cNvPr id="1026" name="Picture 2" descr="Poloha Turec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0944" y="0"/>
            <a:ext cx="3933056" cy="3933056"/>
          </a:xfrm>
          <a:prstGeom prst="rect">
            <a:avLst/>
          </a:prstGeom>
          <a:noFill/>
        </p:spPr>
      </p:pic>
      <p:pic>
        <p:nvPicPr>
          <p:cNvPr id="1028" name="Picture 4" descr="vlajka Turec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0"/>
            <a:ext cx="2700298" cy="1800200"/>
          </a:xfrm>
          <a:prstGeom prst="rect">
            <a:avLst/>
          </a:prstGeom>
          <a:noFill/>
        </p:spPr>
      </p:pic>
      <p:sp>
        <p:nvSpPr>
          <p:cNvPr id="7" name="Podnadpis 2"/>
          <p:cNvSpPr>
            <a:spLocks noGrp="1"/>
          </p:cNvSpPr>
          <p:nvPr>
            <p:ph type="subTitle"/>
          </p:nvPr>
        </p:nvSpPr>
        <p:spPr>
          <a:xfrm>
            <a:off x="251520" y="3833664"/>
            <a:ext cx="8229240" cy="3024336"/>
          </a:xfrm>
        </p:spPr>
        <p:txBody>
          <a:bodyPr/>
          <a:lstStyle/>
          <a:p>
            <a:r>
              <a:rPr lang="cs-CZ" b="1" i="1" dirty="0"/>
              <a:t>Turecko</a:t>
            </a:r>
            <a:r>
              <a:rPr lang="cs-CZ" dirty="0"/>
              <a:t> leží menší částí v Evropě, proto </a:t>
            </a:r>
            <a:r>
              <a:rPr lang="cs-CZ" dirty="0" smtClean="0"/>
              <a:t>je kandidátem o </a:t>
            </a:r>
            <a:r>
              <a:rPr lang="cs-CZ" dirty="0"/>
              <a:t>vstup do EU,</a:t>
            </a:r>
            <a:r>
              <a:rPr lang="cs-CZ" b="1" dirty="0"/>
              <a:t> je členem NATO</a:t>
            </a:r>
            <a:r>
              <a:rPr lang="cs-CZ" dirty="0"/>
              <a:t>. Lidé zde vyznávají islám, ale umírněně, což v kombinaci s kulturními památkami a teplým podnebím láká především evropské turisty. Poměrně vyspělý stát je světovou jedničkou ve vývozu </a:t>
            </a:r>
            <a:r>
              <a:rPr lang="cs-CZ" dirty="0" smtClean="0"/>
              <a:t>chrómu. </a:t>
            </a:r>
            <a:r>
              <a:rPr lang="cs-CZ" dirty="0"/>
              <a:t>V průmyslu převažuje potravinářství a textil (kožené oděvy, obuv pro známé značky). Vnitrozemí vyplňuje zvlněná Anatólie, kdysi step, dnes obilnice zaměřená na pšenici a pastevectví skotu, koz a ovcí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Turecko tíhne k Evropě a je žadatelem o vstup do EU, momentálně se však od proevropského kurzu oddaluje – nemá totiž vyřešeny spory o Kypr a na východě nemá vyřešenu otázku týkající se </a:t>
            </a:r>
            <a:r>
              <a:rPr lang="cs-CZ" dirty="0"/>
              <a:t>k</a:t>
            </a:r>
            <a:r>
              <a:rPr lang="cs-CZ" dirty="0" smtClean="0"/>
              <a:t>urdské menšiny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Turkey Map (Physical) - Worldome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78" y="0"/>
            <a:ext cx="9130122" cy="645333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404664"/>
            <a:ext cx="1584176" cy="1142640"/>
          </a:xfrm>
        </p:spPr>
        <p:txBody>
          <a:bodyPr/>
          <a:lstStyle/>
          <a:p>
            <a:r>
              <a:rPr lang="cs-CZ" sz="2800" b="1" dirty="0" smtClean="0"/>
              <a:t>Turecko</a:t>
            </a:r>
            <a:endParaRPr lang="cs-CZ" sz="28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9512" y="6488668"/>
            <a:ext cx="8964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pojmy: Thrákie, </a:t>
            </a:r>
            <a:r>
              <a:rPr lang="cs-CZ" sz="1200" dirty="0" err="1" smtClean="0"/>
              <a:t>Anatolie</a:t>
            </a:r>
            <a:r>
              <a:rPr lang="cs-CZ" sz="1200" dirty="0" smtClean="0"/>
              <a:t> – Malá Asie, Bospor, Dardanely, </a:t>
            </a:r>
            <a:r>
              <a:rPr lang="cs-CZ" sz="1200" dirty="0" err="1" smtClean="0"/>
              <a:t>Marmarské</a:t>
            </a:r>
            <a:r>
              <a:rPr lang="cs-CZ" sz="1200" dirty="0" smtClean="0"/>
              <a:t> moře, pohoří Taurus, Ararat, Ankara, Istanbul, Severní Kypr, </a:t>
            </a:r>
            <a:endParaRPr lang="cs-CZ" sz="1200" dirty="0"/>
          </a:p>
        </p:txBody>
      </p:sp>
      <p:sp>
        <p:nvSpPr>
          <p:cNvPr id="7" name="TextovéPole 6"/>
          <p:cNvSpPr txBox="1"/>
          <p:nvPr/>
        </p:nvSpPr>
        <p:spPr>
          <a:xfrm rot="19261919">
            <a:off x="3532400" y="4029562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 smtClean="0"/>
              <a:t>poh</a:t>
            </a:r>
            <a:r>
              <a:rPr lang="cs-CZ" sz="1400" b="1" dirty="0" smtClean="0"/>
              <a:t>. </a:t>
            </a:r>
            <a:r>
              <a:rPr lang="cs-CZ" sz="1400" b="1" dirty="0" err="1" smtClean="0"/>
              <a:t>Antitaurus</a:t>
            </a:r>
            <a:endParaRPr lang="cs-CZ" sz="1400" b="1" dirty="0"/>
          </a:p>
        </p:txBody>
      </p:sp>
      <p:sp>
        <p:nvSpPr>
          <p:cNvPr id="8" name="TextovéPole 7"/>
          <p:cNvSpPr txBox="1"/>
          <p:nvPr/>
        </p:nvSpPr>
        <p:spPr>
          <a:xfrm rot="1780658">
            <a:off x="2297876" y="4502544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 smtClean="0"/>
              <a:t>poh</a:t>
            </a:r>
            <a:r>
              <a:rPr lang="cs-CZ" sz="1400" b="1" dirty="0" smtClean="0"/>
              <a:t>. Taurus</a:t>
            </a:r>
            <a:endParaRPr lang="cs-CZ" sz="1400" b="1" dirty="0"/>
          </a:p>
        </p:txBody>
      </p:sp>
      <p:sp>
        <p:nvSpPr>
          <p:cNvPr id="9" name="Obdélník 8"/>
          <p:cNvSpPr/>
          <p:nvPr/>
        </p:nvSpPr>
        <p:spPr>
          <a:xfrm>
            <a:off x="6444208" y="3140968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Arménská vysočina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 rot="21383011">
            <a:off x="5516018" y="2405350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/>
              <a:t>Pontské pohoří</a:t>
            </a:r>
            <a:endParaRPr lang="cs-CZ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East Anatolian Fault - Wiki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5736688"/>
          </a:xfrm>
          <a:prstGeom prst="rect">
            <a:avLst/>
          </a:prstGeom>
          <a:noFill/>
        </p:spPr>
      </p:pic>
      <p:pic>
        <p:nvPicPr>
          <p:cNvPr id="117764" name="Picture 4" descr="https://upload.wikimedia.org/wikipedia/commons/thumb/0/03/Map_of_earthquakes_in_Turkey_1900-2017.svg/1920px-Map_of_earthquakes_in_Turkey_1900-2017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609" y="5235737"/>
            <a:ext cx="3214391" cy="1622263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323528" y="5657671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Tektonika: velmi aktivní oblast nacházející se většinově na Anatolské desce – ta je vystavena tlaku tlačící se Africké a Arabské desky – vznik sopečných vrcholů, pohoří, zemětřesení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251520" y="6165304"/>
            <a:ext cx="8229240" cy="565120"/>
          </a:xfrm>
        </p:spPr>
        <p:txBody>
          <a:bodyPr/>
          <a:lstStyle/>
          <a:p>
            <a:r>
              <a:rPr lang="cs-CZ" dirty="0" smtClean="0"/>
              <a:t>stratovulkány Malý a </a:t>
            </a:r>
            <a:r>
              <a:rPr lang="cs-CZ" b="1" dirty="0" smtClean="0"/>
              <a:t>Velký Ararat</a:t>
            </a:r>
            <a:r>
              <a:rPr lang="cs-CZ" dirty="0" smtClean="0"/>
              <a:t> (5137) – nejvyšší vrchol Arménské vysočiny a celého Turecka</a:t>
            </a:r>
            <a:endParaRPr lang="cs-CZ" dirty="0"/>
          </a:p>
        </p:txBody>
      </p:sp>
      <p:pic>
        <p:nvPicPr>
          <p:cNvPr id="119810" name="Picture 2" descr="Malý a Velký Arar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607" y="-99392"/>
            <a:ext cx="9184607" cy="6120680"/>
          </a:xfrm>
          <a:prstGeom prst="rect">
            <a:avLst/>
          </a:prstGeom>
          <a:noFill/>
        </p:spPr>
      </p:pic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 cstate="print"/>
          <a:srcRect l="76780" t="50399" r="4320" b="34901"/>
          <a:stretch>
            <a:fillRect/>
          </a:stretch>
        </p:blipFill>
        <p:spPr bwMode="auto">
          <a:xfrm>
            <a:off x="0" y="4509120"/>
            <a:ext cx="345638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457200" y="4437112"/>
            <a:ext cx="8229240" cy="1688648"/>
          </a:xfrm>
        </p:spPr>
        <p:txBody>
          <a:bodyPr/>
          <a:lstStyle/>
          <a:p>
            <a:r>
              <a:rPr lang="cs-CZ" dirty="0" smtClean="0"/>
              <a:t>- pobřeží kromě východního jsou subtropické (na S větším množstvím srážek – 2200 mm/rok, jediná část T s dostatkem vláhy), východní část Turecka je ve znamení velmi chladných zim (-30°C – -40°C, ve středu území panují rovněž poměrně tuhé zimy (teploty padají i k -20°C) </a:t>
            </a:r>
            <a:endParaRPr lang="cs-CZ" dirty="0"/>
          </a:p>
        </p:txBody>
      </p:sp>
      <p:pic>
        <p:nvPicPr>
          <p:cNvPr id="118786" name="Picture 2" descr="https://upload.wikimedia.org/wikipedia/commons/thumb/f/fa/Koppen-Geiger_Map_TUR_present.svg/1920px-Koppen-Geiger_Map_TUR_present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44624"/>
            <a:ext cx="9227275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6738" name="Picture 2" descr="Ma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923" y="0"/>
            <a:ext cx="9198923" cy="6597352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187624" y="638132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Osmanská říše 1299–1922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0" y="5661248"/>
            <a:ext cx="3898776" cy="1040576"/>
          </a:xfrm>
        </p:spPr>
        <p:txBody>
          <a:bodyPr/>
          <a:lstStyle/>
          <a:p>
            <a:r>
              <a:rPr lang="cs-CZ" dirty="0" smtClean="0"/>
              <a:t>vyobrazení historického území Thrákie</a:t>
            </a:r>
            <a:endParaRPr lang="cs-CZ" dirty="0"/>
          </a:p>
        </p:txBody>
      </p:sp>
      <p:pic>
        <p:nvPicPr>
          <p:cNvPr id="114690" name="Picture 2" descr="https://upload.wikimedia.org/wikipedia/commons/2/2b/Thrace_and_present-day_state_borderlin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-81726"/>
            <a:ext cx="5796136" cy="6939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1584176" cy="1142640"/>
          </a:xfrm>
        </p:spPr>
        <p:txBody>
          <a:bodyPr/>
          <a:lstStyle/>
          <a:p>
            <a:r>
              <a:rPr lang="cs-CZ" sz="2800" b="1" dirty="0" smtClean="0"/>
              <a:t>Turecko</a:t>
            </a:r>
            <a:endParaRPr lang="cs-CZ" sz="2800" b="1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2"/>
          <p:cNvSpPr>
            <a:spLocks noGrp="1"/>
          </p:cNvSpPr>
          <p:nvPr>
            <p:ph type="subTitle"/>
          </p:nvPr>
        </p:nvSpPr>
        <p:spPr>
          <a:xfrm>
            <a:off x="4644008" y="3861048"/>
            <a:ext cx="4499992" cy="2996952"/>
          </a:xfrm>
        </p:spPr>
        <p:txBody>
          <a:bodyPr/>
          <a:lstStyle/>
          <a:p>
            <a:r>
              <a:rPr lang="cs-CZ" b="1" dirty="0" err="1"/>
              <a:t>Mustafa</a:t>
            </a:r>
            <a:r>
              <a:rPr lang="cs-CZ" b="1" dirty="0"/>
              <a:t> </a:t>
            </a:r>
            <a:r>
              <a:rPr lang="cs-CZ" b="1" dirty="0" err="1"/>
              <a:t>Kemal</a:t>
            </a:r>
            <a:r>
              <a:rPr lang="cs-CZ" b="1" dirty="0"/>
              <a:t> </a:t>
            </a:r>
            <a:r>
              <a:rPr lang="cs-CZ" b="1" dirty="0" err="1" smtClean="0"/>
              <a:t>Atatürk</a:t>
            </a:r>
            <a:r>
              <a:rPr lang="cs-CZ" b="1" dirty="0" smtClean="0"/>
              <a:t> (1881 – 1938)  – </a:t>
            </a:r>
            <a:r>
              <a:rPr lang="cs-CZ" dirty="0" smtClean="0"/>
              <a:t>zakladatel moderního </a:t>
            </a:r>
            <a:r>
              <a:rPr lang="cs-CZ" b="1" u="sng" dirty="0" smtClean="0"/>
              <a:t>sekulárního</a:t>
            </a:r>
            <a:r>
              <a:rPr lang="cs-CZ" b="1" dirty="0" smtClean="0"/>
              <a:t> Turecka (1923)</a:t>
            </a:r>
            <a:r>
              <a:rPr lang="cs-CZ" dirty="0" smtClean="0"/>
              <a:t>, přemístil hl. m. z Istanbulu do Ankary a vyhostil </a:t>
            </a:r>
            <a:r>
              <a:rPr lang="cs-CZ" dirty="0" err="1" smtClean="0"/>
              <a:t>Ímáma</a:t>
            </a:r>
            <a:endParaRPr 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4514" name="Picture 2" descr="Atatürk Kem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-1"/>
            <a:ext cx="3059832" cy="4279941"/>
          </a:xfrm>
          <a:prstGeom prst="rect">
            <a:avLst/>
          </a:prstGeom>
          <a:noFill/>
        </p:spPr>
      </p:pic>
      <p:pic>
        <p:nvPicPr>
          <p:cNvPr id="64516" name="Picture 4" descr="1. sultán Osmanské říš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3914892" cy="4365104"/>
          </a:xfrm>
          <a:prstGeom prst="rect">
            <a:avLst/>
          </a:prstGeom>
          <a:noFill/>
        </p:spPr>
      </p:pic>
      <p:sp>
        <p:nvSpPr>
          <p:cNvPr id="11" name="Obdélník 10"/>
          <p:cNvSpPr/>
          <p:nvPr/>
        </p:nvSpPr>
        <p:spPr>
          <a:xfrm>
            <a:off x="251520" y="5085184"/>
            <a:ext cx="3888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Osman I. zakladatel Osmanské říše </a:t>
            </a:r>
            <a:r>
              <a:rPr lang="cs-CZ" dirty="0" smtClean="0"/>
              <a:t>(existovala mezi 1299 – 1922)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179512" y="1052736"/>
            <a:ext cx="4330824" cy="4525560"/>
          </a:xfrm>
        </p:spPr>
        <p:txBody>
          <a:bodyPr/>
          <a:lstStyle/>
          <a:p>
            <a:r>
              <a:rPr lang="cs-CZ" dirty="0" smtClean="0"/>
              <a:t>- hranice mezi Evropou a Asií není pevně stanovena – v ČR převažuje linie </a:t>
            </a:r>
            <a:r>
              <a:rPr lang="cs-CZ" b="1" dirty="0" smtClean="0"/>
              <a:t>A</a:t>
            </a:r>
            <a:r>
              <a:rPr lang="cs-CZ" dirty="0" smtClean="0"/>
              <a:t> </a:t>
            </a:r>
            <a:r>
              <a:rPr lang="cs-CZ" dirty="0" err="1" smtClean="0"/>
              <a:t>Strahlengergova</a:t>
            </a:r>
            <a:r>
              <a:rPr lang="cs-CZ" dirty="0" smtClean="0"/>
              <a:t> (</a:t>
            </a:r>
            <a:r>
              <a:rPr lang="cs-CZ" dirty="0" err="1" smtClean="0"/>
              <a:t>Bajdaratský</a:t>
            </a:r>
            <a:r>
              <a:rPr lang="cs-CZ" dirty="0" smtClean="0"/>
              <a:t> záliv, východní úpatí pohoří Ural, řeka </a:t>
            </a:r>
            <a:r>
              <a:rPr lang="cs-CZ" dirty="0" err="1" smtClean="0"/>
              <a:t>Emba</a:t>
            </a:r>
            <a:r>
              <a:rPr lang="cs-CZ" dirty="0" smtClean="0"/>
              <a:t> do Kaspického moře, odtud </a:t>
            </a:r>
            <a:r>
              <a:rPr lang="cs-CZ" dirty="0" err="1" smtClean="0"/>
              <a:t>Kumomanyčskou</a:t>
            </a:r>
            <a:r>
              <a:rPr lang="cs-CZ" dirty="0" smtClean="0"/>
              <a:t> sníženinou podél řek </a:t>
            </a:r>
            <a:r>
              <a:rPr lang="cs-CZ" dirty="0" err="1" smtClean="0"/>
              <a:t>Kuma</a:t>
            </a:r>
            <a:r>
              <a:rPr lang="cs-CZ" dirty="0" smtClean="0"/>
              <a:t> a </a:t>
            </a:r>
            <a:r>
              <a:rPr lang="cs-CZ" dirty="0" err="1" smtClean="0"/>
              <a:t>Manyč</a:t>
            </a:r>
            <a:r>
              <a:rPr lang="cs-CZ" dirty="0" smtClean="0"/>
              <a:t> až po ústí </a:t>
            </a:r>
            <a:r>
              <a:rPr lang="cs-CZ" dirty="0" err="1" smtClean="0"/>
              <a:t>Manyče</a:t>
            </a:r>
            <a:r>
              <a:rPr lang="cs-CZ" dirty="0" smtClean="0"/>
              <a:t> do Donu a po něm do Azovského moře, dále úžiny Bospor, Dardanely)</a:t>
            </a:r>
            <a:endParaRPr lang="cs-CZ" dirty="0"/>
          </a:p>
        </p:txBody>
      </p:sp>
      <p:pic>
        <p:nvPicPr>
          <p:cNvPr id="113666" name="Picture 2" descr="https://upload.wikimedia.org/wikipedia/commons/7/73/Possible_definitions_of_the_boundary_between_Europe_and_Asi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6676" y="0"/>
            <a:ext cx="4445000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240" cy="1142640"/>
          </a:xfrm>
        </p:spPr>
        <p:txBody>
          <a:bodyPr>
            <a:normAutofit fontScale="90000"/>
          </a:bodyPr>
          <a:lstStyle/>
          <a:p>
            <a:r>
              <a:rPr lang="cs-CZ" sz="5400" dirty="0" smtClean="0"/>
              <a:t>hranice mezi Evropou a Asií</a:t>
            </a:r>
            <a:endParaRPr lang="cs-CZ" sz="5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4930" name="Picture 2" descr="https://upload.wikimedia.org/wikipedia/commons/thumb/e/ea/Istanbul_and_Bosporus_big.jpg/800px-Istanbul_and_Bosporus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-1"/>
            <a:ext cx="5904656" cy="6864163"/>
          </a:xfrm>
          <a:prstGeom prst="rect">
            <a:avLst/>
          </a:prstGeom>
          <a:noFill/>
        </p:spPr>
      </p:pic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251520" y="6021288"/>
            <a:ext cx="8229240" cy="608528"/>
          </a:xfrm>
          <a:solidFill>
            <a:schemeClr val="bg1">
              <a:lumMod val="85000"/>
              <a:alpha val="51000"/>
            </a:schemeClr>
          </a:solidFill>
        </p:spPr>
        <p:txBody>
          <a:bodyPr/>
          <a:lstStyle/>
          <a:p>
            <a:r>
              <a:rPr lang="cs-CZ" dirty="0" smtClean="0"/>
              <a:t>Istanbul (dříve Konstantinopol, Cařihrad) leží v Bosporské úžině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5954" name="Picture 2" descr="Fototapeta plátno 174 x 120, 33773130 - Istanbul Bosporus Bridge on sunset  - Istanbul Bosporský most na záp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0675" cy="6353175"/>
          </a:xfrm>
          <a:prstGeom prst="rect">
            <a:avLst/>
          </a:prstGeom>
          <a:noFill/>
        </p:spPr>
      </p:pic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0" y="6381328"/>
            <a:ext cx="9144000" cy="476672"/>
          </a:xfrm>
          <a:solidFill>
            <a:schemeClr val="bg1">
              <a:lumMod val="85000"/>
              <a:alpha val="50000"/>
            </a:schemeClr>
          </a:solidFill>
        </p:spPr>
        <p:txBody>
          <a:bodyPr/>
          <a:lstStyle/>
          <a:p>
            <a:r>
              <a:rPr lang="cs-CZ" sz="1400" b="1" dirty="0" smtClean="0"/>
              <a:t>Bosporský most</a:t>
            </a:r>
            <a:r>
              <a:rPr lang="cs-CZ" sz="1400" dirty="0" smtClean="0"/>
              <a:t> v Istanbulu (délka 1 560 m) – Istanbul je nejlidnatějším městem Turecka čítajícím 15 mil </a:t>
            </a:r>
            <a:r>
              <a:rPr lang="cs-CZ" sz="1400" dirty="0" err="1" smtClean="0"/>
              <a:t>obyv</a:t>
            </a:r>
            <a:r>
              <a:rPr lang="cs-CZ" sz="1400" dirty="0" smtClean="0"/>
              <a:t>. (2020)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reddish building topped by a large dome and surrounded by smaller domes and four tow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</p:spPr>
      </p:pic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0" y="6381328"/>
            <a:ext cx="9144000" cy="476672"/>
          </a:xfrm>
          <a:solidFill>
            <a:schemeClr val="bg1">
              <a:lumMod val="85000"/>
              <a:alpha val="50000"/>
            </a:schemeClr>
          </a:solidFill>
        </p:spPr>
        <p:txBody>
          <a:bodyPr/>
          <a:lstStyle/>
          <a:p>
            <a:r>
              <a:rPr lang="cs-CZ" sz="1400" b="1" dirty="0" err="1" smtClean="0"/>
              <a:t>Hagia</a:t>
            </a:r>
            <a:r>
              <a:rPr lang="cs-CZ" sz="1400" b="1" dirty="0" smtClean="0"/>
              <a:t> Sofia</a:t>
            </a:r>
            <a:r>
              <a:rPr lang="cs-CZ" sz="1400" dirty="0" smtClean="0"/>
              <a:t> – stavba ležící na Evropském břehu Istanbulu. Její účel v průběhu věků reflektuje nábožensko-politické tendence v zemi.</a:t>
            </a:r>
          </a:p>
        </p:txBody>
      </p:sp>
      <p:sp>
        <p:nvSpPr>
          <p:cNvPr id="7" name="Obdélník 6"/>
          <p:cNvSpPr/>
          <p:nvPr/>
        </p:nvSpPr>
        <p:spPr>
          <a:xfrm>
            <a:off x="2195736" y="0"/>
            <a:ext cx="6660232" cy="147732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	</a:t>
            </a:r>
          </a:p>
          <a:p>
            <a:r>
              <a:rPr lang="en-US" b="1" dirty="0" smtClean="0"/>
              <a:t>Byzantine Christian cathedral</a:t>
            </a:r>
            <a:r>
              <a:rPr lang="en-US" dirty="0" smtClean="0"/>
              <a:t> (c. 360–1204, 1261–1453)</a:t>
            </a:r>
          </a:p>
          <a:p>
            <a:r>
              <a:rPr lang="en-US" b="1" dirty="0" smtClean="0"/>
              <a:t>Latin Catholic cathedral </a:t>
            </a:r>
            <a:r>
              <a:rPr lang="en-US" dirty="0" smtClean="0"/>
              <a:t>(1204–1261)</a:t>
            </a:r>
          </a:p>
          <a:p>
            <a:r>
              <a:rPr lang="en-US" b="1" dirty="0" smtClean="0"/>
              <a:t>Mosque</a:t>
            </a:r>
            <a:r>
              <a:rPr lang="en-US" dirty="0" smtClean="0"/>
              <a:t> (1453–1931; 2020–present)</a:t>
            </a:r>
          </a:p>
          <a:p>
            <a:r>
              <a:rPr lang="en-US" b="1" dirty="0" smtClean="0"/>
              <a:t>Museum </a:t>
            </a:r>
            <a:r>
              <a:rPr lang="en-US" dirty="0" smtClean="0"/>
              <a:t>(1935–2020)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9" descr="Mapka - kurdská populace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0" y="-360040"/>
            <a:ext cx="9166668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dnadpis 2"/>
          <p:cNvSpPr>
            <a:spLocks noGrp="1"/>
          </p:cNvSpPr>
          <p:nvPr>
            <p:ph type="subTitle"/>
          </p:nvPr>
        </p:nvSpPr>
        <p:spPr>
          <a:xfrm>
            <a:off x="179512" y="6021288"/>
            <a:ext cx="8640960" cy="836712"/>
          </a:xfrm>
        </p:spPr>
        <p:txBody>
          <a:bodyPr/>
          <a:lstStyle/>
          <a:p>
            <a:r>
              <a:rPr lang="cs-CZ" sz="1600" dirty="0" smtClean="0"/>
              <a:t>přibližné vymezení </a:t>
            </a:r>
            <a:r>
              <a:rPr lang="cs-CZ" sz="1600" b="1" dirty="0" smtClean="0"/>
              <a:t>Kurdistánu</a:t>
            </a:r>
            <a:r>
              <a:rPr lang="cs-CZ" sz="1600" dirty="0" smtClean="0"/>
              <a:t> – Kurdové jsou etnikum, které nemá svůj stát, vyznávají </a:t>
            </a:r>
            <a:r>
              <a:rPr lang="cs-CZ" sz="1600" b="1" dirty="0" smtClean="0"/>
              <a:t>Islám</a:t>
            </a:r>
            <a:r>
              <a:rPr lang="cs-CZ" sz="1600" dirty="0" smtClean="0"/>
              <a:t>, a otázka Kurdské menšiny je v Turecku velmi problematická. </a:t>
            </a:r>
            <a:r>
              <a:rPr lang="cs-CZ" sz="1600" b="1" dirty="0" smtClean="0"/>
              <a:t>Kurdové se snaží o samostatnost.</a:t>
            </a:r>
            <a:r>
              <a:rPr lang="cs-CZ" sz="1600" dirty="0" smtClean="0"/>
              <a:t> Nevyřešená situace oddaluje vstup Turecka do EU.</a:t>
            </a:r>
            <a:endParaRPr lang="cs-CZ" sz="1600" b="1" dirty="0"/>
          </a:p>
        </p:txBody>
      </p:sp>
      <p:sp>
        <p:nvSpPr>
          <p:cNvPr id="8" name="TextShape 1"/>
          <p:cNvSpPr txBox="1"/>
          <p:nvPr/>
        </p:nvSpPr>
        <p:spPr>
          <a:xfrm>
            <a:off x="251520" y="-267400"/>
            <a:ext cx="8520120" cy="1176120"/>
          </a:xfrm>
          <a:prstGeom prst="rect">
            <a:avLst/>
          </a:prstGeom>
          <a:solidFill>
            <a:schemeClr val="bg1">
              <a:lumMod val="85000"/>
              <a:alpha val="47000"/>
            </a:schemeClr>
          </a:solidFill>
          <a:ln>
            <a:noFill/>
          </a:ln>
        </p:spPr>
        <p:txBody>
          <a:bodyPr tIns="91440" bIns="91440" anchor="b"/>
          <a:lstStyle/>
          <a:p>
            <a:pPr algn="ctr">
              <a:lnSpc>
                <a:spcPct val="100000"/>
              </a:lnSpc>
            </a:pPr>
            <a:r>
              <a:rPr lang="cs-CZ" sz="4400" dirty="0" smtClean="0">
                <a:solidFill>
                  <a:srgbClr val="000000"/>
                </a:solidFill>
                <a:latin typeface="Calibri"/>
              </a:rPr>
              <a:t>Geopolitické problémy Turecka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251520" y="5733256"/>
            <a:ext cx="8229240" cy="896560"/>
          </a:xfrm>
        </p:spPr>
        <p:txBody>
          <a:bodyPr/>
          <a:lstStyle/>
          <a:p>
            <a:r>
              <a:rPr lang="cs-CZ" dirty="0" smtClean="0"/>
              <a:t>Jižní část Kypru je obývána Řeky a severní Turky, v roce 1974 si Řekové vyhlásili samostatný stát a v roce 1983 si vyhlásili stát rovněž Turci. Dodnes nevyřešená otázka je problémem pro vstup Turecka do EU</a:t>
            </a:r>
            <a:endParaRPr lang="cs-CZ" dirty="0"/>
          </a:p>
        </p:txBody>
      </p:sp>
      <p:pic>
        <p:nvPicPr>
          <p:cNvPr id="120834" name="Picture 2" descr="Brexit&amp;#39;s obscure impacts: the borders of Cypr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0" y="980728"/>
            <a:ext cx="9132320" cy="4653136"/>
          </a:xfrm>
          <a:prstGeom prst="rect">
            <a:avLst/>
          </a:prstGeom>
          <a:noFill/>
        </p:spPr>
      </p:pic>
      <p:sp>
        <p:nvSpPr>
          <p:cNvPr id="5" name="TextShape 1"/>
          <p:cNvSpPr txBox="1"/>
          <p:nvPr/>
        </p:nvSpPr>
        <p:spPr>
          <a:xfrm>
            <a:off x="251520" y="-243408"/>
            <a:ext cx="8520120" cy="1176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 algn="ctr">
              <a:lnSpc>
                <a:spcPct val="100000"/>
              </a:lnSpc>
            </a:pPr>
            <a:r>
              <a:rPr lang="cs-CZ" sz="4400" dirty="0" smtClean="0">
                <a:solidFill>
                  <a:srgbClr val="000000"/>
                </a:solidFill>
                <a:latin typeface="Calibri"/>
              </a:rPr>
              <a:t>Geopolitické problémy Turecka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251520" y="5733256"/>
            <a:ext cx="8229240" cy="896560"/>
          </a:xfrm>
        </p:spPr>
        <p:txBody>
          <a:bodyPr/>
          <a:lstStyle/>
          <a:p>
            <a:r>
              <a:rPr lang="cs-CZ" b="1" dirty="0" smtClean="0"/>
              <a:t>Arménská genocida</a:t>
            </a:r>
            <a:r>
              <a:rPr lang="cs-CZ" dirty="0" smtClean="0"/>
              <a:t> – systematické vyvraždění 1,5 milionu Arménů Turky během let 1915 a 1918, </a:t>
            </a:r>
            <a:r>
              <a:rPr lang="cs-CZ" b="1" dirty="0" smtClean="0"/>
              <a:t>současné Turecko tyto vraždy popírá!!!</a:t>
            </a:r>
            <a:r>
              <a:rPr lang="cs-CZ" dirty="0" smtClean="0"/>
              <a:t> Na obrázku jsou Arméni čekající na deportaci a následné zabití.</a:t>
            </a:r>
            <a:endParaRPr lang="cs-CZ" b="1" dirty="0"/>
          </a:p>
        </p:txBody>
      </p:sp>
      <p:sp>
        <p:nvSpPr>
          <p:cNvPr id="5" name="TextShape 1"/>
          <p:cNvSpPr txBox="1"/>
          <p:nvPr/>
        </p:nvSpPr>
        <p:spPr>
          <a:xfrm>
            <a:off x="251520" y="-243408"/>
            <a:ext cx="8520120" cy="1176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 algn="ctr">
              <a:lnSpc>
                <a:spcPct val="100000"/>
              </a:lnSpc>
            </a:pPr>
            <a:r>
              <a:rPr lang="cs-CZ" sz="4400" dirty="0" smtClean="0">
                <a:solidFill>
                  <a:srgbClr val="000000"/>
                </a:solidFill>
                <a:latin typeface="Calibri"/>
              </a:rPr>
              <a:t>Geopolitické problémy Turecka</a:t>
            </a:r>
            <a:endParaRPr dirty="0"/>
          </a:p>
        </p:txBody>
      </p:sp>
      <p:pic>
        <p:nvPicPr>
          <p:cNvPr id="121858" name="Picture 2" descr="https://upload.wikimedia.org/wikipedia/commons/thumb/6/66/Waitingformassacref.png/1920px-Waitingformassacre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81020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251520" y="5733256"/>
            <a:ext cx="8229240" cy="896560"/>
          </a:xfrm>
        </p:spPr>
        <p:txBody>
          <a:bodyPr/>
          <a:lstStyle/>
          <a:p>
            <a:r>
              <a:rPr lang="cs-CZ" dirty="0" smtClean="0"/>
              <a:t>Obr: Tureckou průzkumnou loď </a:t>
            </a:r>
            <a:r>
              <a:rPr lang="cs-CZ" dirty="0" err="1" smtClean="0"/>
              <a:t>Oruç</a:t>
            </a:r>
            <a:r>
              <a:rPr lang="cs-CZ" dirty="0" smtClean="0"/>
              <a:t> </a:t>
            </a:r>
            <a:r>
              <a:rPr lang="cs-CZ" dirty="0" err="1" smtClean="0"/>
              <a:t>Reis</a:t>
            </a:r>
            <a:r>
              <a:rPr lang="cs-CZ" dirty="0" smtClean="0"/>
              <a:t> doprovázejí válečná plavidla, </a:t>
            </a:r>
            <a:r>
              <a:rPr lang="cs-CZ" b="1" dirty="0" smtClean="0"/>
              <a:t>spor s Tureckem o ložiska ropy v Egejském moři</a:t>
            </a:r>
            <a:r>
              <a:rPr lang="cs-CZ" dirty="0" smtClean="0"/>
              <a:t>, </a:t>
            </a:r>
            <a:endParaRPr lang="cs-CZ" dirty="0"/>
          </a:p>
        </p:txBody>
      </p:sp>
      <p:sp>
        <p:nvSpPr>
          <p:cNvPr id="5" name="TextShape 1"/>
          <p:cNvSpPr txBox="1"/>
          <p:nvPr/>
        </p:nvSpPr>
        <p:spPr>
          <a:xfrm>
            <a:off x="251520" y="-243408"/>
            <a:ext cx="8520120" cy="1176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 algn="ctr">
              <a:lnSpc>
                <a:spcPct val="100000"/>
              </a:lnSpc>
            </a:pPr>
            <a:r>
              <a:rPr lang="cs-CZ" sz="4400" dirty="0" smtClean="0">
                <a:solidFill>
                  <a:srgbClr val="000000"/>
                </a:solidFill>
                <a:latin typeface="Calibri"/>
              </a:rPr>
              <a:t>Geopolitické problémy Turecka</a:t>
            </a:r>
            <a:endParaRPr dirty="0"/>
          </a:p>
        </p:txBody>
      </p:sp>
      <p:pic>
        <p:nvPicPr>
          <p:cNvPr id="123906" name="Picture 2" descr="https://www.irozhlas.cz/sites/default/files/styles/zpravy_fotogalerie_large/public/uploader/turecko_lode_200826-170203_eku.JPG?itok=N5D-SpT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6981800" cy="46568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323640" y="332640"/>
            <a:ext cx="610488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Gruzie (საქართველო - Sakartvelo)</a:t>
            </a:r>
            <a:endParaRPr/>
          </a:p>
        </p:txBody>
      </p:sp>
      <p:sp>
        <p:nvSpPr>
          <p:cNvPr id="126" name="TextShape 2"/>
          <p:cNvSpPr txBox="1"/>
          <p:nvPr/>
        </p:nvSpPr>
        <p:spPr>
          <a:xfrm>
            <a:off x="311760" y="1536480"/>
            <a:ext cx="517788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cs-CZ" sz="3200" strike="noStrike" dirty="0">
                <a:solidFill>
                  <a:srgbClr val="000000"/>
                </a:solidFill>
                <a:latin typeface="Calibri"/>
              </a:rPr>
              <a:t>Základní </a:t>
            </a:r>
            <a:r>
              <a:rPr lang="cs-CZ" sz="3200" strike="noStrike" dirty="0" err="1">
                <a:solidFill>
                  <a:srgbClr val="000000"/>
                </a:solidFill>
                <a:latin typeface="Calibri"/>
              </a:rPr>
              <a:t>info</a:t>
            </a:r>
            <a:r>
              <a:rPr lang="cs-CZ" sz="3200" strike="noStrike" dirty="0">
                <a:solidFill>
                  <a:srgbClr val="000000"/>
                </a:solidFill>
                <a:latin typeface="Calibri"/>
              </a:rPr>
              <a:t>: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3200" strike="noStrike" dirty="0">
                <a:solidFill>
                  <a:srgbClr val="000000"/>
                </a:solidFill>
                <a:latin typeface="Calibri"/>
              </a:rPr>
              <a:t>hlavní město: Tbilisi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3200" strike="noStrike" dirty="0">
                <a:solidFill>
                  <a:srgbClr val="000000"/>
                </a:solidFill>
                <a:latin typeface="Calibri"/>
              </a:rPr>
              <a:t>počet obyvatel: 3 713 804 (2014)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3200" strike="noStrike" dirty="0">
                <a:solidFill>
                  <a:srgbClr val="000000"/>
                </a:solidFill>
                <a:latin typeface="Calibri"/>
              </a:rPr>
              <a:t>rozloha: 69 700 km</a:t>
            </a:r>
            <a:r>
              <a:rPr lang="cs-CZ" sz="3200" strike="noStrike" baseline="30000" dirty="0">
                <a:solidFill>
                  <a:srgbClr val="000000"/>
                </a:solidFill>
                <a:latin typeface="Calibri"/>
              </a:rPr>
              <a:t>2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3200" strike="noStrike" dirty="0">
                <a:solidFill>
                  <a:srgbClr val="000000"/>
                </a:solidFill>
                <a:latin typeface="Calibri"/>
              </a:rPr>
              <a:t>poloha: dle české geografie leží v Asii; dle britské geografie leží Gruzie v Evropě.</a:t>
            </a:r>
            <a:endParaRPr dirty="0"/>
          </a:p>
        </p:txBody>
      </p:sp>
      <p:pic>
        <p:nvPicPr>
          <p:cNvPr id="127" name="Shape 384"/>
          <p:cNvPicPr/>
          <p:nvPr/>
        </p:nvPicPr>
        <p:blipFill>
          <a:blip r:embed="rId2" cstate="print"/>
          <a:srcRect l="73714" t="35075" r="3202" b="41797"/>
          <a:stretch/>
        </p:blipFill>
        <p:spPr>
          <a:xfrm>
            <a:off x="5076056" y="2853000"/>
            <a:ext cx="3711184" cy="3645000"/>
          </a:xfrm>
          <a:prstGeom prst="rect">
            <a:avLst/>
          </a:prstGeom>
          <a:ln>
            <a:noFill/>
          </a:ln>
        </p:spPr>
      </p:pic>
      <p:pic>
        <p:nvPicPr>
          <p:cNvPr id="128" name="Shape 385"/>
          <p:cNvPicPr/>
          <p:nvPr/>
        </p:nvPicPr>
        <p:blipFill>
          <a:blip r:embed="rId3" cstate="print"/>
          <a:stretch/>
        </p:blipFill>
        <p:spPr>
          <a:xfrm>
            <a:off x="6097320" y="724680"/>
            <a:ext cx="2340720" cy="1695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323640" y="0"/>
            <a:ext cx="8520120" cy="1176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 algn="ctr">
              <a:lnSpc>
                <a:spcPct val="100000"/>
              </a:lnSpc>
            </a:pPr>
            <a:r>
              <a:rPr lang="cs-CZ" sz="4400" strike="noStrike" dirty="0">
                <a:solidFill>
                  <a:srgbClr val="000000"/>
                </a:solidFill>
                <a:latin typeface="Calibri"/>
              </a:rPr>
              <a:t>Historie</a:t>
            </a:r>
            <a:endParaRPr dirty="0"/>
          </a:p>
        </p:txBody>
      </p:sp>
      <p:pic>
        <p:nvPicPr>
          <p:cNvPr id="130" name="Shape 391"/>
          <p:cNvPicPr/>
          <p:nvPr/>
        </p:nvPicPr>
        <p:blipFill>
          <a:blip r:embed="rId2" cstate="print"/>
          <a:stretch/>
        </p:blipFill>
        <p:spPr>
          <a:xfrm>
            <a:off x="311760" y="1034280"/>
            <a:ext cx="4660920" cy="4986720"/>
          </a:xfrm>
          <a:prstGeom prst="rect">
            <a:avLst/>
          </a:prstGeom>
          <a:ln>
            <a:noFill/>
          </a:ln>
        </p:spPr>
      </p:pic>
      <p:sp>
        <p:nvSpPr>
          <p:cNvPr id="131" name="CustomShape 2"/>
          <p:cNvSpPr/>
          <p:nvPr/>
        </p:nvSpPr>
        <p:spPr>
          <a:xfrm>
            <a:off x="5436000" y="1268640"/>
            <a:ext cx="3074400" cy="240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</a:rPr>
              <a:t>Starověk - Gruzie je součástí </a:t>
            </a:r>
            <a:r>
              <a:rPr lang="cs-CZ" b="1" strike="noStrike">
                <a:solidFill>
                  <a:srgbClr val="000000"/>
                </a:solidFill>
                <a:latin typeface="Calibri"/>
              </a:rPr>
              <a:t>Kolchidy</a:t>
            </a:r>
            <a:r>
              <a:rPr lang="cs-CZ" strike="noStrike">
                <a:solidFill>
                  <a:srgbClr val="000000"/>
                </a:solidFill>
                <a:latin typeface="Calibri"/>
              </a:rPr>
              <a:t> a tzv. </a:t>
            </a:r>
            <a:r>
              <a:rPr lang="cs-CZ" b="1" strike="noStrike">
                <a:solidFill>
                  <a:srgbClr val="000000"/>
                </a:solidFill>
                <a:latin typeface="Calibri"/>
              </a:rPr>
              <a:t>Kavkazské Ibérie </a:t>
            </a:r>
            <a:r>
              <a:rPr lang="cs-CZ" strike="noStrike">
                <a:solidFill>
                  <a:srgbClr val="000000"/>
                </a:solidFill>
                <a:latin typeface="Calibri"/>
              </a:rPr>
              <a:t>- vliv Říma (přijato křesťanství 340 n.l.)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i="1" strike="noStrike">
                <a:solidFill>
                  <a:srgbClr val="000000"/>
                </a:solidFill>
                <a:latin typeface="Calibri"/>
              </a:rPr>
              <a:t>Kolchida dle mýtu o Iásonovi a Argonautech - cíl výpravy pro zlaté rouno</a:t>
            </a:r>
            <a:endParaRPr/>
          </a:p>
        </p:txBody>
      </p:sp>
      <p:sp>
        <p:nvSpPr>
          <p:cNvPr id="132" name="CustomShape 3"/>
          <p:cNvSpPr/>
          <p:nvPr/>
        </p:nvSpPr>
        <p:spPr>
          <a:xfrm>
            <a:off x="5365080" y="3698640"/>
            <a:ext cx="3455280" cy="253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Calibri"/>
              </a:rPr>
              <a:t>645 - počátek 9. století - </a:t>
            </a:r>
            <a:r>
              <a:rPr lang="cs-CZ" strike="noStrike" dirty="0" err="1">
                <a:solidFill>
                  <a:srgbClr val="000000"/>
                </a:solidFill>
                <a:latin typeface="Calibri"/>
              </a:rPr>
              <a:t>Ibérie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 v rukou Arabů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Calibri"/>
              </a:rPr>
              <a:t>11.-13. stol. Dynastie </a:t>
            </a:r>
            <a:r>
              <a:rPr lang="cs-CZ" b="1" strike="noStrike" dirty="0" err="1">
                <a:solidFill>
                  <a:srgbClr val="000000"/>
                </a:solidFill>
                <a:latin typeface="Calibri"/>
              </a:rPr>
              <a:t>Bagration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 - vrcholné období (David IV)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Calibri"/>
              </a:rPr>
              <a:t>13. stol - vpád Mongolů, </a:t>
            </a:r>
            <a:r>
              <a:rPr lang="cs-CZ" strike="noStrike" dirty="0" smtClean="0">
                <a:solidFill>
                  <a:srgbClr val="000000"/>
                </a:solidFill>
                <a:latin typeface="Calibri"/>
              </a:rPr>
              <a:t>poté fragmentace 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území, vliv Osmanské a Íránské říše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Calibri"/>
              </a:rPr>
              <a:t>1783-1991 pod vlivem Ruska, SSSR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Calibri"/>
              </a:rPr>
              <a:t>1991 - samostatný stát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303120" y="5026680"/>
            <a:ext cx="608652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4" name="Shape 399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6491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240" cy="1142640"/>
          </a:xfrm>
        </p:spPr>
        <p:txBody>
          <a:bodyPr>
            <a:normAutofit/>
          </a:bodyPr>
          <a:lstStyle/>
          <a:p>
            <a:r>
              <a:rPr lang="cs-CZ" sz="6000" dirty="0" smtClean="0"/>
              <a:t>Asie - regiony</a:t>
            </a:r>
            <a:endParaRPr lang="cs-CZ" sz="6000" dirty="0"/>
          </a:p>
        </p:txBody>
      </p:sp>
      <p:pic>
        <p:nvPicPr>
          <p:cNvPr id="1026" name="Picture 2" descr="https://upload.wikimedia.org/wikipedia/commons/6/61/Location-Asia-UNsubregio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6624736" cy="5179112"/>
          </a:xfrm>
          <a:prstGeom prst="rect">
            <a:avLst/>
          </a:prstGeom>
          <a:noFill/>
        </p:spPr>
      </p:pic>
      <p:pic>
        <p:nvPicPr>
          <p:cNvPr id="5" name="Picture 46" descr="Soubor:Location-Asia-UNsubregions.png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467544" y="188640"/>
            <a:ext cx="8384549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5"/>
          <p:cNvSpPr txBox="1">
            <a:spLocks noChangeArrowheads="1"/>
          </p:cNvSpPr>
          <p:nvPr/>
        </p:nvSpPr>
        <p:spPr bwMode="auto">
          <a:xfrm>
            <a:off x="2599478" y="2317871"/>
            <a:ext cx="1718276" cy="58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střední Asie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56"/>
          <p:cNvSpPr txBox="1">
            <a:spLocks noChangeArrowheads="1"/>
          </p:cNvSpPr>
          <p:nvPr/>
        </p:nvSpPr>
        <p:spPr bwMode="auto">
          <a:xfrm>
            <a:off x="4492763" y="1343367"/>
            <a:ext cx="3054712" cy="58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severní Asie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58"/>
          <p:cNvSpPr txBox="1">
            <a:spLocks noChangeArrowheads="1"/>
          </p:cNvSpPr>
          <p:nvPr/>
        </p:nvSpPr>
        <p:spPr bwMode="auto">
          <a:xfrm>
            <a:off x="5813290" y="2897393"/>
            <a:ext cx="1909195" cy="58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východní Asie</a:t>
            </a: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59"/>
          <p:cNvSpPr txBox="1">
            <a:spLocks noChangeArrowheads="1"/>
          </p:cNvSpPr>
          <p:nvPr/>
        </p:nvSpPr>
        <p:spPr bwMode="auto">
          <a:xfrm>
            <a:off x="5431452" y="4718771"/>
            <a:ext cx="1527356" cy="943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jihovýchodní Asie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55"/>
          <p:cNvSpPr txBox="1">
            <a:spLocks noChangeArrowheads="1"/>
          </p:cNvSpPr>
          <p:nvPr/>
        </p:nvSpPr>
        <p:spPr bwMode="auto">
          <a:xfrm>
            <a:off x="2853724" y="3494312"/>
            <a:ext cx="1718276" cy="58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Jižní  Asie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55"/>
          <p:cNvSpPr txBox="1">
            <a:spLocks noChangeArrowheads="1"/>
          </p:cNvSpPr>
          <p:nvPr/>
        </p:nvSpPr>
        <p:spPr bwMode="auto">
          <a:xfrm>
            <a:off x="1259632" y="3645024"/>
            <a:ext cx="1718276" cy="58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cs-CZ" sz="900" b="1" dirty="0" smtClean="0">
                <a:latin typeface="Calibri" pitchFamily="34" charset="0"/>
                <a:cs typeface="Arial" pitchFamily="34" charset="0"/>
              </a:rPr>
              <a:t>jihozápadní Asie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311760" y="992880"/>
            <a:ext cx="8520120" cy="8845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endParaRPr/>
          </a:p>
        </p:txBody>
      </p:sp>
      <p:pic>
        <p:nvPicPr>
          <p:cNvPr id="136" name="Shape 405"/>
          <p:cNvPicPr/>
          <p:nvPr/>
        </p:nvPicPr>
        <p:blipFill>
          <a:blip r:embed="rId2" cstate="print"/>
          <a:stretch/>
        </p:blipFill>
        <p:spPr>
          <a:xfrm>
            <a:off x="311760" y="813600"/>
            <a:ext cx="8520120" cy="6044040"/>
          </a:xfrm>
          <a:prstGeom prst="rect">
            <a:avLst/>
          </a:prstGeom>
          <a:ln>
            <a:noFill/>
          </a:ln>
        </p:spPr>
      </p:pic>
      <p:sp>
        <p:nvSpPr>
          <p:cNvPr id="137" name="TextShape 2"/>
          <p:cNvSpPr txBox="1"/>
          <p:nvPr/>
        </p:nvSpPr>
        <p:spPr>
          <a:xfrm>
            <a:off x="311760" y="0"/>
            <a:ext cx="8520120" cy="10929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Klima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258120" y="368280"/>
            <a:ext cx="8520120" cy="1223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Hospodářství Gruzie</a:t>
            </a:r>
            <a:endParaRPr/>
          </a:p>
        </p:txBody>
      </p:sp>
      <p:pic>
        <p:nvPicPr>
          <p:cNvPr id="139" name="Shape 412"/>
          <p:cNvPicPr/>
          <p:nvPr/>
        </p:nvPicPr>
        <p:blipFill>
          <a:blip r:embed="rId2" cstate="print"/>
          <a:stretch/>
        </p:blipFill>
        <p:spPr>
          <a:xfrm>
            <a:off x="258120" y="1527840"/>
            <a:ext cx="6048720" cy="4421160"/>
          </a:xfrm>
          <a:prstGeom prst="rect">
            <a:avLst/>
          </a:prstGeom>
          <a:ln>
            <a:noFill/>
          </a:ln>
        </p:spPr>
      </p:pic>
      <p:sp>
        <p:nvSpPr>
          <p:cNvPr id="140" name="CustomShape 2"/>
          <p:cNvSpPr/>
          <p:nvPr/>
        </p:nvSpPr>
        <p:spPr>
          <a:xfrm>
            <a:off x="6012000" y="1845000"/>
            <a:ext cx="2879640" cy="403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solidFill>
                  <a:srgbClr val="000000"/>
                </a:solidFill>
                <a:latin typeface="Calibri"/>
              </a:rPr>
              <a:t>od roku 2003 se díky reformám vycházejících z Růžové revoluce ekonomika země skokově rozvíjí ze zemědělského státu na stát s převahou služeb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solidFill>
                  <a:srgbClr val="000000"/>
                </a:solidFill>
                <a:latin typeface="Calibri"/>
              </a:rPr>
              <a:t>od roku 2014 je součástí Evropské zóny volného obchodu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solidFill>
                  <a:srgbClr val="000000"/>
                </a:solidFill>
                <a:latin typeface="Calibri"/>
              </a:rPr>
              <a:t>významný je turistický ruch, těží z četných památek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VÃ½sledek obrÃ¡zku pro jiÅ¾nÃ­ oset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33420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106560" y="-1324440"/>
            <a:ext cx="8520120" cy="27363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Památky, zajímavosti Gruzie</a:t>
            </a:r>
            <a:endParaRPr/>
          </a:p>
        </p:txBody>
      </p:sp>
      <p:pic>
        <p:nvPicPr>
          <p:cNvPr id="142" name="Shape 419"/>
          <p:cNvPicPr/>
          <p:nvPr/>
        </p:nvPicPr>
        <p:blipFill>
          <a:blip r:embed="rId2" cstate="print"/>
          <a:stretch/>
        </p:blipFill>
        <p:spPr>
          <a:xfrm>
            <a:off x="152280" y="1615680"/>
            <a:ext cx="3256200" cy="2893320"/>
          </a:xfrm>
          <a:prstGeom prst="rect">
            <a:avLst/>
          </a:prstGeom>
          <a:ln>
            <a:noFill/>
          </a:ln>
        </p:spPr>
      </p:pic>
      <p:sp>
        <p:nvSpPr>
          <p:cNvPr id="143" name="CustomShape 2"/>
          <p:cNvSpPr/>
          <p:nvPr/>
        </p:nvSpPr>
        <p:spPr>
          <a:xfrm>
            <a:off x="179640" y="4797000"/>
            <a:ext cx="1978200" cy="60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</a:rPr>
              <a:t>Lanovky v Čiatuře</a:t>
            </a:r>
            <a:endParaRPr/>
          </a:p>
        </p:txBody>
      </p:sp>
      <p:pic>
        <p:nvPicPr>
          <p:cNvPr id="144" name="Shape 421"/>
          <p:cNvPicPr/>
          <p:nvPr/>
        </p:nvPicPr>
        <p:blipFill>
          <a:blip r:embed="rId3" cstate="print"/>
          <a:stretch/>
        </p:blipFill>
        <p:spPr>
          <a:xfrm>
            <a:off x="3561120" y="1615680"/>
            <a:ext cx="4587120" cy="4477320"/>
          </a:xfrm>
          <a:prstGeom prst="rect">
            <a:avLst/>
          </a:prstGeom>
          <a:ln>
            <a:noFill/>
          </a:ln>
        </p:spPr>
      </p:pic>
      <p:sp>
        <p:nvSpPr>
          <p:cNvPr id="145" name="CustomShape 3"/>
          <p:cNvSpPr/>
          <p:nvPr/>
        </p:nvSpPr>
        <p:spPr>
          <a:xfrm>
            <a:off x="3859200" y="6202800"/>
            <a:ext cx="3983400" cy="60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</a:rPr>
              <a:t>Skalní město Vardzie - skalní město ze 12. stol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311760" y="992880"/>
            <a:ext cx="8520120" cy="13716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endParaRPr/>
          </a:p>
        </p:txBody>
      </p:sp>
      <p:sp>
        <p:nvSpPr>
          <p:cNvPr id="147" name="TextShape 2"/>
          <p:cNvSpPr txBox="1"/>
          <p:nvPr/>
        </p:nvSpPr>
        <p:spPr>
          <a:xfrm>
            <a:off x="311760" y="3778920"/>
            <a:ext cx="8520120" cy="10566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algn="ctr"/>
            <a:endParaRPr/>
          </a:p>
        </p:txBody>
      </p:sp>
      <p:pic>
        <p:nvPicPr>
          <p:cNvPr id="148" name="Shape 429"/>
          <p:cNvPicPr/>
          <p:nvPr/>
        </p:nvPicPr>
        <p:blipFill>
          <a:blip r:embed="rId2" cstate="print"/>
          <a:stretch/>
        </p:blipFill>
        <p:spPr>
          <a:xfrm>
            <a:off x="899640" y="0"/>
            <a:ext cx="777636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434"/>
          <p:cNvPicPr/>
          <p:nvPr/>
        </p:nvPicPr>
        <p:blipFill>
          <a:blip r:embed="rId2" cstate="print"/>
          <a:stretch/>
        </p:blipFill>
        <p:spPr>
          <a:xfrm>
            <a:off x="1259640" y="0"/>
            <a:ext cx="6857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439"/>
          <p:cNvPicPr/>
          <p:nvPr/>
        </p:nvPicPr>
        <p:blipFill>
          <a:blip r:embed="rId2" cstate="print"/>
          <a:stretch/>
        </p:blipFill>
        <p:spPr>
          <a:xfrm>
            <a:off x="2286000" y="0"/>
            <a:ext cx="6857640" cy="6857640"/>
          </a:xfrm>
          <a:prstGeom prst="rect">
            <a:avLst/>
          </a:prstGeom>
          <a:ln>
            <a:noFill/>
          </a:ln>
        </p:spPr>
      </p:pic>
      <p:sp>
        <p:nvSpPr>
          <p:cNvPr id="151" name="CustomShape 1"/>
          <p:cNvSpPr/>
          <p:nvPr/>
        </p:nvSpPr>
        <p:spPr>
          <a:xfrm>
            <a:off x="62280" y="451440"/>
            <a:ext cx="2325960" cy="204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</a:rPr>
              <a:t>skalní město Uplisciche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</a:rPr>
              <a:t>poblíž města Gori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</a:rPr>
              <a:t>založeno v 6. stol. př. n. l.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445"/>
          <p:cNvPicPr/>
          <p:nvPr/>
        </p:nvPicPr>
        <p:blipFill>
          <a:blip r:embed="rId2" cstate="print"/>
          <a:stretch/>
        </p:blipFill>
        <p:spPr>
          <a:xfrm>
            <a:off x="5292000" y="764640"/>
            <a:ext cx="3851640" cy="6093000"/>
          </a:xfrm>
          <a:prstGeom prst="rect">
            <a:avLst/>
          </a:prstGeom>
          <a:ln>
            <a:noFill/>
          </a:ln>
        </p:spPr>
      </p:pic>
      <p:pic>
        <p:nvPicPr>
          <p:cNvPr id="153" name="Shape 446"/>
          <p:cNvPicPr/>
          <p:nvPr/>
        </p:nvPicPr>
        <p:blipFill>
          <a:blip r:embed="rId3" cstate="print"/>
          <a:stretch/>
        </p:blipFill>
        <p:spPr>
          <a:xfrm>
            <a:off x="0" y="2138760"/>
            <a:ext cx="5285880" cy="4718880"/>
          </a:xfrm>
          <a:prstGeom prst="rect">
            <a:avLst/>
          </a:prstGeom>
          <a:ln>
            <a:noFill/>
          </a:ln>
        </p:spPr>
      </p:pic>
      <p:sp>
        <p:nvSpPr>
          <p:cNvPr id="154" name="CustomShape 1"/>
          <p:cNvSpPr/>
          <p:nvPr/>
        </p:nvSpPr>
        <p:spPr>
          <a:xfrm>
            <a:off x="395640" y="908640"/>
            <a:ext cx="3528000" cy="92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</a:rPr>
              <a:t>katedrála </a:t>
            </a:r>
            <a:r>
              <a:rPr lang="cs-CZ" b="1" strike="noStrike">
                <a:solidFill>
                  <a:srgbClr val="000000"/>
                </a:solidFill>
                <a:latin typeface="Calibri"/>
              </a:rPr>
              <a:t>Sveticchoveli</a:t>
            </a:r>
            <a:r>
              <a:rPr lang="cs-CZ" strike="noStrike">
                <a:solidFill>
                  <a:srgbClr val="000000"/>
                </a:solidFill>
                <a:latin typeface="Calibri"/>
              </a:rPr>
              <a:t> ve Mcchetě poblíž Tbilisi - vystavěna v letech 1010-1029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231480" y="594000"/>
            <a:ext cx="8520120" cy="10566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algn="ctr"/>
            <a:endParaRPr/>
          </a:p>
        </p:txBody>
      </p:sp>
      <p:pic>
        <p:nvPicPr>
          <p:cNvPr id="156" name="Shape 453"/>
          <p:cNvPicPr/>
          <p:nvPr/>
        </p:nvPicPr>
        <p:blipFill>
          <a:blip r:embed="rId2" cstate="print"/>
          <a:stretch/>
        </p:blipFill>
        <p:spPr>
          <a:xfrm>
            <a:off x="3759480" y="1989000"/>
            <a:ext cx="5384160" cy="4868640"/>
          </a:xfrm>
          <a:prstGeom prst="rect">
            <a:avLst/>
          </a:prstGeom>
          <a:ln>
            <a:noFill/>
          </a:ln>
        </p:spPr>
      </p:pic>
      <p:sp>
        <p:nvSpPr>
          <p:cNvPr id="157" name="CustomShape 2"/>
          <p:cNvSpPr/>
          <p:nvPr/>
        </p:nvSpPr>
        <p:spPr>
          <a:xfrm>
            <a:off x="0" y="6310080"/>
            <a:ext cx="3305880" cy="54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</a:rPr>
              <a:t>skalní klášter David Garedža</a:t>
            </a:r>
            <a:endParaRPr/>
          </a:p>
        </p:txBody>
      </p:sp>
      <p:pic>
        <p:nvPicPr>
          <p:cNvPr id="158" name="Shape 455"/>
          <p:cNvPicPr/>
          <p:nvPr/>
        </p:nvPicPr>
        <p:blipFill>
          <a:blip r:embed="rId3" cstate="print"/>
          <a:stretch/>
        </p:blipFill>
        <p:spPr>
          <a:xfrm>
            <a:off x="0" y="0"/>
            <a:ext cx="4038120" cy="3788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460"/>
          <p:cNvPicPr/>
          <p:nvPr/>
        </p:nvPicPr>
        <p:blipFill>
          <a:blip r:embed="rId2" cstate="print"/>
          <a:stretch/>
        </p:blipFill>
        <p:spPr>
          <a:xfrm>
            <a:off x="5312520" y="155520"/>
            <a:ext cx="3634560" cy="6451200"/>
          </a:xfrm>
          <a:prstGeom prst="rect">
            <a:avLst/>
          </a:prstGeom>
          <a:ln>
            <a:noFill/>
          </a:ln>
        </p:spPr>
      </p:pic>
      <p:pic>
        <p:nvPicPr>
          <p:cNvPr id="160" name="Shape 461"/>
          <p:cNvPicPr/>
          <p:nvPr/>
        </p:nvPicPr>
        <p:blipFill>
          <a:blip r:embed="rId3" cstate="print"/>
          <a:stretch/>
        </p:blipFill>
        <p:spPr>
          <a:xfrm>
            <a:off x="152280" y="203040"/>
            <a:ext cx="5007600" cy="4449240"/>
          </a:xfrm>
          <a:prstGeom prst="rect">
            <a:avLst/>
          </a:prstGeom>
          <a:ln>
            <a:noFill/>
          </a:ln>
        </p:spPr>
      </p:pic>
      <p:sp>
        <p:nvSpPr>
          <p:cNvPr id="161" name="CustomShape 1"/>
          <p:cNvSpPr/>
          <p:nvPr/>
        </p:nvSpPr>
        <p:spPr>
          <a:xfrm>
            <a:off x="383400" y="5406840"/>
            <a:ext cx="1461240" cy="90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</a:rPr>
              <a:t>Tušetie - Omalo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467640" y="0"/>
            <a:ext cx="8676000" cy="1469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>
                <a:solidFill>
                  <a:srgbClr val="000000"/>
                </a:solidFill>
                <a:latin typeface="Calibri"/>
              </a:rPr>
              <a:t>Jihozápadní Asie vs. „Blízký východ</a:t>
            </a:r>
            <a:r>
              <a:rPr lang="cs-CZ" sz="4400" strike="noStrike" dirty="0" smtClean="0">
                <a:solidFill>
                  <a:srgbClr val="000000"/>
                </a:solidFill>
                <a:latin typeface="Calibri"/>
              </a:rPr>
              <a:t>“</a:t>
            </a:r>
          </a:p>
          <a:p>
            <a:pPr algn="ctr">
              <a:lnSpc>
                <a:spcPct val="100000"/>
              </a:lnSpc>
            </a:pPr>
            <a:r>
              <a:rPr lang="cs-CZ" sz="2800" dirty="0" smtClean="0">
                <a:solidFill>
                  <a:srgbClr val="000000"/>
                </a:solidFill>
                <a:latin typeface="Calibri"/>
              </a:rPr>
              <a:t>aneb tradiční a nové dělení Asie</a:t>
            </a:r>
            <a:endParaRPr sz="2800" dirty="0"/>
          </a:p>
        </p:txBody>
      </p:sp>
      <p:pic>
        <p:nvPicPr>
          <p:cNvPr id="117" name="Picture 2"/>
          <p:cNvPicPr/>
          <p:nvPr/>
        </p:nvPicPr>
        <p:blipFill>
          <a:blip r:embed="rId2" cstate="print"/>
          <a:stretch/>
        </p:blipFill>
        <p:spPr>
          <a:xfrm>
            <a:off x="1043640" y="2349000"/>
            <a:ext cx="6639480" cy="2952000"/>
          </a:xfrm>
          <a:prstGeom prst="rect">
            <a:avLst/>
          </a:prstGeom>
          <a:ln>
            <a:noFill/>
          </a:ln>
        </p:spPr>
      </p:pic>
      <p:sp>
        <p:nvSpPr>
          <p:cNvPr id="118" name="CustomShape 2"/>
          <p:cNvSpPr/>
          <p:nvPr/>
        </p:nvSpPr>
        <p:spPr>
          <a:xfrm>
            <a:off x="683640" y="6093360"/>
            <a:ext cx="7488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Calibri"/>
              </a:rPr>
              <a:t>Tmavě zeleně je zobrazen tradiční Blízký východ, světle zeleně Střední východ</a:t>
            </a:r>
            <a:endParaRPr dirty="0"/>
          </a:p>
        </p:txBody>
      </p:sp>
      <p:sp>
        <p:nvSpPr>
          <p:cNvPr id="119" name="CustomShape 3"/>
          <p:cNvSpPr/>
          <p:nvPr/>
        </p:nvSpPr>
        <p:spPr>
          <a:xfrm>
            <a:off x="971640" y="1443960"/>
            <a:ext cx="75603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b="1" strike="noStrike" dirty="0">
                <a:solidFill>
                  <a:srgbClr val="000000"/>
                </a:solidFill>
                <a:latin typeface="Calibri"/>
              </a:rPr>
              <a:t>Blízký východ – 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někdy se používá i pojem </a:t>
            </a:r>
            <a:r>
              <a:rPr lang="cs-CZ" b="1" strike="noStrike" dirty="0">
                <a:solidFill>
                  <a:srgbClr val="000000"/>
                </a:solidFill>
                <a:latin typeface="Calibri"/>
              </a:rPr>
              <a:t>Přední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 či </a:t>
            </a:r>
            <a:r>
              <a:rPr lang="cs-CZ" b="1" strike="noStrike" dirty="0">
                <a:solidFill>
                  <a:srgbClr val="000000"/>
                </a:solidFill>
                <a:latin typeface="Calibri"/>
              </a:rPr>
              <a:t>Střední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 východ (</a:t>
            </a:r>
            <a:r>
              <a:rPr lang="cs-CZ" i="1" strike="noStrike" dirty="0" err="1">
                <a:solidFill>
                  <a:srgbClr val="000000"/>
                </a:solidFill>
                <a:latin typeface="Calibri"/>
              </a:rPr>
              <a:t>Middle</a:t>
            </a:r>
            <a:r>
              <a:rPr lang="cs-CZ" i="1" strike="noStrike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i="1" strike="noStrike" dirty="0" err="1">
                <a:solidFill>
                  <a:srgbClr val="000000"/>
                </a:solidFill>
                <a:latin typeface="Calibri"/>
              </a:rPr>
              <a:t>East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) – protiklad Dálného východu – tyto pojmy jsou však </a:t>
            </a:r>
            <a:r>
              <a:rPr lang="cs-CZ" b="1" strike="noStrike" dirty="0">
                <a:solidFill>
                  <a:srgbClr val="000000"/>
                </a:solidFill>
                <a:latin typeface="Calibri"/>
              </a:rPr>
              <a:t>etnocentrické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467"/>
          <p:cNvPicPr/>
          <p:nvPr/>
        </p:nvPicPr>
        <p:blipFill>
          <a:blip r:embed="rId2" cstate="print"/>
          <a:stretch/>
        </p:blipFill>
        <p:spPr>
          <a:xfrm>
            <a:off x="152280" y="0"/>
            <a:ext cx="8572320" cy="6426000"/>
          </a:xfrm>
          <a:prstGeom prst="rect">
            <a:avLst/>
          </a:prstGeom>
          <a:ln>
            <a:noFill/>
          </a:ln>
        </p:spPr>
      </p:pic>
      <p:sp>
        <p:nvSpPr>
          <p:cNvPr id="163" name="CustomShape 1"/>
          <p:cNvSpPr/>
          <p:nvPr/>
        </p:nvSpPr>
        <p:spPr>
          <a:xfrm>
            <a:off x="152280" y="6345360"/>
            <a:ext cx="1844280" cy="51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</a:rPr>
              <a:t>Svanetie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311760" y="3778920"/>
            <a:ext cx="8520120" cy="10566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algn="ctr"/>
            <a:endParaRPr/>
          </a:p>
        </p:txBody>
      </p:sp>
      <p:pic>
        <p:nvPicPr>
          <p:cNvPr id="165" name="Shape 474"/>
          <p:cNvPicPr/>
          <p:nvPr/>
        </p:nvPicPr>
        <p:blipFill>
          <a:blip r:embed="rId2" cstate="print"/>
          <a:stretch/>
        </p:blipFill>
        <p:spPr>
          <a:xfrm>
            <a:off x="143640" y="179280"/>
            <a:ext cx="2857320" cy="2641320"/>
          </a:xfrm>
          <a:prstGeom prst="rect">
            <a:avLst/>
          </a:prstGeom>
          <a:ln>
            <a:noFill/>
          </a:ln>
        </p:spPr>
      </p:pic>
      <p:sp>
        <p:nvSpPr>
          <p:cNvPr id="166" name="CustomShape 2"/>
          <p:cNvSpPr/>
          <p:nvPr/>
        </p:nvSpPr>
        <p:spPr>
          <a:xfrm>
            <a:off x="143640" y="2923200"/>
            <a:ext cx="2254320" cy="59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</a:rPr>
              <a:t>lyžování v Gudauri</a:t>
            </a:r>
            <a:endParaRPr/>
          </a:p>
        </p:txBody>
      </p:sp>
      <p:pic>
        <p:nvPicPr>
          <p:cNvPr id="167" name="Shape 476"/>
          <p:cNvPicPr/>
          <p:nvPr/>
        </p:nvPicPr>
        <p:blipFill>
          <a:blip r:embed="rId3" cstate="print"/>
          <a:stretch/>
        </p:blipFill>
        <p:spPr>
          <a:xfrm>
            <a:off x="3153240" y="203040"/>
            <a:ext cx="2617560" cy="2617560"/>
          </a:xfrm>
          <a:prstGeom prst="rect">
            <a:avLst/>
          </a:prstGeom>
          <a:ln>
            <a:noFill/>
          </a:ln>
        </p:spPr>
      </p:pic>
      <p:sp>
        <p:nvSpPr>
          <p:cNvPr id="168" name="CustomShape 3"/>
          <p:cNvSpPr/>
          <p:nvPr/>
        </p:nvSpPr>
        <p:spPr>
          <a:xfrm>
            <a:off x="3153240" y="2875680"/>
            <a:ext cx="2617560" cy="53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</a:rPr>
              <a:t>sirné lázně ve Tbilisi</a:t>
            </a:r>
            <a:endParaRPr/>
          </a:p>
        </p:txBody>
      </p:sp>
      <p:pic>
        <p:nvPicPr>
          <p:cNvPr id="169" name="Shape 478"/>
          <p:cNvPicPr/>
          <p:nvPr/>
        </p:nvPicPr>
        <p:blipFill>
          <a:blip r:embed="rId4" cstate="print"/>
          <a:stretch/>
        </p:blipFill>
        <p:spPr>
          <a:xfrm>
            <a:off x="251640" y="3251880"/>
            <a:ext cx="6812640" cy="3633120"/>
          </a:xfrm>
          <a:prstGeom prst="rect">
            <a:avLst/>
          </a:prstGeom>
          <a:ln>
            <a:noFill/>
          </a:ln>
        </p:spPr>
      </p:pic>
      <p:sp>
        <p:nvSpPr>
          <p:cNvPr id="170" name="CustomShape 4"/>
          <p:cNvSpPr/>
          <p:nvPr/>
        </p:nvSpPr>
        <p:spPr>
          <a:xfrm>
            <a:off x="7004880" y="5501880"/>
            <a:ext cx="1577160" cy="59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</a:rPr>
              <a:t>klášter Kazbegi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2339640" y="0"/>
            <a:ext cx="4491720" cy="791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Jídlo</a:t>
            </a:r>
            <a:endParaRPr/>
          </a:p>
        </p:txBody>
      </p:sp>
      <p:pic>
        <p:nvPicPr>
          <p:cNvPr id="172" name="Shape 485"/>
          <p:cNvPicPr/>
          <p:nvPr/>
        </p:nvPicPr>
        <p:blipFill>
          <a:blip r:embed="rId2" cstate="print"/>
          <a:stretch/>
        </p:blipFill>
        <p:spPr>
          <a:xfrm>
            <a:off x="231840" y="1310760"/>
            <a:ext cx="4414680" cy="3920040"/>
          </a:xfrm>
          <a:prstGeom prst="rect">
            <a:avLst/>
          </a:prstGeom>
          <a:ln>
            <a:noFill/>
          </a:ln>
        </p:spPr>
      </p:pic>
      <p:sp>
        <p:nvSpPr>
          <p:cNvPr id="173" name="CustomShape 2"/>
          <p:cNvSpPr/>
          <p:nvPr/>
        </p:nvSpPr>
        <p:spPr>
          <a:xfrm>
            <a:off x="276120" y="5442480"/>
            <a:ext cx="926640" cy="60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</a:rPr>
              <a:t>khinkali</a:t>
            </a:r>
            <a:endParaRPr/>
          </a:p>
        </p:txBody>
      </p:sp>
      <p:pic>
        <p:nvPicPr>
          <p:cNvPr id="174" name="Shape 487"/>
          <p:cNvPicPr/>
          <p:nvPr/>
        </p:nvPicPr>
        <p:blipFill>
          <a:blip r:embed="rId3" cstate="print"/>
          <a:stretch/>
        </p:blipFill>
        <p:spPr>
          <a:xfrm>
            <a:off x="4825800" y="1521000"/>
            <a:ext cx="4192200" cy="3726360"/>
          </a:xfrm>
          <a:prstGeom prst="rect">
            <a:avLst/>
          </a:prstGeom>
          <a:ln>
            <a:noFill/>
          </a:ln>
        </p:spPr>
      </p:pic>
      <p:sp>
        <p:nvSpPr>
          <p:cNvPr id="175" name="CustomShape 3"/>
          <p:cNvSpPr/>
          <p:nvPr/>
        </p:nvSpPr>
        <p:spPr>
          <a:xfrm>
            <a:off x="4825800" y="5442480"/>
            <a:ext cx="1136160" cy="60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</a:rPr>
              <a:t>chačapuri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493"/>
          <p:cNvPicPr/>
          <p:nvPr/>
        </p:nvPicPr>
        <p:blipFill>
          <a:blip r:embed="rId2" cstate="print"/>
          <a:stretch/>
        </p:blipFill>
        <p:spPr>
          <a:xfrm>
            <a:off x="1907640" y="2133000"/>
            <a:ext cx="5143320" cy="4508640"/>
          </a:xfrm>
          <a:prstGeom prst="rect">
            <a:avLst/>
          </a:prstGeom>
          <a:ln>
            <a:noFill/>
          </a:ln>
        </p:spPr>
      </p:pic>
      <p:sp>
        <p:nvSpPr>
          <p:cNvPr id="177" name="CustomShape 1"/>
          <p:cNvSpPr/>
          <p:nvPr/>
        </p:nvSpPr>
        <p:spPr>
          <a:xfrm>
            <a:off x="213840" y="308880"/>
            <a:ext cx="1256400" cy="6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</a:rPr>
              <a:t>Ostry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VÃ½sledek obrÃ¡zku pro nÃ¡hornÃ­ karaba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42276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6165304"/>
            <a:ext cx="5832648" cy="494568"/>
          </a:xfrm>
          <a:solidFill>
            <a:schemeClr val="bg1">
              <a:lumMod val="75000"/>
              <a:alpha val="49000"/>
            </a:schemeClr>
          </a:solidFill>
        </p:spPr>
        <p:txBody>
          <a:bodyPr/>
          <a:lstStyle/>
          <a:p>
            <a:r>
              <a:rPr lang="cs-CZ" dirty="0" smtClean="0"/>
              <a:t>Další ohnisko napětí na Kavkaze – Náhorní Karabach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539640" y="188640"/>
            <a:ext cx="34664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Izrael</a:t>
            </a:r>
            <a:endParaRPr/>
          </a:p>
        </p:txBody>
      </p:sp>
      <p:sp>
        <p:nvSpPr>
          <p:cNvPr id="179" name="TextShape 2"/>
          <p:cNvSpPr txBox="1"/>
          <p:nvPr/>
        </p:nvSpPr>
        <p:spPr>
          <a:xfrm>
            <a:off x="395640" y="1700640"/>
            <a:ext cx="6120576" cy="46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Hlavní město: 	</a:t>
            </a:r>
            <a:r>
              <a:rPr lang="cs-CZ" sz="1400" b="1" strike="noStrike" dirty="0">
                <a:solidFill>
                  <a:srgbClr val="000000"/>
                </a:solidFill>
                <a:latin typeface="Calibri"/>
              </a:rPr>
              <a:t>Jeruzalém (mezinárodně neuznáno) </a:t>
            </a: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vs. </a:t>
            </a:r>
            <a:r>
              <a:rPr lang="cs-CZ" sz="1400" b="1" strike="noStrike" dirty="0">
                <a:solidFill>
                  <a:srgbClr val="000000"/>
                </a:solidFill>
                <a:latin typeface="Calibri"/>
              </a:rPr>
              <a:t>Tel </a:t>
            </a:r>
            <a:r>
              <a:rPr lang="cs-CZ" sz="1400" b="1" strike="noStrike" dirty="0" err="1">
                <a:solidFill>
                  <a:srgbClr val="000000"/>
                </a:solidFill>
                <a:latin typeface="Calibri"/>
              </a:rPr>
              <a:t>Aviv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Rozloha:		</a:t>
            </a:r>
            <a:r>
              <a:rPr lang="cs-CZ" sz="1400" b="1" strike="noStrike" dirty="0">
                <a:solidFill>
                  <a:srgbClr val="000000"/>
                </a:solidFill>
                <a:latin typeface="Calibri"/>
              </a:rPr>
              <a:t>21 640 km² </a:t>
            </a: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(150. na světě)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Nejvyšší bod:	</a:t>
            </a:r>
            <a:r>
              <a:rPr lang="cs-CZ" sz="1400" b="1" strike="noStrike" dirty="0" err="1">
                <a:solidFill>
                  <a:srgbClr val="000000"/>
                </a:solidFill>
                <a:latin typeface="Calibri"/>
              </a:rPr>
              <a:t>Har</a:t>
            </a:r>
            <a:r>
              <a:rPr lang="cs-CZ" sz="1400" b="1" strike="noStrike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400" b="1" strike="noStrike" dirty="0" err="1">
                <a:solidFill>
                  <a:srgbClr val="000000"/>
                </a:solidFill>
                <a:latin typeface="Calibri"/>
              </a:rPr>
              <a:t>Meron</a:t>
            </a:r>
            <a:r>
              <a:rPr lang="cs-CZ" sz="1400" b="1" strike="noStrike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(1208 m n. m.) (svahy hory </a:t>
            </a:r>
            <a:r>
              <a:rPr lang="cs-CZ" sz="1400" strike="noStrike" dirty="0" err="1">
                <a:solidFill>
                  <a:srgbClr val="000000"/>
                </a:solidFill>
                <a:latin typeface="Calibri"/>
              </a:rPr>
              <a:t>Hermon</a:t>
            </a: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)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Počet obyvatel:	</a:t>
            </a:r>
            <a:r>
              <a:rPr lang="cs-CZ" sz="1400" b="1" strike="noStrike" dirty="0" smtClean="0">
                <a:solidFill>
                  <a:srgbClr val="000000"/>
                </a:solidFill>
                <a:latin typeface="Calibri"/>
              </a:rPr>
              <a:t>9, 8 mil </a:t>
            </a:r>
            <a:r>
              <a:rPr lang="cs-CZ" sz="1400" strike="noStrike" dirty="0" smtClean="0">
                <a:solidFill>
                  <a:srgbClr val="000000"/>
                </a:solidFill>
                <a:latin typeface="Calibri"/>
              </a:rPr>
              <a:t>(2024)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Hustota zalidnění:	</a:t>
            </a:r>
            <a:r>
              <a:rPr lang="cs-CZ" sz="1400" b="1" strike="noStrike" dirty="0" smtClean="0">
                <a:solidFill>
                  <a:srgbClr val="000000"/>
                </a:solidFill>
                <a:latin typeface="Calibri"/>
              </a:rPr>
              <a:t>447 </a:t>
            </a:r>
            <a:r>
              <a:rPr lang="cs-CZ" sz="1400" b="1" strike="noStrike" dirty="0">
                <a:solidFill>
                  <a:srgbClr val="000000"/>
                </a:solidFill>
                <a:latin typeface="Calibri"/>
              </a:rPr>
              <a:t>ob. / km² </a:t>
            </a: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(35. na světě)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HDI:			</a:t>
            </a:r>
            <a:r>
              <a:rPr lang="cs-CZ" sz="1400" b="1" strike="noStrike" dirty="0">
                <a:solidFill>
                  <a:srgbClr val="000000"/>
                </a:solidFill>
                <a:latin typeface="Calibri"/>
              </a:rPr>
              <a:t>▲ </a:t>
            </a:r>
            <a:r>
              <a:rPr lang="cs-CZ" sz="1400" b="1" strike="noStrike" dirty="0" smtClean="0">
                <a:solidFill>
                  <a:srgbClr val="000000"/>
                </a:solidFill>
                <a:latin typeface="Calibri"/>
              </a:rPr>
              <a:t>0,919 </a:t>
            </a: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(velmi vysoký) (18. na světě, </a:t>
            </a:r>
            <a:r>
              <a:rPr lang="cs-CZ" sz="1400" strike="noStrike" dirty="0" smtClean="0">
                <a:solidFill>
                  <a:srgbClr val="000000"/>
                </a:solidFill>
                <a:latin typeface="Calibri"/>
              </a:rPr>
              <a:t>2019)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Jazyk:		</a:t>
            </a:r>
            <a:r>
              <a:rPr lang="cs-CZ" sz="1400" b="1" strike="noStrike" dirty="0">
                <a:solidFill>
                  <a:srgbClr val="000000"/>
                </a:solidFill>
                <a:latin typeface="Calibri"/>
              </a:rPr>
              <a:t>hebrejština, arabština </a:t>
            </a: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(úřední)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Národnostní složení:	</a:t>
            </a:r>
            <a:r>
              <a:rPr lang="cs-CZ" sz="1400" b="1" strike="noStrike" dirty="0">
                <a:solidFill>
                  <a:srgbClr val="000000"/>
                </a:solidFill>
                <a:latin typeface="Calibri"/>
              </a:rPr>
              <a:t>75,4 % Židé, 20,6 % Arabové</a:t>
            </a: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, 4 % menšiny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Náboženství:	</a:t>
            </a:r>
            <a:r>
              <a:rPr lang="cs-CZ" sz="1400" b="1" strike="noStrike" dirty="0">
                <a:solidFill>
                  <a:srgbClr val="000000"/>
                </a:solidFill>
                <a:latin typeface="Calibri"/>
              </a:rPr>
              <a:t>judaismus, islám, křesťanství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Státní zřízení:	</a:t>
            </a:r>
            <a:r>
              <a:rPr lang="cs-CZ" sz="1400" b="1" strike="noStrike" dirty="0">
                <a:solidFill>
                  <a:srgbClr val="000000"/>
                </a:solidFill>
                <a:latin typeface="Calibri"/>
              </a:rPr>
              <a:t>parlamentní republika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Vznik:		</a:t>
            </a:r>
            <a:r>
              <a:rPr lang="cs-CZ" sz="1400" b="1" strike="noStrike" dirty="0">
                <a:solidFill>
                  <a:srgbClr val="000000"/>
                </a:solidFill>
                <a:latin typeface="Calibri"/>
              </a:rPr>
              <a:t>14. května 1948 </a:t>
            </a: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(založen rozhodnutím OSN 		na území britského protektorátu)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Prezident:		</a:t>
            </a:r>
            <a:r>
              <a:rPr lang="cs-CZ" sz="1400" b="1" dirty="0" err="1" smtClean="0">
                <a:solidFill>
                  <a:srgbClr val="000000"/>
                </a:solidFill>
                <a:latin typeface="Calibri"/>
              </a:rPr>
              <a:t>Jicchak</a:t>
            </a:r>
            <a:r>
              <a:rPr lang="cs-CZ" sz="1400" b="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400" b="1" dirty="0" err="1" smtClean="0">
                <a:solidFill>
                  <a:srgbClr val="000000"/>
                </a:solidFill>
                <a:latin typeface="Calibri"/>
              </a:rPr>
              <a:t>Herzog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Předseda vlády:	</a:t>
            </a:r>
            <a:r>
              <a:rPr lang="cs-CZ" sz="1400" b="1" dirty="0" smtClean="0">
                <a:solidFill>
                  <a:srgbClr val="000000"/>
                </a:solidFill>
                <a:latin typeface="Calibri"/>
              </a:rPr>
              <a:t>Benjamin </a:t>
            </a:r>
            <a:r>
              <a:rPr lang="cs-CZ" sz="1400" b="1" dirty="0" err="1" smtClean="0">
                <a:solidFill>
                  <a:srgbClr val="000000"/>
                </a:solidFill>
                <a:latin typeface="Calibri"/>
              </a:rPr>
              <a:t>Netanjahu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Měna:		</a:t>
            </a:r>
            <a:r>
              <a:rPr lang="cs-CZ" sz="1400" b="1" strike="noStrike" dirty="0">
                <a:solidFill>
                  <a:srgbClr val="000000"/>
                </a:solidFill>
                <a:latin typeface="Calibri"/>
              </a:rPr>
              <a:t>Nový izraelský </a:t>
            </a:r>
            <a:r>
              <a:rPr lang="cs-CZ" sz="1400" b="1" strike="noStrike" dirty="0" smtClean="0">
                <a:solidFill>
                  <a:srgbClr val="000000"/>
                </a:solidFill>
                <a:latin typeface="Calibri"/>
              </a:rPr>
              <a:t>šekel </a:t>
            </a: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(₪) (ILS)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HDP/</a:t>
            </a:r>
            <a:r>
              <a:rPr lang="cs-CZ" sz="1400" strike="noStrike" dirty="0" err="1">
                <a:solidFill>
                  <a:srgbClr val="000000"/>
                </a:solidFill>
                <a:latin typeface="Calibri"/>
              </a:rPr>
              <a:t>obyv</a:t>
            </a:r>
            <a:r>
              <a:rPr lang="cs-CZ" sz="1400" strike="noStrike" dirty="0">
                <a:solidFill>
                  <a:srgbClr val="000000"/>
                </a:solidFill>
                <a:latin typeface="Calibri"/>
              </a:rPr>
              <a:t>. (PPP):	</a:t>
            </a:r>
            <a:r>
              <a:rPr lang="cs-CZ" sz="1400" dirty="0" smtClean="0">
                <a:solidFill>
                  <a:srgbClr val="000000"/>
                </a:solidFill>
                <a:latin typeface="Calibri"/>
              </a:rPr>
              <a:t> $40,336 (odhad  2020)</a:t>
            </a:r>
            <a:endParaRPr dirty="0"/>
          </a:p>
        </p:txBody>
      </p:sp>
      <p:pic>
        <p:nvPicPr>
          <p:cNvPr id="180" name="Picture 2"/>
          <p:cNvPicPr/>
          <p:nvPr/>
        </p:nvPicPr>
        <p:blipFill>
          <a:blip r:embed="rId2" cstate="print"/>
          <a:stretch/>
        </p:blipFill>
        <p:spPr>
          <a:xfrm>
            <a:off x="5940000" y="103680"/>
            <a:ext cx="3096000" cy="2251440"/>
          </a:xfrm>
          <a:prstGeom prst="rect">
            <a:avLst/>
          </a:prstGeom>
          <a:ln w="3240">
            <a:solidFill>
              <a:schemeClr val="tx1"/>
            </a:solidFill>
            <a:round/>
          </a:ln>
        </p:spPr>
      </p:pic>
      <p:sp>
        <p:nvSpPr>
          <p:cNvPr id="181" name="CustomShape 3"/>
          <p:cNvSpPr/>
          <p:nvPr/>
        </p:nvSpPr>
        <p:spPr>
          <a:xfrm>
            <a:off x="683640" y="1268640"/>
            <a:ext cx="29520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Calibri"/>
              </a:rPr>
              <a:t>(je v češtině rodu mužského)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251640" y="0"/>
            <a:ext cx="42584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Izrael - povrch</a:t>
            </a:r>
            <a:endParaRPr/>
          </a:p>
        </p:txBody>
      </p:sp>
      <p:sp>
        <p:nvSpPr>
          <p:cNvPr id="183" name="TextShape 2"/>
          <p:cNvSpPr txBox="1"/>
          <p:nvPr/>
        </p:nvSpPr>
        <p:spPr>
          <a:xfrm>
            <a:off x="395640" y="1052640"/>
            <a:ext cx="843480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pic>
        <p:nvPicPr>
          <p:cNvPr id="184" name="Picture 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251640" y="0"/>
            <a:ext cx="42584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Izrael - povrch</a:t>
            </a:r>
            <a:endParaRPr/>
          </a:p>
        </p:txBody>
      </p:sp>
      <p:sp>
        <p:nvSpPr>
          <p:cNvPr id="186" name="TextShape 2"/>
          <p:cNvSpPr txBox="1"/>
          <p:nvPr/>
        </p:nvSpPr>
        <p:spPr>
          <a:xfrm>
            <a:off x="395640" y="1052640"/>
            <a:ext cx="5256360" cy="5328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3200" strike="noStrike">
                <a:solidFill>
                  <a:srgbClr val="000000"/>
                </a:solidFill>
                <a:latin typeface="Calibri"/>
              </a:rPr>
              <a:t>na jihu – Negevská poušť (12 000 km</a:t>
            </a:r>
            <a:r>
              <a:rPr lang="cs-CZ" sz="3200" strike="noStrike" baseline="30000">
                <a:solidFill>
                  <a:srgbClr val="000000"/>
                </a:solidFill>
                <a:latin typeface="Calibri"/>
              </a:rPr>
              <a:t>2</a:t>
            </a:r>
            <a:r>
              <a:rPr lang="cs-CZ" sz="3200" strike="noStrike">
                <a:solidFill>
                  <a:srgbClr val="000000"/>
                </a:solidFill>
                <a:latin typeface="Calibri"/>
              </a:rPr>
              <a:t> – polovina státu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3200" strike="noStrike">
                <a:solidFill>
                  <a:srgbClr val="000000"/>
                </a:solidFill>
                <a:latin typeface="Calibri"/>
              </a:rPr>
              <a:t>střed – Judské hory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3200" strike="noStrike">
                <a:solidFill>
                  <a:srgbClr val="000000"/>
                </a:solidFill>
                <a:latin typeface="Calibri"/>
              </a:rPr>
              <a:t>sever – pohoří Galilea, pohoří Karmel, Jizre'elské údolí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3200" strike="noStrike">
                <a:solidFill>
                  <a:srgbClr val="000000"/>
                </a:solidFill>
                <a:latin typeface="Calibri"/>
              </a:rPr>
              <a:t>pobřeží – Izraelská pobřežní planina (úrodná)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3200" strike="noStrike">
                <a:solidFill>
                  <a:srgbClr val="000000"/>
                </a:solidFill>
                <a:latin typeface="Calibri"/>
              </a:rPr>
              <a:t>nejnižší bod (i světově) – hladina </a:t>
            </a:r>
            <a:r>
              <a:rPr lang="cs-CZ" sz="3200" b="1" strike="noStrike">
                <a:solidFill>
                  <a:srgbClr val="000000"/>
                </a:solidFill>
                <a:latin typeface="Calibri"/>
              </a:rPr>
              <a:t>Mrtvého moře</a:t>
            </a:r>
            <a:endParaRPr/>
          </a:p>
          <a:p>
            <a:r>
              <a:rPr lang="cs-CZ" sz="2800" strike="noStrike">
                <a:solidFill>
                  <a:srgbClr val="000000"/>
                </a:solidFill>
                <a:latin typeface="Calibri"/>
              </a:rPr>
              <a:t> - 430,5 m (- 70 cm až 100 cm ročně)</a:t>
            </a:r>
            <a:endParaRPr/>
          </a:p>
        </p:txBody>
      </p:sp>
      <p:pic>
        <p:nvPicPr>
          <p:cNvPr id="187" name="Picture 2"/>
          <p:cNvPicPr/>
          <p:nvPr/>
        </p:nvPicPr>
        <p:blipFill>
          <a:blip r:embed="rId2" cstate="print"/>
          <a:stretch/>
        </p:blipFill>
        <p:spPr>
          <a:xfrm>
            <a:off x="5436000" y="1340640"/>
            <a:ext cx="3494160" cy="350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39564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Izrael – vodstvo</a:t>
            </a:r>
            <a:endParaRPr/>
          </a:p>
        </p:txBody>
      </p:sp>
      <p:sp>
        <p:nvSpPr>
          <p:cNvPr id="189" name="TextShape 2"/>
          <p:cNvSpPr txBox="1"/>
          <p:nvPr/>
        </p:nvSpPr>
        <p:spPr>
          <a:xfrm>
            <a:off x="457200" y="1600200"/>
            <a:ext cx="36104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3200" strike="noStrike">
                <a:solidFill>
                  <a:srgbClr val="000000"/>
                </a:solidFill>
                <a:latin typeface="Calibri"/>
              </a:rPr>
              <a:t>řeka Jordán – důležitý zdroj vody – vzniká soutokem v Chulském údolí – protéká Galilejským jezerem -&gt; Mrtvé moře</a:t>
            </a:r>
            <a:endParaRPr/>
          </a:p>
        </p:txBody>
      </p:sp>
      <p:pic>
        <p:nvPicPr>
          <p:cNvPr id="190" name="Picture 2"/>
          <p:cNvPicPr/>
          <p:nvPr/>
        </p:nvPicPr>
        <p:blipFill>
          <a:blip r:embed="rId2" cstate="print"/>
          <a:stretch/>
        </p:blipFill>
        <p:spPr>
          <a:xfrm>
            <a:off x="4497480" y="980280"/>
            <a:ext cx="4646160" cy="5877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sp>
        <p:nvSpPr>
          <p:cNvPr id="192" name="TextShape 2"/>
          <p:cNvSpPr txBox="1"/>
          <p:nvPr/>
        </p:nvSpPr>
        <p:spPr>
          <a:xfrm>
            <a:off x="467640" y="5517360"/>
            <a:ext cx="8229240" cy="896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pic>
        <p:nvPicPr>
          <p:cNvPr id="193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s://upload.wikimedia.org/wikipedia/commons/thumb/2/21/Transcaucasia_adm_location_map.svg/1280px-Transcaucasia_adm_location_map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93" y="548681"/>
            <a:ext cx="9166776" cy="6309320"/>
          </a:xfrm>
          <a:prstGeom prst="rect">
            <a:avLst/>
          </a:prstGeom>
          <a:noFill/>
        </p:spPr>
      </p:pic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2555776" y="2322207"/>
            <a:ext cx="2507658" cy="584251"/>
          </a:xfrm>
        </p:spPr>
        <p:txBody>
          <a:bodyPr/>
          <a:lstStyle/>
          <a:p>
            <a:r>
              <a:rPr lang="cs-CZ" dirty="0" smtClean="0"/>
              <a:t>Gruzie</a:t>
            </a:r>
            <a:endParaRPr lang="cs-CZ" dirty="0"/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3851920" y="3618351"/>
            <a:ext cx="2507658" cy="5842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Arménie</a:t>
            </a: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5940152" y="3402327"/>
            <a:ext cx="2507658" cy="5842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Ázerbajdžán</a:t>
            </a:r>
            <a:endParaRPr kumimoji="0" lang="cs-CZ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Podnadpis 2"/>
          <p:cNvSpPr txBox="1">
            <a:spLocks/>
          </p:cNvSpPr>
          <p:nvPr/>
        </p:nvSpPr>
        <p:spPr>
          <a:xfrm rot="719369">
            <a:off x="755576" y="1294516"/>
            <a:ext cx="2507658" cy="5842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Abcházie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5736" y="476672"/>
            <a:ext cx="8229240" cy="114264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rozsah tzv. Zakavkazska</a:t>
            </a:r>
            <a:endParaRPr lang="cs-CZ" sz="4000" dirty="0"/>
          </a:p>
        </p:txBody>
      </p:sp>
      <p:sp>
        <p:nvSpPr>
          <p:cNvPr id="8" name="Podnadpis 2"/>
          <p:cNvSpPr txBox="1">
            <a:spLocks/>
          </p:cNvSpPr>
          <p:nvPr/>
        </p:nvSpPr>
        <p:spPr>
          <a:xfrm>
            <a:off x="3419872" y="1916832"/>
            <a:ext cx="2507658" cy="5842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Jižní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Osetie</a:t>
            </a:r>
            <a:endParaRPr kumimoji="0" lang="cs-CZ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4644008" y="6093296"/>
            <a:ext cx="2507658" cy="5842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Náhorní Karabach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 flipH="1" flipV="1">
            <a:off x="5652120" y="4725144"/>
            <a:ext cx="360040" cy="158417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Izrael – vodstvo – mrtvé moře</a:t>
            </a:r>
            <a:endParaRPr/>
          </a:p>
        </p:txBody>
      </p:sp>
      <p:sp>
        <p:nvSpPr>
          <p:cNvPr id="19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Calibri"/>
              </a:rPr>
              <a:t>slané jezero – napájené řekou Jordán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Calibri"/>
              </a:rPr>
              <a:t>voda dosahuje vysoké salinity 30 – 35 % (ostatní moře mají cca. 10 x menší salinitu)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Calibri"/>
              </a:rPr>
              <a:t>rozloha 1050 km² (67 km x 18 km)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Calibri"/>
              </a:rPr>
              <a:t>jezero </a:t>
            </a:r>
            <a:r>
              <a:rPr lang="cs-CZ" sz="3200" strike="noStrike" dirty="0" smtClean="0">
                <a:solidFill>
                  <a:srgbClr val="000000"/>
                </a:solidFill>
                <a:latin typeface="Calibri"/>
              </a:rPr>
              <a:t>kvůli </a:t>
            </a:r>
            <a:r>
              <a:rPr lang="cs-CZ" sz="3200" strike="noStrike" dirty="0">
                <a:solidFill>
                  <a:srgbClr val="000000"/>
                </a:solidFill>
                <a:latin typeface="Calibri"/>
              </a:rPr>
              <a:t>odběrům vody </a:t>
            </a:r>
            <a:r>
              <a:rPr lang="cs-CZ" sz="3200" strike="noStrike" dirty="0" smtClean="0">
                <a:solidFill>
                  <a:srgbClr val="000000"/>
                </a:solidFill>
                <a:latin typeface="Calibri"/>
              </a:rPr>
              <a:t>z </a:t>
            </a:r>
            <a:r>
              <a:rPr lang="cs-CZ" sz="3200" strike="noStrike" smtClean="0">
                <a:solidFill>
                  <a:srgbClr val="000000"/>
                </a:solidFill>
                <a:latin typeface="Calibri"/>
              </a:rPr>
              <a:t>Galilejského jezera vysychá </a:t>
            </a:r>
            <a:r>
              <a:rPr lang="cs-CZ" sz="3200" strike="noStrike" dirty="0">
                <a:solidFill>
                  <a:srgbClr val="000000"/>
                </a:solidFill>
                <a:latin typeface="Calibri"/>
              </a:rPr>
              <a:t>(roční pokles o 70 cm; odhadovaná „životnost“ do roku 2050)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2123640" y="0"/>
            <a:ext cx="4536000" cy="7642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Izrael – historie</a:t>
            </a:r>
            <a:endParaRPr/>
          </a:p>
        </p:txBody>
      </p:sp>
      <p:sp>
        <p:nvSpPr>
          <p:cNvPr id="197" name="CustomShape 2"/>
          <p:cNvSpPr/>
          <p:nvPr/>
        </p:nvSpPr>
        <p:spPr>
          <a:xfrm>
            <a:off x="539640" y="692640"/>
            <a:ext cx="7920360" cy="393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b="1" strike="noStrike" dirty="0">
                <a:solidFill>
                  <a:srgbClr val="000000"/>
                </a:solidFill>
                <a:latin typeface="Calibri"/>
              </a:rPr>
              <a:t>Izraelské království 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(931–722 př. n. l.) první suverénní stát v tomto prostoru – končí dobytím sousední Asýrií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 dirty="0">
                <a:solidFill>
                  <a:srgbClr val="000000"/>
                </a:solidFill>
                <a:latin typeface="Calibri"/>
              </a:rPr>
              <a:t> následně se měnila kontrola nad tímto územím (Babylon, Persie, Řecko, Římskou, od 7. století pod islám)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 dirty="0">
                <a:solidFill>
                  <a:srgbClr val="000000"/>
                </a:solidFill>
                <a:latin typeface="Calibri"/>
              </a:rPr>
              <a:t> 1516 se stala součástí Osmanské říše - až do 20. století.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 dirty="0">
                <a:solidFill>
                  <a:srgbClr val="000000"/>
                </a:solidFill>
                <a:latin typeface="Calibri"/>
              </a:rPr>
              <a:t> o moderní stát Izrael usilovalo </a:t>
            </a:r>
            <a:r>
              <a:rPr lang="cs-CZ" b="1" strike="noStrike" dirty="0">
                <a:solidFill>
                  <a:srgbClr val="000000"/>
                </a:solidFill>
                <a:latin typeface="Calibri"/>
              </a:rPr>
              <a:t>sionistické 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hnutí již od konce 19. století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 dirty="0">
                <a:solidFill>
                  <a:srgbClr val="000000"/>
                </a:solidFill>
                <a:latin typeface="Calibri"/>
              </a:rPr>
              <a:t> Britský mandát Palestina – je stanoven po první světové válce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 dirty="0">
                <a:solidFill>
                  <a:srgbClr val="000000"/>
                </a:solidFill>
                <a:latin typeface="Calibri"/>
              </a:rPr>
              <a:t> 1947 – OSN dělí mandát Palestina na židovský a arabský stát – sousední arabské státy toto rozdělení neuznaly, Izrael ano (1948) a rozšiřuje své území nad rámec plánu OSN -&gt; </a:t>
            </a:r>
            <a:r>
              <a:rPr lang="cs-CZ" b="1" strike="noStrike" dirty="0">
                <a:solidFill>
                  <a:srgbClr val="000000"/>
                </a:solidFill>
                <a:latin typeface="Calibri"/>
              </a:rPr>
              <a:t>konflikt trvající dodnes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 dirty="0">
                <a:solidFill>
                  <a:srgbClr val="000000"/>
                </a:solidFill>
                <a:latin typeface="Calibri"/>
              </a:rPr>
              <a:t> dnes má Izrael mírové smlouvy s Egyptem a Jordánskem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 dirty="0">
                <a:solidFill>
                  <a:srgbClr val="000000"/>
                </a:solidFill>
                <a:latin typeface="Calibri"/>
              </a:rPr>
              <a:t> stálé neshody s Palestinou, snaha o Izraele o mírové smlouvy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 dirty="0">
                <a:solidFill>
                  <a:srgbClr val="000000"/>
                </a:solidFill>
                <a:latin typeface="Calibri"/>
              </a:rPr>
              <a:t> k Izraeli přiléhá i </a:t>
            </a:r>
            <a:r>
              <a:rPr lang="cs-CZ" b="1" strike="noStrike" dirty="0">
                <a:solidFill>
                  <a:srgbClr val="000000"/>
                </a:solidFill>
                <a:latin typeface="Calibri"/>
              </a:rPr>
              <a:t>Západní břeh Jordánu 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(Judea a Samaří) a </a:t>
            </a:r>
            <a:r>
              <a:rPr lang="cs-CZ" b="1" strike="noStrike" dirty="0">
                <a:solidFill>
                  <a:srgbClr val="000000"/>
                </a:solidFill>
                <a:latin typeface="Calibri"/>
              </a:rPr>
              <a:t>Pásmo </a:t>
            </a:r>
            <a:r>
              <a:rPr lang="cs-CZ" b="1" strike="noStrike" dirty="0" err="1">
                <a:solidFill>
                  <a:srgbClr val="000000"/>
                </a:solidFill>
                <a:latin typeface="Calibri"/>
              </a:rPr>
              <a:t>Gazy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, tj. území částečně spravovaná Palestinskou autonomií (od 1967)</a:t>
            </a:r>
            <a:endParaRPr dirty="0"/>
          </a:p>
        </p:txBody>
      </p:sp>
      <p:sp>
        <p:nvSpPr>
          <p:cNvPr id="4" name="CustomShape 2"/>
          <p:cNvSpPr/>
          <p:nvPr/>
        </p:nvSpPr>
        <p:spPr>
          <a:xfrm>
            <a:off x="395536" y="1916832"/>
            <a:ext cx="7920360" cy="393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 dirty="0">
                <a:solidFill>
                  <a:srgbClr val="000000"/>
                </a:solidFill>
                <a:latin typeface="Calibri"/>
              </a:rPr>
              <a:t> </a:t>
            </a:r>
            <a:endParaRPr dirty="0"/>
          </a:p>
        </p:txBody>
      </p:sp>
      <p:sp>
        <p:nvSpPr>
          <p:cNvPr id="5" name="CustomShape 2"/>
          <p:cNvSpPr/>
          <p:nvPr/>
        </p:nvSpPr>
        <p:spPr>
          <a:xfrm>
            <a:off x="611560" y="5157192"/>
            <a:ext cx="7920360" cy="8344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b="1" strike="noStrike" dirty="0" smtClean="0">
                <a:solidFill>
                  <a:srgbClr val="000000"/>
                </a:solidFill>
                <a:latin typeface="Calibri"/>
              </a:rPr>
              <a:t>Židé (10. stol př. </a:t>
            </a:r>
            <a:r>
              <a:rPr lang="cs-CZ" b="1" strike="noStrike" dirty="0" err="1" smtClean="0">
                <a:solidFill>
                  <a:srgbClr val="000000"/>
                </a:solidFill>
                <a:latin typeface="Calibri"/>
              </a:rPr>
              <a:t>Kr</a:t>
            </a:r>
            <a:r>
              <a:rPr lang="cs-CZ" b="1" strike="noStrike" dirty="0" smtClean="0">
                <a:solidFill>
                  <a:srgbClr val="000000"/>
                </a:solidFill>
                <a:latin typeface="Calibri"/>
              </a:rPr>
              <a:t>.) -&gt; Syřané, Arabové, Peršané, Turci -&gt; Britský mandát Palestina (židovský a arabský stát) -&gt; Izrael a Palestina (</a:t>
            </a:r>
            <a:r>
              <a:rPr lang="cs-CZ" b="1" strike="noStrike" dirty="0" err="1" smtClean="0">
                <a:solidFill>
                  <a:srgbClr val="000000"/>
                </a:solidFill>
                <a:latin typeface="Calibri"/>
              </a:rPr>
              <a:t>Gaza</a:t>
            </a:r>
            <a:r>
              <a:rPr lang="cs-CZ" b="1" strike="noStrike" dirty="0" smtClean="0">
                <a:solidFill>
                  <a:srgbClr val="000000"/>
                </a:solidFill>
                <a:latin typeface="Calibri"/>
              </a:rPr>
              <a:t> + </a:t>
            </a:r>
            <a:r>
              <a:rPr lang="cs-CZ" b="1" strike="noStrike" dirty="0" err="1" smtClean="0">
                <a:solidFill>
                  <a:srgbClr val="000000"/>
                </a:solidFill>
                <a:latin typeface="Calibri"/>
              </a:rPr>
              <a:t>Záp</a:t>
            </a:r>
            <a:r>
              <a:rPr lang="cs-CZ" b="1" strike="noStrike" dirty="0" smtClean="0">
                <a:solidFill>
                  <a:srgbClr val="000000"/>
                </a:solidFill>
                <a:latin typeface="Calibri"/>
              </a:rPr>
              <a:t>. </a:t>
            </a:r>
            <a:r>
              <a:rPr lang="cs-CZ" b="1" dirty="0" smtClean="0">
                <a:solidFill>
                  <a:srgbClr val="000000"/>
                </a:solidFill>
                <a:latin typeface="Calibri"/>
              </a:rPr>
              <a:t>b</a:t>
            </a:r>
            <a:r>
              <a:rPr lang="cs-CZ" b="1" strike="noStrike" dirty="0" smtClean="0">
                <a:solidFill>
                  <a:srgbClr val="000000"/>
                </a:solidFill>
                <a:latin typeface="Calibri"/>
              </a:rPr>
              <a:t>řeh Jordánu)</a:t>
            </a:r>
            <a:endParaRPr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2123640" y="0"/>
            <a:ext cx="4536000" cy="7642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Izrael – historie</a:t>
            </a:r>
            <a:endParaRPr/>
          </a:p>
        </p:txBody>
      </p:sp>
      <p:pic>
        <p:nvPicPr>
          <p:cNvPr id="199" name="Picture 4"/>
          <p:cNvPicPr/>
          <p:nvPr/>
        </p:nvPicPr>
        <p:blipFill>
          <a:blip r:embed="rId2" cstate="print"/>
          <a:stretch/>
        </p:blipFill>
        <p:spPr>
          <a:xfrm>
            <a:off x="3996000" y="1124640"/>
            <a:ext cx="4573080" cy="3672000"/>
          </a:xfrm>
          <a:prstGeom prst="rect">
            <a:avLst/>
          </a:prstGeom>
          <a:ln>
            <a:noFill/>
          </a:ln>
        </p:spPr>
      </p:pic>
      <p:sp>
        <p:nvSpPr>
          <p:cNvPr id="200" name="CustomShape 2"/>
          <p:cNvSpPr/>
          <p:nvPr/>
        </p:nvSpPr>
        <p:spPr>
          <a:xfrm>
            <a:off x="4085640" y="4941000"/>
            <a:ext cx="31161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</a:rPr>
              <a:t>Britský mandát Palestina (1920)</a:t>
            </a:r>
            <a:endParaRPr/>
          </a:p>
        </p:txBody>
      </p:sp>
      <p:pic>
        <p:nvPicPr>
          <p:cNvPr id="201" name="Picture 6"/>
          <p:cNvPicPr/>
          <p:nvPr/>
        </p:nvPicPr>
        <p:blipFill>
          <a:blip r:embed="rId3" cstate="print"/>
          <a:stretch/>
        </p:blipFill>
        <p:spPr>
          <a:xfrm>
            <a:off x="251640" y="1050120"/>
            <a:ext cx="3312000" cy="5042880"/>
          </a:xfrm>
          <a:prstGeom prst="rect">
            <a:avLst/>
          </a:prstGeom>
          <a:ln>
            <a:noFill/>
          </a:ln>
        </p:spPr>
      </p:pic>
      <p:sp>
        <p:nvSpPr>
          <p:cNvPr id="202" name="CustomShape 3"/>
          <p:cNvSpPr/>
          <p:nvPr/>
        </p:nvSpPr>
        <p:spPr>
          <a:xfrm>
            <a:off x="271080" y="6237360"/>
            <a:ext cx="37123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</a:rPr>
              <a:t>Izraelské království v 11. století př. n. l.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2123640" y="0"/>
            <a:ext cx="4536000" cy="7642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Izrael – historie</a:t>
            </a:r>
            <a:endParaRPr/>
          </a:p>
        </p:txBody>
      </p:sp>
      <p:pic>
        <p:nvPicPr>
          <p:cNvPr id="205" name="Picture 2"/>
          <p:cNvPicPr/>
          <p:nvPr/>
        </p:nvPicPr>
        <p:blipFill>
          <a:blip r:embed="rId2" cstate="print"/>
          <a:stretch/>
        </p:blipFill>
        <p:spPr>
          <a:xfrm>
            <a:off x="395640" y="622080"/>
            <a:ext cx="3024000" cy="5532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2736000" y="72000"/>
            <a:ext cx="62640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Izraelské distrikty vs. okupovaná území</a:t>
            </a:r>
            <a:endParaRPr/>
          </a:p>
        </p:txBody>
      </p:sp>
      <p:sp>
        <p:nvSpPr>
          <p:cNvPr id="207" name="TextShape 2"/>
          <p:cNvSpPr txBox="1"/>
          <p:nvPr/>
        </p:nvSpPr>
        <p:spPr>
          <a:xfrm>
            <a:off x="2915816" y="1412776"/>
            <a:ext cx="3034440" cy="4032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buFont typeface="Calibri"/>
              <a:buAutoNum type="arabicParenR"/>
            </a:pPr>
            <a:r>
              <a:rPr lang="cs-CZ" sz="2400" strike="noStrike" dirty="0">
                <a:solidFill>
                  <a:srgbClr val="000000"/>
                </a:solidFill>
                <a:latin typeface="Calibri"/>
              </a:rPr>
              <a:t>Severní</a:t>
            </a:r>
            <a:endParaRPr sz="1400" dirty="0"/>
          </a:p>
          <a:p>
            <a:pPr>
              <a:lnSpc>
                <a:spcPct val="100000"/>
              </a:lnSpc>
              <a:buFont typeface="Arial"/>
              <a:buAutoNum type="arabicParenR"/>
            </a:pPr>
            <a:r>
              <a:rPr lang="cs-CZ" sz="2400" strike="noStrike" dirty="0">
                <a:solidFill>
                  <a:srgbClr val="000000"/>
                </a:solidFill>
                <a:latin typeface="Calibri"/>
              </a:rPr>
              <a:t>Haifský</a:t>
            </a:r>
            <a:endParaRPr sz="1400" dirty="0"/>
          </a:p>
          <a:p>
            <a:pPr>
              <a:lnSpc>
                <a:spcPct val="100000"/>
              </a:lnSpc>
              <a:buFont typeface="Arial"/>
              <a:buAutoNum type="arabicParenR"/>
            </a:pPr>
            <a:r>
              <a:rPr lang="cs-CZ" sz="2400" strike="noStrike" dirty="0">
                <a:solidFill>
                  <a:srgbClr val="000000"/>
                </a:solidFill>
                <a:latin typeface="Calibri"/>
              </a:rPr>
              <a:t>Centrální</a:t>
            </a:r>
            <a:endParaRPr sz="1400" dirty="0"/>
          </a:p>
          <a:p>
            <a:pPr>
              <a:lnSpc>
                <a:spcPct val="100000"/>
              </a:lnSpc>
              <a:buFont typeface="Arial"/>
              <a:buAutoNum type="arabicParenR"/>
            </a:pPr>
            <a:r>
              <a:rPr lang="cs-CZ" sz="2400" strike="noStrike" dirty="0">
                <a:solidFill>
                  <a:srgbClr val="000000"/>
                </a:solidFill>
                <a:latin typeface="Calibri"/>
              </a:rPr>
              <a:t>Telavivský</a:t>
            </a:r>
            <a:endParaRPr sz="1400" dirty="0"/>
          </a:p>
          <a:p>
            <a:pPr>
              <a:lnSpc>
                <a:spcPct val="100000"/>
              </a:lnSpc>
              <a:buFont typeface="Arial"/>
              <a:buAutoNum type="arabicParenR"/>
            </a:pPr>
            <a:r>
              <a:rPr lang="cs-CZ" sz="2400" strike="noStrike" dirty="0">
                <a:solidFill>
                  <a:srgbClr val="000000"/>
                </a:solidFill>
                <a:latin typeface="Calibri"/>
              </a:rPr>
              <a:t>Jeruzalém</a:t>
            </a:r>
            <a:endParaRPr sz="1400" dirty="0"/>
          </a:p>
          <a:p>
            <a:pPr>
              <a:lnSpc>
                <a:spcPct val="100000"/>
              </a:lnSpc>
              <a:buFont typeface="Arial"/>
              <a:buAutoNum type="arabicParenR"/>
            </a:pPr>
            <a:r>
              <a:rPr lang="cs-CZ" sz="2400" strike="noStrike" dirty="0">
                <a:solidFill>
                  <a:srgbClr val="000000"/>
                </a:solidFill>
                <a:latin typeface="Calibri"/>
              </a:rPr>
              <a:t>Jižní </a:t>
            </a:r>
            <a:endParaRPr sz="1400" dirty="0"/>
          </a:p>
          <a:p>
            <a:pPr>
              <a:lnSpc>
                <a:spcPct val="100000"/>
              </a:lnSpc>
              <a:buFont typeface="Arial"/>
              <a:buAutoNum type="arabicParenR"/>
            </a:pPr>
            <a:r>
              <a:rPr lang="cs-CZ" sz="2400" strike="noStrike" dirty="0">
                <a:solidFill>
                  <a:srgbClr val="000000"/>
                </a:solidFill>
                <a:latin typeface="Calibri"/>
              </a:rPr>
              <a:t>Sporná území: </a:t>
            </a:r>
            <a:endParaRPr sz="1400" dirty="0"/>
          </a:p>
          <a:p>
            <a:pPr lvl="1">
              <a:lnSpc>
                <a:spcPct val="100000"/>
              </a:lnSpc>
              <a:buFont typeface="Calibri"/>
              <a:buAutoNum type="alphaUcPeriod"/>
            </a:pP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Golanské výšiny</a:t>
            </a:r>
            <a:endParaRPr sz="1400" dirty="0"/>
          </a:p>
          <a:p>
            <a:pPr lvl="1">
              <a:lnSpc>
                <a:spcPct val="100000"/>
              </a:lnSpc>
              <a:buFont typeface="Arial"/>
              <a:buAutoNum type="alphaUcPeriod"/>
            </a:pP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Západní břeh Jordánu</a:t>
            </a:r>
            <a:endParaRPr sz="1400" dirty="0"/>
          </a:p>
          <a:p>
            <a:pPr lvl="1">
              <a:lnSpc>
                <a:spcPct val="100000"/>
              </a:lnSpc>
              <a:buFont typeface="Arial"/>
              <a:buAutoNum type="alphaUcPeriod"/>
            </a:pP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Pásmo </a:t>
            </a:r>
            <a:r>
              <a:rPr lang="cs-CZ" sz="2000" strike="noStrike" dirty="0" err="1">
                <a:solidFill>
                  <a:srgbClr val="000000"/>
                </a:solidFill>
                <a:latin typeface="Calibri"/>
              </a:rPr>
              <a:t>Gazy</a:t>
            </a:r>
            <a:endParaRPr sz="1400" dirty="0"/>
          </a:p>
        </p:txBody>
      </p:sp>
      <p:pic>
        <p:nvPicPr>
          <p:cNvPr id="208" name="Picture 2"/>
          <p:cNvPicPr/>
          <p:nvPr/>
        </p:nvPicPr>
        <p:blipFill>
          <a:blip r:embed="rId2" cstate="print"/>
          <a:stretch/>
        </p:blipFill>
        <p:spPr>
          <a:xfrm>
            <a:off x="467640" y="0"/>
            <a:ext cx="2448000" cy="6571440"/>
          </a:xfrm>
          <a:prstGeom prst="rect">
            <a:avLst/>
          </a:prstGeom>
          <a:ln>
            <a:noFill/>
          </a:ln>
        </p:spPr>
      </p:pic>
      <p:sp>
        <p:nvSpPr>
          <p:cNvPr id="209" name="TextShape 3"/>
          <p:cNvSpPr txBox="1"/>
          <p:nvPr/>
        </p:nvSpPr>
        <p:spPr>
          <a:xfrm>
            <a:off x="5400000" y="1296000"/>
            <a:ext cx="3821040" cy="5184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cs-CZ" sz="1600" dirty="0">
                <a:latin typeface="Arial"/>
              </a:rPr>
              <a:t>„ Populace Západního břehu se skládá převážně z </a:t>
            </a:r>
            <a:r>
              <a:rPr lang="cs-CZ" sz="1600" b="1" dirty="0">
                <a:latin typeface="Arial"/>
              </a:rPr>
              <a:t>palestinských Arabů</a:t>
            </a:r>
            <a:r>
              <a:rPr lang="cs-CZ" sz="1600" dirty="0">
                <a:latin typeface="Arial"/>
              </a:rPr>
              <a:t>, jak původních obyvatel, tak uprchlíků Války za nezávislost z roku 1948. Od roku 1967 do roku 1993 žili Arabové na těchto územích pod izraelskou vojenskou správou. Od Dohod z Osla a Dopisů o vzájemném uznání je většina palestinské populace a měst pod správou </a:t>
            </a:r>
            <a:r>
              <a:rPr lang="cs-CZ" sz="1600" b="1" dirty="0">
                <a:latin typeface="Arial"/>
              </a:rPr>
              <a:t>tzv. Palestinské autonomie,</a:t>
            </a:r>
            <a:r>
              <a:rPr lang="cs-CZ" sz="1600" dirty="0">
                <a:latin typeface="Arial"/>
              </a:rPr>
              <a:t> avšak </a:t>
            </a:r>
            <a:r>
              <a:rPr lang="cs-CZ" sz="1600" b="1" dirty="0">
                <a:latin typeface="Arial"/>
              </a:rPr>
              <a:t>Izrael</a:t>
            </a:r>
            <a:r>
              <a:rPr lang="cs-CZ" sz="1600" dirty="0">
                <a:latin typeface="Arial"/>
              </a:rPr>
              <a:t> nad většinou území stále vykonává </a:t>
            </a:r>
            <a:r>
              <a:rPr lang="cs-CZ" sz="1600" b="1" dirty="0">
                <a:latin typeface="Arial"/>
              </a:rPr>
              <a:t>vojenský dohled</a:t>
            </a:r>
            <a:r>
              <a:rPr lang="cs-CZ" sz="1600" dirty="0">
                <a:latin typeface="Arial"/>
              </a:rPr>
              <a:t>. Kvůli vzrůstajícím </a:t>
            </a:r>
            <a:r>
              <a:rPr lang="cs-CZ" sz="1600" dirty="0" err="1">
                <a:latin typeface="Arial"/>
              </a:rPr>
              <a:t>sebevraženým</a:t>
            </a:r>
            <a:r>
              <a:rPr lang="cs-CZ" sz="1600" dirty="0">
                <a:latin typeface="Arial"/>
              </a:rPr>
              <a:t> útokům při Druhé </a:t>
            </a:r>
            <a:r>
              <a:rPr lang="cs-CZ" sz="1600" dirty="0" err="1">
                <a:latin typeface="Arial"/>
              </a:rPr>
              <a:t>intifádě</a:t>
            </a:r>
            <a:r>
              <a:rPr lang="cs-CZ" sz="1600" dirty="0">
                <a:latin typeface="Arial"/>
              </a:rPr>
              <a:t> (také nazývané Oslo válce) se izraelská vláda rozhodla vybudovat kolem Západního břehu </a:t>
            </a:r>
            <a:r>
              <a:rPr lang="cs-CZ" sz="1600" b="1" dirty="0">
                <a:latin typeface="Arial"/>
              </a:rPr>
              <a:t>zeď,</a:t>
            </a:r>
            <a:r>
              <a:rPr lang="cs-CZ" sz="1600" dirty="0">
                <a:latin typeface="Arial"/>
              </a:rPr>
              <a:t> </a:t>
            </a:r>
            <a:r>
              <a:rPr lang="cs-CZ" sz="1600" b="1" dirty="0">
                <a:latin typeface="Arial"/>
              </a:rPr>
              <a:t>tzv. bezpečnostní bariéru</a:t>
            </a:r>
            <a:r>
              <a:rPr lang="cs-CZ" sz="1600" dirty="0">
                <a:latin typeface="Arial"/>
              </a:rPr>
              <a:t>. V roce 2005 </a:t>
            </a:r>
            <a:r>
              <a:rPr lang="cs-CZ" sz="1600" b="1" dirty="0">
                <a:latin typeface="Arial"/>
              </a:rPr>
              <a:t>stáhl</a:t>
            </a:r>
            <a:r>
              <a:rPr lang="cs-CZ" sz="1600" dirty="0">
                <a:latin typeface="Arial"/>
              </a:rPr>
              <a:t> Izrael své obyvatele a vojenské síly z oblasti </a:t>
            </a:r>
            <a:r>
              <a:rPr lang="cs-CZ" sz="1600" b="1" dirty="0">
                <a:latin typeface="Arial"/>
              </a:rPr>
              <a:t>Pásma </a:t>
            </a:r>
            <a:r>
              <a:rPr lang="cs-CZ" sz="1600" b="1" dirty="0" err="1">
                <a:latin typeface="Arial"/>
              </a:rPr>
              <a:t>Gazy</a:t>
            </a:r>
            <a:r>
              <a:rPr lang="cs-CZ" sz="1600" dirty="0">
                <a:latin typeface="Arial"/>
              </a:rPr>
              <a:t> a čtyř osad na Západním břehu. Nadále toto území ovšem fakticky </a:t>
            </a:r>
            <a:r>
              <a:rPr lang="cs-CZ" sz="1600" b="1" dirty="0">
                <a:latin typeface="Arial"/>
              </a:rPr>
              <a:t>vojensky i ekonomicky kontroluje</a:t>
            </a:r>
            <a:r>
              <a:rPr lang="cs-CZ" sz="1600" dirty="0">
                <a:latin typeface="Arial"/>
              </a:rPr>
              <a:t>.“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Vztahy s Československem a ČR</a:t>
            </a:r>
            <a:endParaRPr/>
          </a:p>
        </p:txBody>
      </p:sp>
      <p:sp>
        <p:nvSpPr>
          <p:cNvPr id="21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3200" strike="noStrike">
                <a:solidFill>
                  <a:srgbClr val="000000"/>
                </a:solidFill>
                <a:latin typeface="Calibri"/>
              </a:rPr>
              <a:t>v době předstátní a v počátečních letech existence  (1948 – 1967)- velmi dobré vztahy s Československem, hospodářská pomoc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3200" strike="noStrike">
                <a:solidFill>
                  <a:srgbClr val="000000"/>
                </a:solidFill>
                <a:latin typeface="Calibri"/>
              </a:rPr>
              <a:t>1967 – 1989 - nepřátelskou zemí (díky protiizraelské politice SSSR).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3200" strike="noStrike">
                <a:solidFill>
                  <a:srgbClr val="000000"/>
                </a:solidFill>
                <a:latin typeface="Calibri"/>
              </a:rPr>
              <a:t>diplomatické vztahy mezi Izraelem a Československem obnoveny v roce 1990.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46764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Armáda</a:t>
            </a:r>
            <a:endParaRPr/>
          </a:p>
        </p:txBody>
      </p:sp>
      <p:sp>
        <p:nvSpPr>
          <p:cNvPr id="213" name="TextShape 2"/>
          <p:cNvSpPr txBox="1"/>
          <p:nvPr/>
        </p:nvSpPr>
        <p:spPr>
          <a:xfrm>
            <a:off x="395640" y="1052640"/>
            <a:ext cx="8748000" cy="2044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většina Izraelců je v 18 letech povolána k povinné vojenské službě (muži  tři roky, ženy dva)  + každoročně několikatýdenní výcvik</a:t>
            </a:r>
            <a:endParaRPr sz="12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v roce 2008 měla Izraelská armáda celkem 621 500 vojáků, z toho 176 500 aktivních vojáků a 445 000 rezervistů. K roku 2008 měla pozemní armáda 133 000 vojáků, námořnictvo 9500 a letectvo 34 000 vojáků</a:t>
            </a:r>
            <a:endParaRPr sz="12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armáda je vybavena vyspělými zbraňovými systémy</a:t>
            </a:r>
            <a:endParaRPr sz="1200" dirty="0"/>
          </a:p>
        </p:txBody>
      </p:sp>
      <p:pic>
        <p:nvPicPr>
          <p:cNvPr id="214" name="Picture 2"/>
          <p:cNvPicPr/>
          <p:nvPr/>
        </p:nvPicPr>
        <p:blipFill>
          <a:blip r:embed="rId2" cstate="print"/>
          <a:stretch/>
        </p:blipFill>
        <p:spPr>
          <a:xfrm>
            <a:off x="3708000" y="3188880"/>
            <a:ext cx="5290560" cy="352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2"/>
          <p:cNvPicPr/>
          <p:nvPr/>
        </p:nvPicPr>
        <p:blipFill>
          <a:blip r:embed="rId2" cstate="print"/>
          <a:stretch/>
        </p:blipFill>
        <p:spPr>
          <a:xfrm>
            <a:off x="1402920" y="-25200"/>
            <a:ext cx="6265080" cy="6882840"/>
          </a:xfrm>
          <a:prstGeom prst="rect">
            <a:avLst/>
          </a:prstGeom>
          <a:ln>
            <a:noFill/>
          </a:ln>
        </p:spPr>
      </p:pic>
      <p:sp>
        <p:nvSpPr>
          <p:cNvPr id="21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Ekonomika</a:t>
            </a:r>
            <a:endParaRPr/>
          </a:p>
        </p:txBody>
      </p:sp>
      <p:sp>
        <p:nvSpPr>
          <p:cNvPr id="21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solidFill>
            <a:srgbClr val="D9D9D9">
              <a:alpha val="52000"/>
            </a:srgbClr>
          </a:solidFill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trike="noStrike" dirty="0" smtClean="0">
                <a:solidFill>
                  <a:srgbClr val="000000"/>
                </a:solidFill>
                <a:latin typeface="Calibri"/>
              </a:rPr>
              <a:t> měnou 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je Nový izraelský šekel</a:t>
            </a:r>
            <a:endParaRPr sz="11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trike="noStrike" dirty="0" smtClean="0">
                <a:solidFill>
                  <a:srgbClr val="000000"/>
                </a:solidFill>
                <a:latin typeface="Calibri"/>
              </a:rPr>
              <a:t> ekonomicky 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a průmyslově rozvinutým zemím jihozápadní Asie</a:t>
            </a:r>
            <a:endParaRPr sz="11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trike="noStrike" dirty="0" smtClean="0">
                <a:solidFill>
                  <a:srgbClr val="000000"/>
                </a:solidFill>
                <a:latin typeface="Calibri"/>
              </a:rPr>
              <a:t> HDP 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na obyvatele - </a:t>
            </a:r>
            <a:r>
              <a:rPr lang="cs-CZ" strike="noStrike" dirty="0" smtClean="0">
                <a:solidFill>
                  <a:srgbClr val="000000"/>
                </a:solidFill>
                <a:latin typeface="Calibri"/>
              </a:rPr>
              <a:t>$40,336 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(odhad  </a:t>
            </a:r>
            <a:r>
              <a:rPr lang="cs-CZ" strike="noStrike" dirty="0" smtClean="0">
                <a:solidFill>
                  <a:srgbClr val="000000"/>
                </a:solidFill>
                <a:latin typeface="Calibri"/>
              </a:rPr>
              <a:t>2020)</a:t>
            </a:r>
            <a:endParaRPr sz="11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trike="noStrike" dirty="0" smtClean="0">
                <a:solidFill>
                  <a:srgbClr val="000000"/>
                </a:solidFill>
                <a:latin typeface="Calibri"/>
              </a:rPr>
              <a:t> málo 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přírodních zdrojů - převaha </a:t>
            </a:r>
            <a:r>
              <a:rPr lang="cs-CZ" strike="noStrike" dirty="0" smtClean="0">
                <a:solidFill>
                  <a:srgbClr val="000000"/>
                </a:solidFill>
                <a:latin typeface="Calibri"/>
              </a:rPr>
              <a:t>importu 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nad </a:t>
            </a:r>
            <a:r>
              <a:rPr lang="cs-CZ" strike="noStrike" dirty="0" smtClean="0">
                <a:solidFill>
                  <a:srgbClr val="000000"/>
                </a:solidFill>
                <a:latin typeface="Calibri"/>
              </a:rPr>
              <a:t>exportem, současně 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však díky technologiím rozvoj a postupné snižování importu (obilí, hovězí maso, ropa, zemní plyn – v roce 2009 však objevena ložiska zem. plynu a ropy)</a:t>
            </a:r>
            <a:endParaRPr sz="11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trike="noStrike" dirty="0" smtClean="0">
                <a:solidFill>
                  <a:srgbClr val="000000"/>
                </a:solidFill>
                <a:latin typeface="Calibri"/>
              </a:rPr>
              <a:t> IT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, strojírenství,  </a:t>
            </a:r>
            <a:endParaRPr sz="11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trike="noStrike" dirty="0" smtClean="0">
                <a:solidFill>
                  <a:srgbClr val="000000"/>
                </a:solidFill>
                <a:latin typeface="Calibri"/>
              </a:rPr>
              <a:t> vývoz 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ovoce, zeleniny, farmaceutika,  software, chemikálie, vojenské technologie, diamanty</a:t>
            </a:r>
            <a:endParaRPr sz="11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trike="noStrike" dirty="0" smtClean="0">
                <a:solidFill>
                  <a:srgbClr val="000000"/>
                </a:solidFill>
                <a:latin typeface="Calibri"/>
              </a:rPr>
              <a:t> Významní 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partneři - Spojené státy americké, Spojené království, státy Beneluxu, Švýcarsko, Německo, Francie, Itálie a Nizozemsko, ČR</a:t>
            </a:r>
            <a:endParaRPr sz="11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trike="noStrike" dirty="0" smtClean="0">
                <a:solidFill>
                  <a:srgbClr val="000000"/>
                </a:solidFill>
                <a:latin typeface="Calibri"/>
              </a:rPr>
              <a:t> významná 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role kvartéru – 140 vědců na 10 000 obyvatel (největší poměr na světě; Japonsko 85/10 000, USA 83/10 000); nejvíc vědeckých článků/ob. - </a:t>
            </a:r>
            <a:r>
              <a:rPr lang="cs-CZ" strike="noStrike" dirty="0" err="1">
                <a:solidFill>
                  <a:srgbClr val="000000"/>
                </a:solidFill>
                <a:latin typeface="Calibri"/>
              </a:rPr>
              <a:t>Sillicon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Calibri"/>
              </a:rPr>
              <a:t>Wadi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 (pobřežní nížina)</a:t>
            </a:r>
            <a:endParaRPr sz="11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trike="noStrike" dirty="0" smtClean="0">
                <a:solidFill>
                  <a:srgbClr val="000000"/>
                </a:solidFill>
                <a:latin typeface="Calibri"/>
              </a:rPr>
              <a:t> Tel-</a:t>
            </a:r>
            <a:r>
              <a:rPr lang="cs-CZ" strike="noStrike" dirty="0" err="1" smtClean="0">
                <a:solidFill>
                  <a:srgbClr val="000000"/>
                </a:solidFill>
                <a:latin typeface="Calibri"/>
              </a:rPr>
              <a:t>Aviv</a:t>
            </a:r>
            <a:r>
              <a:rPr lang="cs-CZ" strike="noStrike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– v roce 2013 označeno jako nejlepší místo pro Start-</a:t>
            </a:r>
            <a:r>
              <a:rPr lang="cs-CZ" strike="noStrike" dirty="0" err="1">
                <a:solidFill>
                  <a:srgbClr val="000000"/>
                </a:solidFill>
                <a:latin typeface="Calibri"/>
              </a:rPr>
              <a:t>upy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 (dle Boston Globe)</a:t>
            </a:r>
            <a:endParaRPr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Zemědělství</a:t>
            </a:r>
            <a:endParaRPr/>
          </a:p>
        </p:txBody>
      </p:sp>
      <p:sp>
        <p:nvSpPr>
          <p:cNvPr id="21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000" strike="noStrike" dirty="0" smtClean="0">
                <a:solidFill>
                  <a:srgbClr val="000000"/>
                </a:solidFill>
                <a:latin typeface="Calibri"/>
              </a:rPr>
              <a:t> vysoce 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rozvinuté</a:t>
            </a:r>
            <a:endParaRPr sz="12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000" strike="noStrike" dirty="0" smtClean="0">
                <a:solidFill>
                  <a:srgbClr val="000000"/>
                </a:solidFill>
                <a:latin typeface="Calibri"/>
              </a:rPr>
              <a:t> v 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roce 2012 zaměstnává 1,6 % pracujících, tvoří 2,4 % HDP </a:t>
            </a:r>
            <a:endParaRPr sz="12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000" strike="noStrike" dirty="0" smtClean="0">
                <a:solidFill>
                  <a:srgbClr val="000000"/>
                </a:solidFill>
                <a:latin typeface="Calibri"/>
              </a:rPr>
              <a:t> půda 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se získává procesem zúrodňování pouště</a:t>
            </a:r>
            <a:endParaRPr sz="12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000" strike="noStrike" dirty="0" smtClean="0">
                <a:solidFill>
                  <a:srgbClr val="000000"/>
                </a:solidFill>
                <a:latin typeface="Calibri"/>
              </a:rPr>
              <a:t> 54 % půdy zavlažováno, 60 % veškeré spotřeby Izraele</a:t>
            </a:r>
            <a:endParaRPr sz="12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000" b="1" strike="noStrike" dirty="0" smtClean="0">
                <a:solidFill>
                  <a:srgbClr val="000000"/>
                </a:solidFill>
                <a:latin typeface="Calibri"/>
              </a:rPr>
              <a:t> kibuc</a:t>
            </a:r>
            <a:r>
              <a:rPr lang="cs-CZ" sz="2000" strike="noStrike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- osada pracující na základě </a:t>
            </a:r>
            <a:r>
              <a:rPr lang="cs-CZ" sz="2000" b="1" strike="noStrike" dirty="0">
                <a:solidFill>
                  <a:srgbClr val="000000"/>
                </a:solidFill>
                <a:latin typeface="Calibri"/>
              </a:rPr>
              <a:t>kolektivního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 vlastnictví </a:t>
            </a:r>
            <a:r>
              <a:rPr lang="cs-CZ" sz="2000" b="1" strike="noStrike" dirty="0">
                <a:solidFill>
                  <a:srgbClr val="000000"/>
                </a:solidFill>
                <a:latin typeface="Calibri"/>
              </a:rPr>
              <a:t>výrobních prostředků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 (s výjimkou půdy) – kibucy hrály významnou roli při </a:t>
            </a:r>
            <a:r>
              <a:rPr lang="cs-CZ" sz="2000" b="1" strike="noStrike" dirty="0">
                <a:solidFill>
                  <a:srgbClr val="000000"/>
                </a:solidFill>
                <a:latin typeface="Calibri"/>
              </a:rPr>
              <a:t>osidlování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 Palestiny a vzniku Izraele (v 90. letech privatizovány)</a:t>
            </a:r>
            <a:endParaRPr sz="12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000" b="1" strike="noStrike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000" b="1" strike="noStrike" dirty="0" err="1" smtClean="0">
                <a:solidFill>
                  <a:srgbClr val="000000"/>
                </a:solidFill>
                <a:latin typeface="Calibri"/>
              </a:rPr>
              <a:t>mošav</a:t>
            </a:r>
            <a:r>
              <a:rPr lang="cs-CZ" sz="2000" strike="noStrike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– družstva samostatných sedláků, kteří se sdružují pouze za účelem prodeje úrody či nákupu potravin</a:t>
            </a:r>
            <a:endParaRPr sz="12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000" strike="noStrike" dirty="0" smtClean="0">
                <a:solidFill>
                  <a:srgbClr val="000000"/>
                </a:solidFill>
                <a:latin typeface="Calibri"/>
              </a:rPr>
              <a:t> plodiny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: obilí, citrusové plody, olivy, brambory, bavlna, cukrová řepa, tabák, vinná réva a rajčata</a:t>
            </a:r>
            <a:endParaRPr sz="12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000" strike="noStrike" dirty="0" smtClean="0">
                <a:solidFill>
                  <a:srgbClr val="000000"/>
                </a:solidFill>
                <a:latin typeface="Calibri"/>
              </a:rPr>
              <a:t> živočišná </a:t>
            </a:r>
            <a:r>
              <a:rPr lang="cs-CZ" sz="2000" strike="noStrike" dirty="0">
                <a:solidFill>
                  <a:srgbClr val="000000"/>
                </a:solidFill>
                <a:latin typeface="Calibri"/>
              </a:rPr>
              <a:t>výroba: chov dobytka, většinou skotu, velbloudů, koz, ovcí a drůbeže, rybolov ve Středozemním moři, + chov teplomilných ryb v poušti (poloslaná voda čerpaná z termálních vrtů)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sp>
        <p:nvSpPr>
          <p:cNvPr id="22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pic>
        <p:nvPicPr>
          <p:cNvPr id="222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23" name="CustomShape 3"/>
          <p:cNvSpPr/>
          <p:nvPr/>
        </p:nvSpPr>
        <p:spPr>
          <a:xfrm>
            <a:off x="395640" y="6237360"/>
            <a:ext cx="8748000" cy="333720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1600" strike="noStrike">
                <a:solidFill>
                  <a:srgbClr val="000000"/>
                </a:solidFill>
                <a:latin typeface="Calibri"/>
              </a:rPr>
              <a:t>Vlevo nahoře Deganija Alef, uprostřed Deganija Bet, vpravo nahoře správní a komerční komplex Cemach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6609" t="12208" r="27039" b="10257"/>
          <a:stretch>
            <a:fillRect/>
          </a:stretch>
        </p:blipFill>
        <p:spPr bwMode="auto">
          <a:xfrm>
            <a:off x="395536" y="-52908"/>
            <a:ext cx="7344816" cy="6910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sp>
        <p:nvSpPr>
          <p:cNvPr id="22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pic>
        <p:nvPicPr>
          <p:cNvPr id="226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6181200"/>
          </a:xfrm>
          <a:prstGeom prst="rect">
            <a:avLst/>
          </a:prstGeom>
          <a:ln>
            <a:noFill/>
          </a:ln>
        </p:spPr>
      </p:pic>
      <p:sp>
        <p:nvSpPr>
          <p:cNvPr id="227" name="TextShape 3"/>
          <p:cNvSpPr txBox="1"/>
          <p:nvPr/>
        </p:nvSpPr>
        <p:spPr>
          <a:xfrm>
            <a:off x="360000" y="6408000"/>
            <a:ext cx="5808960" cy="343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cs-CZ">
                <a:latin typeface="Arial"/>
              </a:rPr>
              <a:t>Kibuc Kfar Ecion na snímku z r. 1947, obnovený r. 1967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sp>
        <p:nvSpPr>
          <p:cNvPr id="22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227" name="TextShape 3"/>
          <p:cNvSpPr txBox="1"/>
          <p:nvPr/>
        </p:nvSpPr>
        <p:spPr>
          <a:xfrm>
            <a:off x="360000" y="6408000"/>
            <a:ext cx="3779952" cy="343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cs-CZ" dirty="0" smtClean="0">
                <a:latin typeface="Arial"/>
              </a:rPr>
              <a:t>Kibuc </a:t>
            </a:r>
            <a:r>
              <a:rPr lang="cs-CZ" dirty="0" err="1" smtClean="0">
                <a:latin typeface="Arial"/>
              </a:rPr>
              <a:t>Mašade</a:t>
            </a:r>
            <a:r>
              <a:rPr lang="cs-CZ" dirty="0" smtClean="0">
                <a:latin typeface="Arial"/>
              </a:rPr>
              <a:t> Sade – chov kaniců</a:t>
            </a:r>
            <a:endParaRPr dirty="0"/>
          </a:p>
        </p:txBody>
      </p:sp>
      <p:pic>
        <p:nvPicPr>
          <p:cNvPr id="1026" name="Picture 2" descr="VÃ½sledek obrÃ¡zku pro Mashabbe Sade fis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59100" cy="6237312"/>
          </a:xfrm>
          <a:prstGeom prst="rect">
            <a:avLst/>
          </a:prstGeom>
          <a:noFill/>
        </p:spPr>
      </p:pic>
      <p:pic>
        <p:nvPicPr>
          <p:cNvPr id="1028" name="Picture 4" descr="VÃ½sledek obrÃ¡zku pro Mashabbe Sade fi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3308" y="-27384"/>
            <a:ext cx="4907204" cy="2420888"/>
          </a:xfrm>
          <a:prstGeom prst="rect">
            <a:avLst/>
          </a:prstGeom>
          <a:noFill/>
        </p:spPr>
      </p:pic>
      <p:pic>
        <p:nvPicPr>
          <p:cNvPr id="1030" name="Picture 6" descr="VÃ½sledek obrÃ¡zku pro mashabei sade f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420889"/>
            <a:ext cx="4860539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Nerosty – průmysl - služby</a:t>
            </a:r>
            <a:endParaRPr/>
          </a:p>
        </p:txBody>
      </p:sp>
      <p:sp>
        <p:nvSpPr>
          <p:cNvPr id="22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 dirty="0" smtClean="0">
                <a:solidFill>
                  <a:srgbClr val="000000"/>
                </a:solidFill>
                <a:latin typeface="Calibri"/>
              </a:rPr>
              <a:t> nerostné 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</a:rPr>
              <a:t>bohatství Izraele – omezené -  těžba draselné, hořečnaté a bromové soli (z Mrtvého moře), dále fosfáty a stavební suroviny (sádra a stavební kámen) – probíhá výzkum ložisek ropy a zemního plynu</a:t>
            </a:r>
            <a:endParaRPr sz="14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 dirty="0" smtClean="0">
                <a:solidFill>
                  <a:srgbClr val="000000"/>
                </a:solidFill>
                <a:latin typeface="Calibri"/>
              </a:rPr>
              <a:t> průmysl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</a:rPr>
              <a:t>: letecký, zbrojní, potravinářský, textilní, tabákový a chemický, dále zpracování diamantů, výroba dopravních prostředků, elektronika, papírenský a polygrafický průmysl, rafinace ropy a hutnictví železa</a:t>
            </a:r>
            <a:endParaRPr sz="14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 dirty="0" smtClean="0">
                <a:solidFill>
                  <a:srgbClr val="000000"/>
                </a:solidFill>
                <a:latin typeface="Calibri"/>
              </a:rPr>
              <a:t> služby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</a:rPr>
              <a:t>: vývoj softwaru, komunikací a přírodní vědy - srovnatelné se Silicon </a:t>
            </a:r>
            <a:r>
              <a:rPr lang="cs-CZ" sz="2400" strike="noStrike" dirty="0" err="1">
                <a:solidFill>
                  <a:srgbClr val="000000"/>
                </a:solidFill>
                <a:latin typeface="Calibri"/>
              </a:rPr>
              <a:t>Valley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</a:rPr>
              <a:t> v USA (sídlí zde výzkumná a vývojová centra spol. Intel a IBM, </a:t>
            </a:r>
            <a:r>
              <a:rPr lang="cs-CZ" sz="2400" strike="noStrike" dirty="0" err="1">
                <a:solidFill>
                  <a:srgbClr val="000000"/>
                </a:solidFill>
                <a:latin typeface="Calibri"/>
              </a:rPr>
              <a:t>Cisco</a:t>
            </a:r>
            <a:r>
              <a:rPr lang="cs-CZ" sz="2400" strike="noStrike" dirty="0">
                <a:solidFill>
                  <a:srgbClr val="000000"/>
                </a:solidFill>
                <a:latin typeface="Calibri"/>
              </a:rPr>
              <a:t>)</a:t>
            </a:r>
            <a:endParaRPr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Obrázek 229"/>
          <p:cNvPicPr/>
          <p:nvPr/>
        </p:nvPicPr>
        <p:blipFill>
          <a:blip r:embed="rId2" cstate="print"/>
          <a:stretch/>
        </p:blipFill>
        <p:spPr>
          <a:xfrm>
            <a:off x="0" y="-30240"/>
            <a:ext cx="9143640" cy="6150240"/>
          </a:xfrm>
          <a:prstGeom prst="rect">
            <a:avLst/>
          </a:prstGeom>
          <a:ln>
            <a:noFill/>
          </a:ln>
        </p:spPr>
      </p:pic>
      <p:sp>
        <p:nvSpPr>
          <p:cNvPr id="231" name="TextShape 1"/>
          <p:cNvSpPr txBox="1"/>
          <p:nvPr/>
        </p:nvSpPr>
        <p:spPr>
          <a:xfrm>
            <a:off x="2304000" y="144000"/>
            <a:ext cx="43200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Turistický ruch</a:t>
            </a:r>
            <a:endParaRPr/>
          </a:p>
        </p:txBody>
      </p:sp>
      <p:sp>
        <p:nvSpPr>
          <p:cNvPr id="232" name="TextShape 2"/>
          <p:cNvSpPr txBox="1"/>
          <p:nvPr/>
        </p:nvSpPr>
        <p:spPr>
          <a:xfrm>
            <a:off x="432000" y="6120000"/>
            <a:ext cx="8229240" cy="7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Calibri"/>
              </a:rPr>
              <a:t>Jeruzalém- </a:t>
            </a:r>
            <a:r>
              <a:rPr lang="cs-CZ" b="1" strike="noStrike" dirty="0">
                <a:solidFill>
                  <a:srgbClr val="000000"/>
                </a:solidFill>
                <a:latin typeface="Calibri"/>
              </a:rPr>
              <a:t>Zeď nářků 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(Západní zeď) - pozůstatek vnějších hradeb jeruzalémského Chrámu (nářek nad rozbitým chrámem) – nejposvátnější místo židů</a:t>
            </a:r>
            <a:endParaRPr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Obrázek 232"/>
          <p:cNvPicPr/>
          <p:nvPr/>
        </p:nvPicPr>
        <p:blipFill>
          <a:blip r:embed="rId2" cstate="print"/>
          <a:stretch/>
        </p:blipFill>
        <p:spPr>
          <a:xfrm>
            <a:off x="-4680" y="-27384"/>
            <a:ext cx="9143640" cy="6620040"/>
          </a:xfrm>
          <a:prstGeom prst="rect">
            <a:avLst/>
          </a:prstGeom>
          <a:ln>
            <a:noFill/>
          </a:ln>
        </p:spPr>
      </p:pic>
      <p:sp>
        <p:nvSpPr>
          <p:cNvPr id="234" name="TextShape 1"/>
          <p:cNvSpPr txBox="1"/>
          <p:nvPr/>
        </p:nvSpPr>
        <p:spPr>
          <a:xfrm>
            <a:off x="2304000" y="144000"/>
            <a:ext cx="43200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Turistický ruch</a:t>
            </a:r>
            <a:endParaRPr/>
          </a:p>
        </p:txBody>
      </p:sp>
      <p:sp>
        <p:nvSpPr>
          <p:cNvPr id="235" name="TextShape 2"/>
          <p:cNvSpPr txBox="1"/>
          <p:nvPr/>
        </p:nvSpPr>
        <p:spPr>
          <a:xfrm>
            <a:off x="432000" y="6120000"/>
            <a:ext cx="8229240" cy="50400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strike="noStrike" dirty="0">
                <a:solidFill>
                  <a:srgbClr val="000000"/>
                </a:solidFill>
                <a:latin typeface="Calibri"/>
              </a:rPr>
              <a:t>Jeruzalém- </a:t>
            </a:r>
            <a:r>
              <a:rPr lang="cs-CZ" sz="2800" b="1" strike="noStrike" dirty="0">
                <a:solidFill>
                  <a:srgbClr val="000000"/>
                </a:solidFill>
                <a:latin typeface="Calibri"/>
              </a:rPr>
              <a:t>Skalní dóm</a:t>
            </a:r>
            <a:r>
              <a:rPr lang="cs-CZ" sz="2800" strike="noStrike" dirty="0">
                <a:solidFill>
                  <a:srgbClr val="000000"/>
                </a:solidFill>
                <a:latin typeface="Calibri"/>
              </a:rPr>
              <a:t> na chrámové hoře (687 - 691)</a:t>
            </a: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Obrázek 235"/>
          <p:cNvPicPr/>
          <p:nvPr/>
        </p:nvPicPr>
        <p:blipFill>
          <a:blip r:embed="rId2" cstate="print"/>
          <a:stretch/>
        </p:blipFill>
        <p:spPr>
          <a:xfrm>
            <a:off x="774720" y="0"/>
            <a:ext cx="7555680" cy="6884640"/>
          </a:xfrm>
          <a:prstGeom prst="rect">
            <a:avLst/>
          </a:prstGeom>
          <a:ln>
            <a:noFill/>
          </a:ln>
        </p:spPr>
      </p:pic>
      <p:sp>
        <p:nvSpPr>
          <p:cNvPr id="237" name="TextShape 1"/>
          <p:cNvSpPr txBox="1"/>
          <p:nvPr/>
        </p:nvSpPr>
        <p:spPr>
          <a:xfrm>
            <a:off x="144000" y="0"/>
            <a:ext cx="4176000" cy="108000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Turistický ruch</a:t>
            </a:r>
            <a:endParaRPr/>
          </a:p>
        </p:txBody>
      </p:sp>
      <p:sp>
        <p:nvSpPr>
          <p:cNvPr id="238" name="TextShape 2"/>
          <p:cNvSpPr txBox="1"/>
          <p:nvPr/>
        </p:nvSpPr>
        <p:spPr>
          <a:xfrm>
            <a:off x="745560" y="6264000"/>
            <a:ext cx="5554632" cy="53532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200" strike="noStrike" dirty="0">
                <a:solidFill>
                  <a:srgbClr val="000000"/>
                </a:solidFill>
                <a:latin typeface="Calibri"/>
              </a:rPr>
              <a:t>Jeruzalém- mešita </a:t>
            </a:r>
            <a:r>
              <a:rPr lang="cs-CZ" sz="3200" strike="noStrike" dirty="0" err="1">
                <a:solidFill>
                  <a:srgbClr val="000000"/>
                </a:solidFill>
                <a:latin typeface="Calibri"/>
              </a:rPr>
              <a:t>al</a:t>
            </a:r>
            <a:r>
              <a:rPr lang="cs-CZ" sz="3200" strike="noStrike" dirty="0">
                <a:solidFill>
                  <a:srgbClr val="000000"/>
                </a:solidFill>
                <a:latin typeface="Calibri"/>
              </a:rPr>
              <a:t>-</a:t>
            </a:r>
            <a:r>
              <a:rPr lang="cs-CZ" sz="3200" strike="noStrike" dirty="0" err="1">
                <a:solidFill>
                  <a:srgbClr val="000000"/>
                </a:solidFill>
                <a:latin typeface="Calibri"/>
              </a:rPr>
              <a:t>Aksá</a:t>
            </a:r>
            <a:r>
              <a:rPr lang="cs-CZ" sz="3200" strike="noStrike" dirty="0">
                <a:solidFill>
                  <a:srgbClr val="000000"/>
                </a:solidFill>
                <a:latin typeface="Calibri"/>
              </a:rPr>
              <a:t> (705)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Obrázek 238"/>
          <p:cNvPicPr/>
          <p:nvPr/>
        </p:nvPicPr>
        <p:blipFill>
          <a:blip r:embed="rId2" cstate="print"/>
          <a:stretch/>
        </p:blipFill>
        <p:spPr>
          <a:xfrm>
            <a:off x="0" y="360"/>
            <a:ext cx="5142960" cy="6857640"/>
          </a:xfrm>
          <a:prstGeom prst="rect">
            <a:avLst/>
          </a:prstGeom>
          <a:ln>
            <a:noFill/>
          </a:ln>
        </p:spPr>
      </p:pic>
      <p:pic>
        <p:nvPicPr>
          <p:cNvPr id="240" name="Obrázek 239"/>
          <p:cNvPicPr/>
          <p:nvPr/>
        </p:nvPicPr>
        <p:blipFill>
          <a:blip r:embed="rId3" cstate="print"/>
          <a:stretch/>
        </p:blipFill>
        <p:spPr>
          <a:xfrm>
            <a:off x="4030200" y="13680"/>
            <a:ext cx="5149800" cy="6857640"/>
          </a:xfrm>
          <a:prstGeom prst="rect">
            <a:avLst/>
          </a:prstGeom>
          <a:ln>
            <a:noFill/>
          </a:ln>
        </p:spPr>
      </p:pic>
      <p:sp>
        <p:nvSpPr>
          <p:cNvPr id="241" name="TextShape 1"/>
          <p:cNvSpPr txBox="1"/>
          <p:nvPr/>
        </p:nvSpPr>
        <p:spPr>
          <a:xfrm>
            <a:off x="0" y="0"/>
            <a:ext cx="4030200" cy="108000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Turistický ruch</a:t>
            </a:r>
            <a:endParaRPr/>
          </a:p>
        </p:txBody>
      </p:sp>
      <p:sp>
        <p:nvSpPr>
          <p:cNvPr id="242" name="TextShape 2"/>
          <p:cNvSpPr txBox="1"/>
          <p:nvPr/>
        </p:nvSpPr>
        <p:spPr>
          <a:xfrm>
            <a:off x="-31320" y="5157192"/>
            <a:ext cx="4061520" cy="1700808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800" strike="noStrike" dirty="0">
                <a:solidFill>
                  <a:srgbClr val="000000"/>
                </a:solidFill>
                <a:latin typeface="Calibri"/>
              </a:rPr>
              <a:t>město </a:t>
            </a:r>
            <a:r>
              <a:rPr lang="cs-CZ" sz="2800" strike="noStrike" dirty="0" err="1">
                <a:solidFill>
                  <a:srgbClr val="000000"/>
                </a:solidFill>
                <a:latin typeface="Calibri"/>
              </a:rPr>
              <a:t>Masada</a:t>
            </a:r>
            <a:r>
              <a:rPr lang="cs-CZ" sz="2800" strike="noStrike" dirty="0">
                <a:solidFill>
                  <a:srgbClr val="000000"/>
                </a:solidFill>
                <a:latin typeface="Calibri"/>
              </a:rPr>
              <a:t> – </a:t>
            </a:r>
            <a:r>
              <a:rPr lang="cs-CZ" sz="2800" strike="noStrike" dirty="0" smtClean="0">
                <a:solidFill>
                  <a:srgbClr val="000000"/>
                </a:solidFill>
                <a:latin typeface="Calibri"/>
              </a:rPr>
              <a:t>starověká </a:t>
            </a:r>
            <a:r>
              <a:rPr lang="cs-CZ" sz="2800" strike="noStrike" dirty="0">
                <a:solidFill>
                  <a:srgbClr val="000000"/>
                </a:solidFill>
                <a:latin typeface="Calibri"/>
              </a:rPr>
              <a:t>pevnost (1. stol)(v pozadí Mrtvé moře)  </a:t>
            </a: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2304000" y="144000"/>
            <a:ext cx="43200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Turistický ruch</a:t>
            </a:r>
            <a:endParaRPr/>
          </a:p>
        </p:txBody>
      </p:sp>
      <p:sp>
        <p:nvSpPr>
          <p:cNvPr id="244" name="TextShape 2"/>
          <p:cNvSpPr txBox="1"/>
          <p:nvPr/>
        </p:nvSpPr>
        <p:spPr>
          <a:xfrm>
            <a:off x="745560" y="6264360"/>
            <a:ext cx="1774440" cy="53532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Calibri"/>
              </a:rPr>
              <a:t>Tel Aviv </a:t>
            </a:r>
            <a:endParaRPr/>
          </a:p>
        </p:txBody>
      </p:sp>
      <p:pic>
        <p:nvPicPr>
          <p:cNvPr id="245" name="Obrázek 244"/>
          <p:cNvPicPr/>
          <p:nvPr/>
        </p:nvPicPr>
        <p:blipFill>
          <a:blip r:embed="rId2" cstate="print"/>
          <a:stretch/>
        </p:blipFill>
        <p:spPr>
          <a:xfrm>
            <a:off x="0" y="1091160"/>
            <a:ext cx="9143640" cy="1356840"/>
          </a:xfrm>
          <a:prstGeom prst="rect">
            <a:avLst/>
          </a:prstGeom>
          <a:ln>
            <a:noFill/>
          </a:ln>
        </p:spPr>
      </p:pic>
      <p:pic>
        <p:nvPicPr>
          <p:cNvPr id="246" name="Obrázek 245"/>
          <p:cNvPicPr/>
          <p:nvPr/>
        </p:nvPicPr>
        <p:blipFill>
          <a:blip r:embed="rId3" cstate="print"/>
          <a:stretch/>
        </p:blipFill>
        <p:spPr>
          <a:xfrm>
            <a:off x="360" y="2570760"/>
            <a:ext cx="9143640" cy="1101240"/>
          </a:xfrm>
          <a:prstGeom prst="rect">
            <a:avLst/>
          </a:prstGeom>
          <a:ln>
            <a:noFill/>
          </a:ln>
        </p:spPr>
      </p:pic>
      <p:sp>
        <p:nvSpPr>
          <p:cNvPr id="247" name="TextShape 3"/>
          <p:cNvSpPr txBox="1"/>
          <p:nvPr/>
        </p:nvSpPr>
        <p:spPr>
          <a:xfrm>
            <a:off x="-44640" y="4366800"/>
            <a:ext cx="9260640" cy="96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cs-CZ">
                <a:latin typeface="Arial"/>
              </a:rPr>
              <a:t>- ekonomickým a kulturním centrem Izraele (sídlo ústředních orgánů, centrála Mosadu - izraelské tajné služby, Telavivská burza cenných papírů)</a:t>
            </a:r>
            <a:endParaRPr/>
          </a:p>
          <a:p>
            <a:r>
              <a:rPr lang="cs-CZ">
                <a:latin typeface="Arial"/>
              </a:rPr>
              <a:t>- nejdražší město blízkého východu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Obrázek 247"/>
          <p:cNvPicPr/>
          <p:nvPr/>
        </p:nvPicPr>
        <p:blipFill>
          <a:blip r:embed="rId2" cstate="print"/>
          <a:stretch/>
        </p:blipFill>
        <p:spPr>
          <a:xfrm>
            <a:off x="-11160" y="9720"/>
            <a:ext cx="9155160" cy="6866280"/>
          </a:xfrm>
          <a:prstGeom prst="rect">
            <a:avLst/>
          </a:prstGeom>
          <a:ln>
            <a:noFill/>
          </a:ln>
        </p:spPr>
      </p:pic>
      <p:sp>
        <p:nvSpPr>
          <p:cNvPr id="249" name="TextShape 1"/>
          <p:cNvSpPr txBox="1"/>
          <p:nvPr/>
        </p:nvSpPr>
        <p:spPr>
          <a:xfrm>
            <a:off x="1008000" y="144000"/>
            <a:ext cx="69120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Turistický ruch - Palestina</a:t>
            </a:r>
            <a:endParaRPr/>
          </a:p>
        </p:txBody>
      </p:sp>
      <p:sp>
        <p:nvSpPr>
          <p:cNvPr id="250" name="TextShape 2"/>
          <p:cNvSpPr txBox="1"/>
          <p:nvPr/>
        </p:nvSpPr>
        <p:spPr>
          <a:xfrm>
            <a:off x="432000" y="6264000"/>
            <a:ext cx="6624000" cy="50400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Calibri"/>
              </a:rPr>
              <a:t>město </a:t>
            </a:r>
            <a:r>
              <a:rPr lang="cs-CZ" b="1" strike="noStrike" dirty="0" err="1">
                <a:solidFill>
                  <a:srgbClr val="000000"/>
                </a:solidFill>
                <a:latin typeface="Calibri"/>
              </a:rPr>
              <a:t>Hebron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 – Jeskyně patriarchů – druhé </a:t>
            </a:r>
            <a:r>
              <a:rPr lang="cs-CZ" strike="noStrike" dirty="0" err="1">
                <a:solidFill>
                  <a:srgbClr val="000000"/>
                </a:solidFill>
                <a:latin typeface="Calibri"/>
              </a:rPr>
              <a:t>nejsvatější</a:t>
            </a:r>
            <a:r>
              <a:rPr lang="cs-CZ" strike="noStrike" dirty="0">
                <a:solidFill>
                  <a:srgbClr val="000000"/>
                </a:solidFill>
                <a:latin typeface="Calibri"/>
              </a:rPr>
              <a:t> místo židů</a:t>
            </a:r>
            <a:endParaRPr sz="1100" dirty="0"/>
          </a:p>
        </p:txBody>
      </p:sp>
      <p:pic>
        <p:nvPicPr>
          <p:cNvPr id="251" name="Obrázek 250"/>
          <p:cNvPicPr/>
          <p:nvPr/>
        </p:nvPicPr>
        <p:blipFill>
          <a:blip r:embed="rId3" cstate="print"/>
          <a:srcRect l="81954" t="60713" r="4385" b="14081"/>
          <a:stretch/>
        </p:blipFill>
        <p:spPr>
          <a:xfrm>
            <a:off x="7596336" y="4896000"/>
            <a:ext cx="1547664" cy="2032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1008000" y="144000"/>
            <a:ext cx="69120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Turistický ruch - Palestina</a:t>
            </a:r>
            <a:endParaRPr/>
          </a:p>
        </p:txBody>
      </p:sp>
      <p:sp>
        <p:nvSpPr>
          <p:cNvPr id="253" name="TextShape 2"/>
          <p:cNvSpPr txBox="1"/>
          <p:nvPr/>
        </p:nvSpPr>
        <p:spPr>
          <a:xfrm>
            <a:off x="288000" y="5832000"/>
            <a:ext cx="6696000" cy="7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Calibri"/>
              </a:rPr>
              <a:t>Betlém – muslimské město s výraznou křesťanskou menšinou</a:t>
            </a:r>
            <a:endParaRPr/>
          </a:p>
        </p:txBody>
      </p:sp>
      <p:pic>
        <p:nvPicPr>
          <p:cNvPr id="254" name="Obrázek 253"/>
          <p:cNvPicPr/>
          <p:nvPr/>
        </p:nvPicPr>
        <p:blipFill>
          <a:blip r:embed="rId2" cstate="print"/>
          <a:srcRect l="81976" t="46856" r="3913" b="27938"/>
          <a:stretch/>
        </p:blipFill>
        <p:spPr>
          <a:xfrm>
            <a:off x="7596336" y="4725144"/>
            <a:ext cx="1512168" cy="2132856"/>
          </a:xfrm>
          <a:prstGeom prst="rect">
            <a:avLst/>
          </a:prstGeom>
          <a:ln>
            <a:noFill/>
          </a:ln>
        </p:spPr>
      </p:pic>
      <p:pic>
        <p:nvPicPr>
          <p:cNvPr id="255" name="Obrázek 254"/>
          <p:cNvPicPr/>
          <p:nvPr/>
        </p:nvPicPr>
        <p:blipFill>
          <a:blip r:embed="rId3" cstate="print"/>
          <a:stretch/>
        </p:blipFill>
        <p:spPr>
          <a:xfrm>
            <a:off x="72000" y="1080000"/>
            <a:ext cx="7524336" cy="400518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sp>
        <p:nvSpPr>
          <p:cNvPr id="121" name="TextShape 2"/>
          <p:cNvSpPr txBox="1"/>
          <p:nvPr/>
        </p:nvSpPr>
        <p:spPr>
          <a:xfrm>
            <a:off x="457200" y="4869000"/>
            <a:ext cx="8229240" cy="1256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200" strike="noStrike" dirty="0">
                <a:solidFill>
                  <a:srgbClr val="000000"/>
                </a:solidFill>
                <a:latin typeface="Calibri"/>
              </a:rPr>
              <a:t>Přibližný rozsah tzv. Dálného východu</a:t>
            </a:r>
            <a:endParaRPr dirty="0"/>
          </a:p>
        </p:txBody>
      </p:sp>
      <p:pic>
        <p:nvPicPr>
          <p:cNvPr id="122" name="Picture 2"/>
          <p:cNvPicPr/>
          <p:nvPr/>
        </p:nvPicPr>
        <p:blipFill>
          <a:blip r:embed="rId2" cstate="print"/>
          <a:stretch/>
        </p:blipFill>
        <p:spPr>
          <a:xfrm>
            <a:off x="0" y="260640"/>
            <a:ext cx="9100440" cy="400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Obrázek 255"/>
          <p:cNvPicPr/>
          <p:nvPr/>
        </p:nvPicPr>
        <p:blipFill>
          <a:blip r:embed="rId2" cstate="print"/>
          <a:stretch/>
        </p:blipFill>
        <p:spPr>
          <a:xfrm>
            <a:off x="0" y="360000"/>
            <a:ext cx="9143640" cy="6080760"/>
          </a:xfrm>
          <a:prstGeom prst="rect">
            <a:avLst/>
          </a:prstGeom>
          <a:ln>
            <a:noFill/>
          </a:ln>
        </p:spPr>
      </p:pic>
      <p:sp>
        <p:nvSpPr>
          <p:cNvPr id="257" name="TextShape 1"/>
          <p:cNvSpPr txBox="1"/>
          <p:nvPr/>
        </p:nvSpPr>
        <p:spPr>
          <a:xfrm>
            <a:off x="1008000" y="144000"/>
            <a:ext cx="69120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</a:rPr>
              <a:t>Turistický ruch - Palestina</a:t>
            </a:r>
            <a:endParaRPr/>
          </a:p>
        </p:txBody>
      </p:sp>
      <p:sp>
        <p:nvSpPr>
          <p:cNvPr id="258" name="TextShape 2"/>
          <p:cNvSpPr txBox="1"/>
          <p:nvPr/>
        </p:nvSpPr>
        <p:spPr>
          <a:xfrm>
            <a:off x="288000" y="5832000"/>
            <a:ext cx="6696000" cy="7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Calibri"/>
              </a:rPr>
              <a:t>Betlém – Chrám Narození Páně (327)</a:t>
            </a:r>
            <a:endParaRPr/>
          </a:p>
        </p:txBody>
      </p:sp>
      <p:pic>
        <p:nvPicPr>
          <p:cNvPr id="6" name="Obrázek 5"/>
          <p:cNvPicPr/>
          <p:nvPr/>
        </p:nvPicPr>
        <p:blipFill>
          <a:blip r:embed="rId3" cstate="print"/>
          <a:srcRect l="81976" t="46856" r="3913" b="27938"/>
          <a:stretch/>
        </p:blipFill>
        <p:spPr>
          <a:xfrm>
            <a:off x="8063880" y="5229200"/>
            <a:ext cx="1080120" cy="1628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Obrázek 259"/>
          <p:cNvPicPr/>
          <p:nvPr/>
        </p:nvPicPr>
        <p:blipFill>
          <a:blip r:embed="rId2" cstate="print"/>
          <a:stretch/>
        </p:blipFill>
        <p:spPr>
          <a:xfrm>
            <a:off x="-29520" y="14040"/>
            <a:ext cx="9173160" cy="6879600"/>
          </a:xfrm>
          <a:prstGeom prst="rect">
            <a:avLst/>
          </a:prstGeom>
          <a:ln>
            <a:noFill/>
          </a:ln>
        </p:spPr>
      </p:pic>
      <p:sp>
        <p:nvSpPr>
          <p:cNvPr id="261" name="TextShape 1"/>
          <p:cNvSpPr txBox="1"/>
          <p:nvPr/>
        </p:nvSpPr>
        <p:spPr>
          <a:xfrm>
            <a:off x="216000" y="6120000"/>
            <a:ext cx="6696000" cy="720000"/>
          </a:xfrm>
          <a:prstGeom prst="rect">
            <a:avLst/>
          </a:prstGeom>
          <a:solidFill>
            <a:srgbClr val="CCCCCC">
              <a:alpha val="50000"/>
            </a:srgbClr>
          </a:solidFill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Calibri"/>
              </a:rPr>
              <a:t>Betlém – Chrám Narození Páně (327)</a:t>
            </a:r>
            <a:endParaRPr/>
          </a:p>
        </p:txBody>
      </p:sp>
      <p:pic>
        <p:nvPicPr>
          <p:cNvPr id="262" name="Obrázek 261"/>
          <p:cNvPicPr/>
          <p:nvPr/>
        </p:nvPicPr>
        <p:blipFill>
          <a:blip r:embed="rId3" cstate="print"/>
          <a:srcRect l="82409" t="46856" r="4325" b="27938"/>
          <a:stretch/>
        </p:blipFill>
        <p:spPr>
          <a:xfrm>
            <a:off x="8244408" y="5445224"/>
            <a:ext cx="899592" cy="151153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539552" y="-315416"/>
            <a:ext cx="4320392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 smtClean="0">
                <a:solidFill>
                  <a:srgbClr val="000000"/>
                </a:solidFill>
                <a:latin typeface="Calibri"/>
              </a:rPr>
              <a:t>Saúdská Arábie</a:t>
            </a:r>
            <a:endParaRPr dirty="0"/>
          </a:p>
        </p:txBody>
      </p:sp>
      <p:sp>
        <p:nvSpPr>
          <p:cNvPr id="179" name="TextShape 2"/>
          <p:cNvSpPr txBox="1"/>
          <p:nvPr/>
        </p:nvSpPr>
        <p:spPr>
          <a:xfrm>
            <a:off x="179512" y="1988840"/>
            <a:ext cx="5616360" cy="46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1026" name="Picture 2" descr="vlajka SaÃºdskÃ© ArÃ¡b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60648"/>
            <a:ext cx="3024336" cy="2016224"/>
          </a:xfrm>
          <a:prstGeom prst="rect">
            <a:avLst/>
          </a:prstGeom>
          <a:noFill/>
        </p:spPr>
      </p:pic>
      <p:pic>
        <p:nvPicPr>
          <p:cNvPr id="1028" name="Picture 4" descr="znak SaÃºdskÃ© ArÃ¡b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2852936"/>
            <a:ext cx="1611720" cy="1728192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107504" y="548680"/>
            <a:ext cx="5688632" cy="621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cs-CZ" dirty="0" smtClean="0"/>
              <a:t>Hlavní město:	</a:t>
            </a:r>
            <a:r>
              <a:rPr lang="cs-CZ" b="1" dirty="0" smtClean="0"/>
              <a:t>Rijád</a:t>
            </a:r>
          </a:p>
          <a:p>
            <a:pPr>
              <a:lnSpc>
                <a:spcPct val="130000"/>
              </a:lnSpc>
            </a:pPr>
            <a:r>
              <a:rPr lang="cs-CZ" dirty="0" smtClean="0"/>
              <a:t>Rozloha:		2 149 690 km² (13. na světě) </a:t>
            </a:r>
          </a:p>
          <a:p>
            <a:pPr>
              <a:lnSpc>
                <a:spcPct val="130000"/>
              </a:lnSpc>
            </a:pPr>
            <a:r>
              <a:rPr lang="cs-CZ" dirty="0" smtClean="0"/>
              <a:t>Nejvyšší bod:	pravděpodobně Džabal </a:t>
            </a:r>
            <a:r>
              <a:rPr lang="cs-CZ" dirty="0" err="1" smtClean="0"/>
              <a:t>Saudá</a:t>
            </a:r>
            <a:r>
              <a:rPr lang="cs-CZ" dirty="0" smtClean="0"/>
              <a:t> (3133 m n. m.)</a:t>
            </a:r>
          </a:p>
          <a:p>
            <a:pPr>
              <a:lnSpc>
                <a:spcPct val="130000"/>
              </a:lnSpc>
            </a:pPr>
            <a:r>
              <a:rPr lang="cs-CZ" dirty="0" smtClean="0"/>
              <a:t>Státní zřízení:	</a:t>
            </a:r>
            <a:r>
              <a:rPr lang="cs-CZ" b="1" dirty="0" smtClean="0"/>
              <a:t>absolutní monarchie</a:t>
            </a:r>
          </a:p>
          <a:p>
            <a:pPr>
              <a:lnSpc>
                <a:spcPct val="130000"/>
              </a:lnSpc>
            </a:pPr>
            <a:r>
              <a:rPr lang="cs-CZ" dirty="0" smtClean="0"/>
              <a:t>Vznik	23. září </a:t>
            </a:r>
            <a:r>
              <a:rPr lang="cs-CZ" b="1" dirty="0" smtClean="0"/>
              <a:t>1932</a:t>
            </a:r>
            <a:r>
              <a:rPr lang="cs-CZ" dirty="0" smtClean="0"/>
              <a:t> (sjednocení země)</a:t>
            </a:r>
          </a:p>
          <a:p>
            <a:pPr>
              <a:lnSpc>
                <a:spcPct val="130000"/>
              </a:lnSpc>
            </a:pPr>
            <a:r>
              <a:rPr lang="cs-CZ" dirty="0" smtClean="0"/>
              <a:t>Král:	</a:t>
            </a:r>
            <a:r>
              <a:rPr lang="cs-CZ" dirty="0" err="1" smtClean="0"/>
              <a:t>Salmán</a:t>
            </a:r>
            <a:r>
              <a:rPr lang="cs-CZ" dirty="0" smtClean="0"/>
              <a:t> </a:t>
            </a:r>
            <a:r>
              <a:rPr lang="cs-CZ" dirty="0" err="1" smtClean="0"/>
              <a:t>bin</a:t>
            </a:r>
            <a:r>
              <a:rPr lang="cs-CZ" dirty="0" smtClean="0"/>
              <a:t> </a:t>
            </a:r>
            <a:r>
              <a:rPr lang="cs-CZ" dirty="0" err="1" smtClean="0"/>
              <a:t>Abd</a:t>
            </a:r>
            <a:r>
              <a:rPr lang="cs-CZ" dirty="0" smtClean="0"/>
              <a:t> </a:t>
            </a:r>
            <a:r>
              <a:rPr lang="cs-CZ" dirty="0" err="1" smtClean="0"/>
              <a:t>al</a:t>
            </a:r>
            <a:r>
              <a:rPr lang="cs-CZ" dirty="0" smtClean="0"/>
              <a:t>-</a:t>
            </a:r>
            <a:r>
              <a:rPr lang="cs-CZ" dirty="0" err="1" smtClean="0"/>
              <a:t>Azíz</a:t>
            </a:r>
            <a:endParaRPr lang="cs-CZ" dirty="0" smtClean="0"/>
          </a:p>
          <a:p>
            <a:pPr>
              <a:lnSpc>
                <a:spcPct val="130000"/>
              </a:lnSpc>
            </a:pPr>
            <a:r>
              <a:rPr lang="cs-CZ" dirty="0" smtClean="0"/>
              <a:t>Korunní princ:	Mohamed </a:t>
            </a:r>
            <a:r>
              <a:rPr lang="cs-CZ" dirty="0" err="1" smtClean="0"/>
              <a:t>bin</a:t>
            </a:r>
            <a:r>
              <a:rPr lang="cs-CZ" dirty="0" smtClean="0"/>
              <a:t> </a:t>
            </a:r>
            <a:r>
              <a:rPr lang="cs-CZ" dirty="0" err="1" smtClean="0"/>
              <a:t>Salmán</a:t>
            </a:r>
            <a:endParaRPr lang="cs-CZ" dirty="0" smtClean="0"/>
          </a:p>
          <a:p>
            <a:pPr>
              <a:lnSpc>
                <a:spcPct val="130000"/>
              </a:lnSpc>
            </a:pPr>
            <a:r>
              <a:rPr lang="cs-CZ" dirty="0" smtClean="0"/>
              <a:t>Měna:	saúdský rijál (SAR)</a:t>
            </a:r>
          </a:p>
          <a:p>
            <a:pPr>
              <a:lnSpc>
                <a:spcPct val="130000"/>
              </a:lnSpc>
            </a:pPr>
            <a:r>
              <a:rPr lang="cs-CZ" dirty="0" smtClean="0"/>
              <a:t>HDP/</a:t>
            </a:r>
            <a:r>
              <a:rPr lang="cs-CZ" dirty="0" err="1" smtClean="0"/>
              <a:t>obyv</a:t>
            </a:r>
            <a:r>
              <a:rPr lang="cs-CZ" dirty="0" smtClean="0"/>
              <a:t>. (PPP)	</a:t>
            </a:r>
            <a:r>
              <a:rPr lang="cs-CZ" b="1" dirty="0" smtClean="0"/>
              <a:t>68 452 </a:t>
            </a:r>
            <a:r>
              <a:rPr lang="cs-CZ" dirty="0" smtClean="0"/>
              <a:t>USD </a:t>
            </a:r>
            <a:r>
              <a:rPr lang="cs-CZ" dirty="0" smtClean="0"/>
              <a:t>(</a:t>
            </a:r>
            <a:r>
              <a:rPr lang="cs-CZ" dirty="0" smtClean="0"/>
              <a:t>15. </a:t>
            </a:r>
            <a:r>
              <a:rPr lang="cs-CZ" dirty="0" smtClean="0"/>
              <a:t>na světě, </a:t>
            </a:r>
            <a:r>
              <a:rPr lang="cs-CZ" dirty="0" smtClean="0"/>
              <a:t>2023)</a:t>
            </a:r>
            <a:endParaRPr lang="cs-CZ" dirty="0" smtClean="0"/>
          </a:p>
          <a:p>
            <a:pPr>
              <a:lnSpc>
                <a:spcPct val="130000"/>
              </a:lnSpc>
            </a:pPr>
            <a:r>
              <a:rPr lang="cs-CZ" dirty="0" smtClean="0"/>
              <a:t>Počet obyvatel:	</a:t>
            </a:r>
            <a:r>
              <a:rPr lang="cs-CZ" b="1" dirty="0" smtClean="0"/>
              <a:t>32 mil. </a:t>
            </a:r>
            <a:r>
              <a:rPr lang="cs-CZ" dirty="0" smtClean="0"/>
              <a:t>(</a:t>
            </a:r>
            <a:r>
              <a:rPr lang="cs-CZ" dirty="0" smtClean="0"/>
              <a:t>46. </a:t>
            </a:r>
            <a:r>
              <a:rPr lang="cs-CZ" dirty="0" smtClean="0"/>
              <a:t>na světě, </a:t>
            </a:r>
            <a:r>
              <a:rPr lang="cs-CZ" dirty="0" smtClean="0"/>
              <a:t>2022)</a:t>
            </a:r>
            <a:endParaRPr lang="cs-CZ" dirty="0" smtClean="0"/>
          </a:p>
          <a:p>
            <a:pPr>
              <a:lnSpc>
                <a:spcPct val="130000"/>
              </a:lnSpc>
            </a:pPr>
            <a:r>
              <a:rPr lang="cs-CZ" dirty="0" smtClean="0"/>
              <a:t>Hustota zalidnění: </a:t>
            </a:r>
            <a:r>
              <a:rPr lang="cs-CZ" dirty="0" smtClean="0"/>
              <a:t>15 </a:t>
            </a:r>
            <a:r>
              <a:rPr lang="cs-CZ" dirty="0" smtClean="0"/>
              <a:t>ob. / </a:t>
            </a:r>
            <a:r>
              <a:rPr lang="cs-CZ" dirty="0" smtClean="0"/>
              <a:t>km²</a:t>
            </a:r>
            <a:endParaRPr lang="cs-CZ" dirty="0" smtClean="0"/>
          </a:p>
          <a:p>
            <a:pPr>
              <a:lnSpc>
                <a:spcPct val="130000"/>
              </a:lnSpc>
            </a:pPr>
            <a:r>
              <a:rPr lang="cs-CZ" dirty="0" smtClean="0"/>
              <a:t>HDI:	▲ 0,857 (vysoký) (38. na světě, 2022)</a:t>
            </a:r>
          </a:p>
          <a:p>
            <a:pPr>
              <a:lnSpc>
                <a:spcPct val="130000"/>
              </a:lnSpc>
            </a:pPr>
            <a:r>
              <a:rPr lang="cs-CZ" dirty="0" smtClean="0"/>
              <a:t>Jazyk:	</a:t>
            </a:r>
            <a:r>
              <a:rPr lang="cs-CZ" b="1" dirty="0" smtClean="0"/>
              <a:t>arabština</a:t>
            </a:r>
          </a:p>
          <a:p>
            <a:pPr>
              <a:lnSpc>
                <a:spcPct val="130000"/>
              </a:lnSpc>
            </a:pPr>
            <a:r>
              <a:rPr lang="cs-CZ" dirty="0" smtClean="0"/>
              <a:t>Náboženství:	</a:t>
            </a:r>
          </a:p>
          <a:p>
            <a:pPr>
              <a:lnSpc>
                <a:spcPct val="130000"/>
              </a:lnSpc>
            </a:pPr>
            <a:r>
              <a:rPr lang="cs-CZ" b="1" dirty="0" smtClean="0"/>
              <a:t>sunnitský islám </a:t>
            </a:r>
            <a:r>
              <a:rPr lang="cs-CZ" dirty="0" smtClean="0"/>
              <a:t>(</a:t>
            </a:r>
            <a:r>
              <a:rPr lang="cs-CZ" dirty="0" err="1" smtClean="0"/>
              <a:t>salafíja</a:t>
            </a:r>
            <a:r>
              <a:rPr lang="cs-CZ" dirty="0" smtClean="0"/>
              <a:t>) 85%-90%</a:t>
            </a:r>
          </a:p>
          <a:p>
            <a:pPr>
              <a:lnSpc>
                <a:spcPct val="130000"/>
              </a:lnSpc>
            </a:pPr>
            <a:r>
              <a:rPr lang="cs-CZ" dirty="0" err="1" smtClean="0"/>
              <a:t>ší</a:t>
            </a:r>
            <a:r>
              <a:rPr lang="cs-CZ" dirty="0" smtClean="0"/>
              <a:t>'</a:t>
            </a:r>
            <a:r>
              <a:rPr lang="cs-CZ" dirty="0" err="1" smtClean="0"/>
              <a:t>itský</a:t>
            </a:r>
            <a:r>
              <a:rPr lang="cs-CZ" dirty="0" smtClean="0"/>
              <a:t> islám 10%-15%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>
                <a:latin typeface="Calibri"/>
              </a:rPr>
              <a:t>P</a:t>
            </a:r>
            <a:endParaRPr/>
          </a:p>
        </p:txBody>
      </p:sp>
      <p:pic>
        <p:nvPicPr>
          <p:cNvPr id="1026" name="Picture 2" descr="VÃ½sledek obrÃ¡zku pro physical map saudi arab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383979" cy="685800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 rot="3504119">
            <a:off x="2500602" y="526124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pohoří </a:t>
            </a:r>
            <a:r>
              <a:rPr lang="cs-CZ" dirty="0" err="1" smtClean="0"/>
              <a:t>Saravát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0114" name="Picture 2" descr="https://upload.wikimedia.org/wikipedia/commons/f/f9/Arabia_Saudi_physi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2135" y="-675456"/>
            <a:ext cx="6361865" cy="7533456"/>
          </a:xfrm>
          <a:prstGeom prst="rect">
            <a:avLst/>
          </a:prstGeom>
          <a:noFill/>
        </p:spPr>
      </p:pic>
      <p:cxnSp>
        <p:nvCxnSpPr>
          <p:cNvPr id="7" name="Přímá spojovací šipka 6"/>
          <p:cNvCxnSpPr/>
          <p:nvPr/>
        </p:nvCxnSpPr>
        <p:spPr>
          <a:xfrm flipV="1">
            <a:off x="2483768" y="4149080"/>
            <a:ext cx="2088232" cy="10081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240" cy="1142640"/>
          </a:xfrm>
        </p:spPr>
        <p:txBody>
          <a:bodyPr/>
          <a:lstStyle/>
          <a:p>
            <a:r>
              <a:rPr lang="cs-CZ" sz="2800" b="1" dirty="0" smtClean="0"/>
              <a:t>Povrch Saudské Arábie</a:t>
            </a:r>
            <a:endParaRPr lang="cs-CZ" sz="28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395536" y="1052736"/>
            <a:ext cx="8229240" cy="1800200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 smtClean="0"/>
              <a:t> Saudská Arábie zabírá 80 % povrchu Arabského poloostrova</a:t>
            </a:r>
          </a:p>
          <a:p>
            <a:pPr>
              <a:buFontTx/>
              <a:buChar char="-"/>
            </a:pPr>
            <a:r>
              <a:rPr lang="cs-CZ" dirty="0"/>
              <a:t> </a:t>
            </a:r>
            <a:r>
              <a:rPr lang="cs-CZ" dirty="0" smtClean="0"/>
              <a:t>na JZ se rozkládá pohoří </a:t>
            </a:r>
            <a:r>
              <a:rPr lang="cs-CZ" dirty="0" err="1" smtClean="0"/>
              <a:t>Saravát</a:t>
            </a:r>
            <a:r>
              <a:rPr lang="cs-CZ" dirty="0" smtClean="0"/>
              <a:t>, kde leží i nejvyšší vrchol Džabal </a:t>
            </a:r>
            <a:r>
              <a:rPr lang="cs-CZ" dirty="0" err="1" smtClean="0"/>
              <a:t>Saudá</a:t>
            </a:r>
            <a:r>
              <a:rPr lang="cs-CZ" dirty="0" smtClean="0"/>
              <a:t> – vznik ve třetihorách jako součást </a:t>
            </a:r>
            <a:r>
              <a:rPr lang="cs-CZ" dirty="0" err="1" smtClean="0"/>
              <a:t>Alpinsko</a:t>
            </a:r>
            <a:r>
              <a:rPr lang="cs-CZ" dirty="0" smtClean="0"/>
              <a:t>-</a:t>
            </a:r>
            <a:r>
              <a:rPr lang="cs-CZ" dirty="0" err="1" smtClean="0"/>
              <a:t>himalájského</a:t>
            </a:r>
            <a:r>
              <a:rPr lang="cs-CZ" dirty="0" smtClean="0"/>
              <a:t> vrásnění</a:t>
            </a:r>
          </a:p>
          <a:p>
            <a:pPr>
              <a:buFontTx/>
              <a:buChar char="-"/>
            </a:pPr>
            <a:r>
              <a:rPr lang="cs-CZ" dirty="0" smtClean="0"/>
              <a:t> na S – poušť </a:t>
            </a:r>
            <a:r>
              <a:rPr lang="cs-CZ" dirty="0" err="1" smtClean="0"/>
              <a:t>Nafúd</a:t>
            </a:r>
            <a:r>
              <a:rPr lang="cs-CZ" dirty="0" smtClean="0"/>
              <a:t>, na J-Rub </a:t>
            </a:r>
            <a:r>
              <a:rPr lang="cs-CZ" dirty="0" err="1" smtClean="0"/>
              <a:t>al</a:t>
            </a:r>
            <a:r>
              <a:rPr lang="cs-CZ" dirty="0" smtClean="0"/>
              <a:t>-</a:t>
            </a:r>
            <a:r>
              <a:rPr lang="cs-CZ" dirty="0" err="1" smtClean="0"/>
              <a:t>Chálí</a:t>
            </a:r>
            <a:r>
              <a:rPr lang="cs-CZ" dirty="0" smtClean="0"/>
              <a:t>, </a:t>
            </a:r>
            <a:r>
              <a:rPr lang="cs-CZ" dirty="0" err="1" smtClean="0"/>
              <a:t>Dahná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/>
              <a:t> </a:t>
            </a:r>
            <a:r>
              <a:rPr lang="cs-CZ" dirty="0" smtClean="0"/>
              <a:t>střed </a:t>
            </a:r>
            <a:r>
              <a:rPr lang="cs-CZ" dirty="0" err="1"/>
              <a:t>N</a:t>
            </a:r>
            <a:r>
              <a:rPr lang="cs-CZ" dirty="0" err="1" smtClean="0"/>
              <a:t>adžd</a:t>
            </a:r>
            <a:r>
              <a:rPr lang="cs-CZ" dirty="0" smtClean="0"/>
              <a:t> – v překladu vysočina</a:t>
            </a:r>
          </a:p>
          <a:p>
            <a:r>
              <a:rPr lang="cs-CZ" dirty="0" smtClean="0"/>
              <a:t>- V – vyprahlá nížina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Historie</a:t>
            </a:r>
            <a:endParaRPr lang="cs-CZ" sz="3200" dirty="0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3773016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 smtClean="0"/>
              <a:t> první osídlení člověkem již před 100 000 lety (kmeny poblíž oáz – vládli zde šejchové a emírové)</a:t>
            </a:r>
          </a:p>
          <a:p>
            <a:pPr>
              <a:buFontTx/>
              <a:buChar char="-"/>
            </a:pPr>
            <a:r>
              <a:rPr lang="cs-CZ" dirty="0"/>
              <a:t> </a:t>
            </a:r>
            <a:r>
              <a:rPr lang="cs-CZ" dirty="0" smtClean="0"/>
              <a:t>570 n. l. – narození Mohameda; na počátku 7. století zakládá Islám a roku 622 se přesouvá do Mediny -&gt; počátek Islámu</a:t>
            </a:r>
          </a:p>
          <a:p>
            <a:pPr>
              <a:buFontTx/>
              <a:buChar char="-"/>
            </a:pPr>
            <a:r>
              <a:rPr lang="cs-CZ" dirty="0"/>
              <a:t> </a:t>
            </a:r>
            <a:r>
              <a:rPr lang="cs-CZ" dirty="0" smtClean="0"/>
              <a:t>po smrti proroka vzniká stát </a:t>
            </a:r>
            <a:r>
              <a:rPr lang="cs-CZ" dirty="0" err="1" smtClean="0"/>
              <a:t>Chálífát</a:t>
            </a:r>
            <a:r>
              <a:rPr lang="cs-CZ" dirty="0" smtClean="0"/>
              <a:t> (632 – 1258), který se postupně rozšiřuje na střední východ, sever Afriky, Pyrenejský poloostrov; nakonec je dobyt Mongoly</a:t>
            </a:r>
          </a:p>
          <a:p>
            <a:pPr>
              <a:buFontTx/>
              <a:buChar char="-"/>
            </a:pPr>
            <a:r>
              <a:rPr lang="cs-CZ" dirty="0"/>
              <a:t> </a:t>
            </a:r>
            <a:r>
              <a:rPr lang="cs-CZ" dirty="0" smtClean="0"/>
              <a:t>r 1516 </a:t>
            </a:r>
            <a:r>
              <a:rPr lang="cs-CZ" dirty="0" err="1" smtClean="0"/>
              <a:t>Hidžáz</a:t>
            </a:r>
            <a:r>
              <a:rPr lang="cs-CZ" dirty="0" smtClean="0"/>
              <a:t> dobyt Osmanskou říší (pod správou do WWI)</a:t>
            </a:r>
          </a:p>
          <a:p>
            <a:pPr>
              <a:buFontTx/>
              <a:buChar char="-"/>
            </a:pPr>
            <a:r>
              <a:rPr lang="cs-CZ" dirty="0"/>
              <a:t> </a:t>
            </a:r>
            <a:r>
              <a:rPr lang="cs-CZ" dirty="0" smtClean="0"/>
              <a:t>moderní stát vznikl sloučením dvou království </a:t>
            </a:r>
            <a:r>
              <a:rPr lang="cs-CZ" dirty="0" err="1" smtClean="0"/>
              <a:t>Hidžázu</a:t>
            </a:r>
            <a:r>
              <a:rPr lang="cs-CZ" dirty="0" smtClean="0"/>
              <a:t> a </a:t>
            </a:r>
            <a:r>
              <a:rPr lang="cs-CZ" dirty="0" err="1" smtClean="0"/>
              <a:t>Nadždu</a:t>
            </a:r>
            <a:r>
              <a:rPr lang="cs-CZ" dirty="0" smtClean="0"/>
              <a:t> v roce 1932 </a:t>
            </a:r>
            <a:r>
              <a:rPr lang="cs-CZ" dirty="0" err="1" smtClean="0"/>
              <a:t>Abd</a:t>
            </a:r>
            <a:r>
              <a:rPr lang="cs-CZ" dirty="0" smtClean="0"/>
              <a:t> </a:t>
            </a:r>
            <a:r>
              <a:rPr lang="cs-CZ" dirty="0" err="1" smtClean="0"/>
              <a:t>al</a:t>
            </a:r>
            <a:r>
              <a:rPr lang="cs-CZ" dirty="0" smtClean="0"/>
              <a:t>-</a:t>
            </a:r>
            <a:r>
              <a:rPr lang="cs-CZ" dirty="0" err="1" smtClean="0"/>
              <a:t>Azíz</a:t>
            </a:r>
            <a:r>
              <a:rPr lang="cs-CZ" dirty="0" smtClean="0"/>
              <a:t> </a:t>
            </a:r>
            <a:r>
              <a:rPr lang="cs-CZ" dirty="0" err="1" smtClean="0"/>
              <a:t>ibn</a:t>
            </a:r>
            <a:r>
              <a:rPr lang="cs-CZ" dirty="0" smtClean="0"/>
              <a:t> </a:t>
            </a:r>
            <a:r>
              <a:rPr lang="cs-CZ" dirty="0" err="1" smtClean="0"/>
              <a:t>Saúd</a:t>
            </a:r>
            <a:r>
              <a:rPr lang="cs-CZ" dirty="0" smtClean="0"/>
              <a:t>, který území Saudské Arábie pokládal za majetek rodu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upload.wikimedia.org/wikipedia/commons/2/20/Age_of_Caliph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84784"/>
            <a:ext cx="9226155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457200" y="4293096"/>
            <a:ext cx="8147248" cy="432048"/>
          </a:xfrm>
        </p:spPr>
        <p:txBody>
          <a:bodyPr/>
          <a:lstStyle/>
          <a:p>
            <a:r>
              <a:rPr lang="cs-CZ" dirty="0" err="1" smtClean="0"/>
              <a:t>Hidžáz</a:t>
            </a:r>
            <a:r>
              <a:rPr lang="cs-CZ" dirty="0" smtClean="0"/>
              <a:t> (vlevo) a </a:t>
            </a:r>
            <a:r>
              <a:rPr lang="cs-CZ" dirty="0" err="1" smtClean="0"/>
              <a:t>Nadžd</a:t>
            </a:r>
            <a:r>
              <a:rPr lang="cs-CZ" dirty="0" smtClean="0"/>
              <a:t> (vpravo) -&gt; jejich sloučením vzniká roku 1932 Saudská Arábie</a:t>
            </a:r>
            <a:endParaRPr lang="cs-CZ" dirty="0"/>
          </a:p>
        </p:txBody>
      </p:sp>
      <p:pic>
        <p:nvPicPr>
          <p:cNvPr id="96258" name="Picture 2" descr="https://upload.wikimedia.org/wikipedia/commons/d/d3/Saudi_Arabia_-_Hejaz_region_locato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3621960" cy="3024336"/>
          </a:xfrm>
          <a:prstGeom prst="rect">
            <a:avLst/>
          </a:prstGeom>
          <a:noFill/>
        </p:spPr>
      </p:pic>
      <p:pic>
        <p:nvPicPr>
          <p:cNvPr id="96260" name="Picture 4" descr="https://upload.wikimedia.org/wikipedia/commons/d/d4/Saudi_Arabia_-_Nejd_region_locat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838" y="764704"/>
            <a:ext cx="3621960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877272"/>
            <a:ext cx="3754760" cy="796632"/>
          </a:xfrm>
        </p:spPr>
        <p:txBody>
          <a:bodyPr/>
          <a:lstStyle/>
          <a:p>
            <a:r>
              <a:rPr lang="cs-CZ" dirty="0" smtClean="0"/>
              <a:t>Historické regiony Saudské Arábie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5220072" y="1600200"/>
            <a:ext cx="3466368" cy="4525560"/>
          </a:xfrm>
        </p:spPr>
        <p:txBody>
          <a:bodyPr/>
          <a:lstStyle/>
          <a:p>
            <a:r>
              <a:rPr lang="cs-CZ" dirty="0" err="1" smtClean="0"/>
              <a:t>al</a:t>
            </a:r>
            <a:r>
              <a:rPr lang="cs-CZ" dirty="0" smtClean="0"/>
              <a:t>-</a:t>
            </a:r>
            <a:r>
              <a:rPr lang="cs-CZ" dirty="0" err="1" smtClean="0"/>
              <a:t>Hasa</a:t>
            </a:r>
            <a:r>
              <a:rPr lang="cs-CZ" dirty="0" smtClean="0"/>
              <a:t> (</a:t>
            </a:r>
            <a:r>
              <a:rPr lang="cs-CZ" dirty="0" err="1" smtClean="0"/>
              <a:t>al</a:t>
            </a:r>
            <a:r>
              <a:rPr lang="cs-CZ" dirty="0" smtClean="0"/>
              <a:t> </a:t>
            </a:r>
            <a:r>
              <a:rPr lang="cs-CZ" dirty="0" err="1" smtClean="0"/>
              <a:t>Ahsa</a:t>
            </a:r>
            <a:r>
              <a:rPr lang="cs-CZ" dirty="0" smtClean="0"/>
              <a:t>) – do 20. stol. součást Bahrajnu</a:t>
            </a:r>
          </a:p>
          <a:p>
            <a:r>
              <a:rPr lang="cs-CZ" dirty="0" err="1" smtClean="0"/>
              <a:t>Asir</a:t>
            </a:r>
            <a:r>
              <a:rPr lang="cs-CZ" dirty="0" smtClean="0"/>
              <a:t> – v 18. stol součást </a:t>
            </a:r>
            <a:r>
              <a:rPr lang="cs-CZ" dirty="0" err="1" smtClean="0"/>
              <a:t>Otomanské</a:t>
            </a:r>
            <a:r>
              <a:rPr lang="cs-CZ" dirty="0" smtClean="0"/>
              <a:t> říše, na počátku 20. století – </a:t>
            </a:r>
            <a:r>
              <a:rPr lang="cs-CZ" dirty="0" err="1" smtClean="0"/>
              <a:t>samostat</a:t>
            </a:r>
            <a:r>
              <a:rPr lang="cs-CZ" dirty="0" smtClean="0"/>
              <a:t>., 1934 – součást Saudské Arábie</a:t>
            </a:r>
          </a:p>
          <a:p>
            <a:r>
              <a:rPr lang="cs-CZ" dirty="0" err="1" smtClean="0"/>
              <a:t>Shammar</a:t>
            </a:r>
            <a:r>
              <a:rPr lang="cs-CZ" dirty="0" smtClean="0"/>
              <a:t> – obýván kočovníky ze Sýrie a Iráku</a:t>
            </a:r>
          </a:p>
          <a:p>
            <a:endParaRPr lang="cs-CZ" dirty="0"/>
          </a:p>
        </p:txBody>
      </p:sp>
      <p:pic>
        <p:nvPicPr>
          <p:cNvPr id="1026" name="Picture 2" descr="VÃ½sledek obrÃ¡zku pro al ahsa historical reg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4552589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6115280"/>
            <a:ext cx="8229240" cy="742720"/>
          </a:xfrm>
        </p:spPr>
        <p:txBody>
          <a:bodyPr/>
          <a:lstStyle/>
          <a:p>
            <a:r>
              <a:rPr lang="cs-CZ" dirty="0" smtClean="0"/>
              <a:t>svět čínskou perspektivou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What does China's version of the world map look like? | C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91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/>
              <a:t>Charakteristika Saudské Arábie</a:t>
            </a:r>
            <a:endParaRPr lang="cs-CZ" sz="2800" dirty="0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179512" y="1600200"/>
            <a:ext cx="8964488" cy="4277072"/>
          </a:xfrm>
        </p:spPr>
        <p:txBody>
          <a:bodyPr/>
          <a:lstStyle/>
          <a:p>
            <a:pPr>
              <a:buFontTx/>
              <a:buChar char="-"/>
            </a:pPr>
            <a:r>
              <a:rPr lang="cs-CZ" sz="2400" b="1" dirty="0" smtClean="0"/>
              <a:t>ekonomicky liberální stát </a:t>
            </a:r>
            <a:r>
              <a:rPr lang="cs-CZ" sz="2400" dirty="0" smtClean="0"/>
              <a:t>se značně </a:t>
            </a:r>
            <a:r>
              <a:rPr lang="cs-CZ" sz="2400" b="1" dirty="0" smtClean="0"/>
              <a:t>konzervativní společností</a:t>
            </a:r>
          </a:p>
          <a:p>
            <a:pPr>
              <a:buFontTx/>
              <a:buChar char="-"/>
            </a:pPr>
            <a:r>
              <a:rPr lang="cs-CZ" sz="2400" dirty="0"/>
              <a:t> </a:t>
            </a:r>
            <a:r>
              <a:rPr lang="cs-CZ" sz="2400" dirty="0" smtClean="0"/>
              <a:t>hlavním zdrojem příjmu je </a:t>
            </a:r>
            <a:r>
              <a:rPr lang="cs-CZ" sz="2400" b="1" dirty="0" smtClean="0"/>
              <a:t>ropa</a:t>
            </a:r>
            <a:r>
              <a:rPr lang="cs-CZ" sz="2400" dirty="0" smtClean="0"/>
              <a:t> (druhé největší zásoby na světě)</a:t>
            </a:r>
          </a:p>
          <a:p>
            <a:pPr>
              <a:buFontTx/>
              <a:buChar char="-"/>
            </a:pPr>
            <a:r>
              <a:rPr lang="cs-CZ" sz="2400" dirty="0"/>
              <a:t> </a:t>
            </a:r>
            <a:r>
              <a:rPr lang="cs-CZ" sz="2400" b="1" dirty="0" smtClean="0"/>
              <a:t>islámská absolutní monarchie</a:t>
            </a:r>
            <a:r>
              <a:rPr lang="cs-CZ" sz="2400" dirty="0" smtClean="0"/>
              <a:t>, významný hráč na </a:t>
            </a:r>
            <a:r>
              <a:rPr lang="cs-CZ" sz="2400" dirty="0"/>
              <a:t>B</a:t>
            </a:r>
            <a:r>
              <a:rPr lang="cs-CZ" sz="2400" dirty="0" smtClean="0"/>
              <a:t>lízkém Východě</a:t>
            </a:r>
          </a:p>
          <a:p>
            <a:pPr>
              <a:buFontTx/>
              <a:buChar char="-"/>
            </a:pPr>
            <a:r>
              <a:rPr lang="cs-CZ" sz="2400" dirty="0"/>
              <a:t> </a:t>
            </a:r>
            <a:r>
              <a:rPr lang="cs-CZ" sz="2400" dirty="0" smtClean="0"/>
              <a:t>ústavu představují </a:t>
            </a:r>
            <a:r>
              <a:rPr lang="cs-CZ" sz="2400" b="1" dirty="0" smtClean="0"/>
              <a:t>korán a sunna</a:t>
            </a:r>
            <a:r>
              <a:rPr lang="cs-CZ" sz="2400" dirty="0" smtClean="0"/>
              <a:t>, zdrojem práva je </a:t>
            </a:r>
            <a:r>
              <a:rPr lang="cs-CZ" sz="2400" b="1" dirty="0" err="1" smtClean="0"/>
              <a:t>šaría</a:t>
            </a:r>
            <a:endParaRPr lang="cs-CZ" sz="2400" b="1" dirty="0" smtClean="0"/>
          </a:p>
          <a:p>
            <a:pPr>
              <a:buFontTx/>
              <a:buChar char="-"/>
            </a:pPr>
            <a:r>
              <a:rPr lang="cs-CZ" sz="2400" dirty="0"/>
              <a:t> </a:t>
            </a:r>
            <a:r>
              <a:rPr lang="cs-CZ" sz="2400" b="1" dirty="0" smtClean="0"/>
              <a:t>Mekka, Medina </a:t>
            </a:r>
            <a:r>
              <a:rPr lang="cs-CZ" sz="2400" dirty="0" smtClean="0"/>
              <a:t>– dvě nejsvětější místa islámu</a:t>
            </a:r>
          </a:p>
          <a:p>
            <a:pPr>
              <a:buFontTx/>
              <a:buChar char="-"/>
            </a:pPr>
            <a:r>
              <a:rPr lang="cs-CZ" sz="2400" dirty="0"/>
              <a:t> </a:t>
            </a:r>
            <a:r>
              <a:rPr lang="cs-CZ" sz="2400" dirty="0" smtClean="0"/>
              <a:t>diskriminace žen, homosexuálů, podpora terorismu, destabilizace regionu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8306" name="Picture 2" descr="https://upload.wikimedia.org/wikipedia/commons/8/83/Oil_and_Gas_Infrastructure_Persian_Gulf_%28large%2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-155749"/>
            <a:ext cx="7969413" cy="7013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457200" y="5589240"/>
            <a:ext cx="8229240" cy="536520"/>
          </a:xfrm>
        </p:spPr>
        <p:txBody>
          <a:bodyPr/>
          <a:lstStyle/>
          <a:p>
            <a:r>
              <a:rPr lang="cs-CZ" dirty="0" smtClean="0"/>
              <a:t>V Saúdské Arábii hrozí za homosexuální styk trest smrti, vězení, bičování a chemická kastrace.      Hrozí trest smrti</a:t>
            </a:r>
            <a:endParaRPr lang="cs-CZ" dirty="0"/>
          </a:p>
        </p:txBody>
      </p:sp>
      <p:pic>
        <p:nvPicPr>
          <p:cNvPr id="100354" name="Picture 2" descr="https://upload.wikimedia.org/wikipedia/commons/thumb/d/d1/World_laws_pertaining_to_homosexual_relationships_and_expression.svg/1920px-World_laws_pertaining_to_homosexual_relationships_and_expression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6712"/>
            <a:ext cx="8983088" cy="4608512"/>
          </a:xfrm>
          <a:prstGeom prst="rect">
            <a:avLst/>
          </a:prstGeom>
          <a:noFill/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 cstate="print"/>
          <a:srcRect l="51181" t="66667" r="46850" b="31233"/>
          <a:stretch>
            <a:fillRect/>
          </a:stretch>
        </p:blipFill>
        <p:spPr bwMode="auto">
          <a:xfrm>
            <a:off x="2411760" y="5877272"/>
            <a:ext cx="36004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4450" name="Picture 2" descr="https://upload.wikimedia.org/wikipedia/commons/thumb/8/81/Use_of_Sharia_by_country.svg/1920px-Use_of_Sharia_by_country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04" y="404664"/>
            <a:ext cx="9368432" cy="4752528"/>
          </a:xfrm>
          <a:prstGeom prst="rect">
            <a:avLst/>
          </a:prstGeom>
          <a:noFill/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/>
          <a:srcRect l="17519" t="46633" r="7276" b="23967"/>
          <a:stretch>
            <a:fillRect/>
          </a:stretch>
        </p:blipFill>
        <p:spPr bwMode="auto">
          <a:xfrm>
            <a:off x="323527" y="5013176"/>
            <a:ext cx="7531697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5474" name="Picture 2" descr="https://upload.wikimedia.org/wikipedia/commons/thumb/3/31/Islam_by_country.png/1920px-Islam_by_countr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68273"/>
            <a:ext cx="9144001" cy="4214814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179512" y="4725144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Rozšíření islámu: zeleně je vyznačen sunnitský islám, fialová barva představuje </a:t>
            </a:r>
            <a:r>
              <a:rPr lang="cs-CZ" dirty="0" err="1" smtClean="0"/>
              <a:t>ší</a:t>
            </a:r>
            <a:r>
              <a:rPr lang="cs-CZ" dirty="0" smtClean="0"/>
              <a:t>'</a:t>
            </a:r>
            <a:r>
              <a:rPr lang="cs-CZ" dirty="0" err="1" smtClean="0"/>
              <a:t>itský</a:t>
            </a:r>
            <a:r>
              <a:rPr lang="cs-CZ" dirty="0" smtClean="0"/>
              <a:t> islám a černá </a:t>
            </a:r>
            <a:r>
              <a:rPr lang="cs-CZ" dirty="0" err="1" smtClean="0"/>
              <a:t>ibádíju</a:t>
            </a:r>
            <a:r>
              <a:rPr lang="cs-CZ" dirty="0" smtClean="0"/>
              <a:t> islám (Omán)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467544" y="6165304"/>
            <a:ext cx="8229240" cy="392504"/>
          </a:xfrm>
        </p:spPr>
        <p:txBody>
          <a:bodyPr/>
          <a:lstStyle/>
          <a:p>
            <a:r>
              <a:rPr lang="cs-CZ" dirty="0" smtClean="0"/>
              <a:t>Hustota zalidnění v Saúdské Arábii (</a:t>
            </a:r>
            <a:r>
              <a:rPr lang="cs-CZ" dirty="0" err="1" smtClean="0"/>
              <a:t>obyv</a:t>
            </a:r>
            <a:r>
              <a:rPr lang="cs-CZ" dirty="0" smtClean="0"/>
              <a:t>./km²)</a:t>
            </a:r>
            <a:endParaRPr lang="cs-CZ" dirty="0"/>
          </a:p>
        </p:txBody>
      </p:sp>
      <p:pic>
        <p:nvPicPr>
          <p:cNvPr id="101378" name="Picture 2" descr="https://upload.wikimedia.org/wikipedia/commons/1/1d/Saudi_Arabia_population_density_20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8640"/>
            <a:ext cx="6355442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467544" y="6165304"/>
            <a:ext cx="8229240" cy="392504"/>
          </a:xfrm>
        </p:spPr>
        <p:txBody>
          <a:bodyPr/>
          <a:lstStyle/>
          <a:p>
            <a:r>
              <a:rPr lang="cs-CZ" dirty="0"/>
              <a:t>m</a:t>
            </a:r>
            <a:r>
              <a:rPr lang="cs-CZ" dirty="0" smtClean="0"/>
              <a:t>ladá saúdskoarabská žena v </a:t>
            </a:r>
            <a:r>
              <a:rPr lang="cs-CZ" dirty="0" err="1" smtClean="0"/>
              <a:t>niqábu</a:t>
            </a:r>
            <a:endParaRPr lang="cs-CZ" dirty="0"/>
          </a:p>
        </p:txBody>
      </p:sp>
      <p:pic>
        <p:nvPicPr>
          <p:cNvPr id="102402" name="Picture 2" descr="https://upload.wikimedia.org/wikipedia/commons/8/87/Young_Saudi_Arabian_woman_in_Ab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8640"/>
            <a:ext cx="3888432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s://upload.wikimedia.org/wikipedia/commons/thumb/1/17/Supplicating_Pilgrim_at_Masjid_Al_Haram._Mecca%2C_Saudi_Arabia.jpg/1280px-Supplicating_Pilgrim_at_Masjid_Al_Haram._Mecca%2C_Saudi_Arab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467544" y="6165304"/>
            <a:ext cx="8229240" cy="392504"/>
          </a:xfrm>
          <a:solidFill>
            <a:schemeClr val="bg1">
              <a:lumMod val="75000"/>
              <a:alpha val="48000"/>
            </a:schemeClr>
          </a:solidFill>
        </p:spPr>
        <p:txBody>
          <a:bodyPr/>
          <a:lstStyle/>
          <a:p>
            <a:r>
              <a:rPr lang="cs-CZ" dirty="0" smtClean="0"/>
              <a:t>Pohled na Velkou mešitu s </a:t>
            </a:r>
            <a:r>
              <a:rPr lang="cs-CZ" dirty="0" err="1" smtClean="0"/>
              <a:t>Ka</a:t>
            </a:r>
            <a:r>
              <a:rPr lang="cs-CZ" dirty="0" smtClean="0"/>
              <a:t>'</a:t>
            </a:r>
            <a:r>
              <a:rPr lang="cs-CZ" dirty="0" err="1" smtClean="0"/>
              <a:t>bou</a:t>
            </a:r>
            <a:r>
              <a:rPr lang="cs-CZ" dirty="0" smtClean="0"/>
              <a:t> v Mekce, nejposvátnějším místě islámu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load.wikimedia.org/wikipedia/commons/d/d3/Western_Asi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12" y="-27384"/>
            <a:ext cx="8966100" cy="6454588"/>
          </a:xfrm>
          <a:prstGeom prst="rect">
            <a:avLst/>
          </a:prstGeom>
          <a:noFill/>
        </p:spPr>
      </p:pic>
      <p:sp>
        <p:nvSpPr>
          <p:cNvPr id="12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sp>
        <p:nvSpPr>
          <p:cNvPr id="121" name="TextShape 2"/>
          <p:cNvSpPr txBox="1"/>
          <p:nvPr/>
        </p:nvSpPr>
        <p:spPr>
          <a:xfrm>
            <a:off x="179512" y="6105296"/>
            <a:ext cx="8229240" cy="75270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200" strike="noStrike" dirty="0" smtClean="0">
                <a:solidFill>
                  <a:srgbClr val="000000"/>
                </a:solidFill>
                <a:latin typeface="Calibri"/>
              </a:rPr>
              <a:t>Jihozápadní Asie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2641</Words>
  <Application>Microsoft Office PowerPoint</Application>
  <PresentationFormat>Předvádění na obrazovce (4:3)</PresentationFormat>
  <Paragraphs>279</Paragraphs>
  <Slides>87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3</vt:i4>
      </vt:variant>
      <vt:variant>
        <vt:lpstr>Nadpisy snímků</vt:lpstr>
      </vt:variant>
      <vt:variant>
        <vt:i4>87</vt:i4>
      </vt:variant>
    </vt:vector>
  </HeadingPairs>
  <TitlesOfParts>
    <vt:vector size="90" baseType="lpstr">
      <vt:lpstr>Motiv sady Office</vt:lpstr>
      <vt:lpstr>Office Theme</vt:lpstr>
      <vt:lpstr>Office Theme</vt:lpstr>
      <vt:lpstr>Asie</vt:lpstr>
      <vt:lpstr>hranice mezi Evropou a Asií</vt:lpstr>
      <vt:lpstr>Asie - regiony</vt:lpstr>
      <vt:lpstr>Snímek 4</vt:lpstr>
      <vt:lpstr>rozsah tzv. Zakavkazska</vt:lpstr>
      <vt:lpstr>Snímek 6</vt:lpstr>
      <vt:lpstr>Snímek 7</vt:lpstr>
      <vt:lpstr>svět čínskou perspektivou</vt:lpstr>
      <vt:lpstr>Snímek 9</vt:lpstr>
      <vt:lpstr>Snímek 10</vt:lpstr>
      <vt:lpstr>Hlavní znaky JZ Asie</vt:lpstr>
      <vt:lpstr>Turecko</vt:lpstr>
      <vt:lpstr>Turecko</vt:lpstr>
      <vt:lpstr>Snímek 14</vt:lpstr>
      <vt:lpstr>Snímek 15</vt:lpstr>
      <vt:lpstr>Snímek 16</vt:lpstr>
      <vt:lpstr>Snímek 17</vt:lpstr>
      <vt:lpstr>Snímek 18</vt:lpstr>
      <vt:lpstr>Turecko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Další ohnisko napětí na Kavkaze – Náhorní Karabach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  <vt:lpstr>Snímek 65</vt:lpstr>
      <vt:lpstr>Snímek 66</vt:lpstr>
      <vt:lpstr>Snímek 67</vt:lpstr>
      <vt:lpstr>Snímek 68</vt:lpstr>
      <vt:lpstr>Snímek 69</vt:lpstr>
      <vt:lpstr>Snímek 70</vt:lpstr>
      <vt:lpstr>Snímek 71</vt:lpstr>
      <vt:lpstr>Snímek 72</vt:lpstr>
      <vt:lpstr>Snímek 73</vt:lpstr>
      <vt:lpstr>Snímek 74</vt:lpstr>
      <vt:lpstr>Povrch Saudské Arábie</vt:lpstr>
      <vt:lpstr>Historie</vt:lpstr>
      <vt:lpstr>Snímek 77</vt:lpstr>
      <vt:lpstr>Snímek 78</vt:lpstr>
      <vt:lpstr>Historické regiony Saudské Arábie</vt:lpstr>
      <vt:lpstr>Charakteristika Saudské Arábie</vt:lpstr>
      <vt:lpstr>Snímek 81</vt:lpstr>
      <vt:lpstr>Snímek 82</vt:lpstr>
      <vt:lpstr>Snímek 83</vt:lpstr>
      <vt:lpstr>Snímek 84</vt:lpstr>
      <vt:lpstr>Snímek 85</vt:lpstr>
      <vt:lpstr>Snímek 86</vt:lpstr>
      <vt:lpstr>Snímek 87</vt:lpstr>
    </vt:vector>
  </TitlesOfParts>
  <Company>ATC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Jihozápadní Asie – „Blízký východ“</dc:title>
  <dc:creator>mlcek</dc:creator>
  <cp:lastModifiedBy>mlcek</cp:lastModifiedBy>
  <cp:revision>213</cp:revision>
  <dcterms:created xsi:type="dcterms:W3CDTF">2018-03-08T08:02:10Z</dcterms:created>
  <dcterms:modified xsi:type="dcterms:W3CDTF">2024-02-29T10:40:16Z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ATC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16</vt:i4>
  </property>
  <property fmtid="{D5CDD505-2E9C-101B-9397-08002B2CF9AE}" pid="9" name="PresentationFormat">
    <vt:lpwstr>Předvádění na obrazovce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35</vt:i4>
  </property>
</Properties>
</file>