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1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  <p:sldMasterId id="2147483713" r:id="rId5"/>
  </p:sldMasterIdLst>
  <p:notesMasterIdLst>
    <p:notesMasterId r:id="rId150"/>
  </p:notesMasterIdLst>
  <p:sldIdLst>
    <p:sldId id="256" r:id="rId6"/>
    <p:sldId id="257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1" r:id="rId86"/>
    <p:sldId id="382" r:id="rId87"/>
    <p:sldId id="383" r:id="rId88"/>
    <p:sldId id="384" r:id="rId89"/>
    <p:sldId id="385" r:id="rId90"/>
    <p:sldId id="386" r:id="rId91"/>
    <p:sldId id="387" r:id="rId92"/>
    <p:sldId id="388" r:id="rId93"/>
    <p:sldId id="389" r:id="rId94"/>
    <p:sldId id="390" r:id="rId95"/>
    <p:sldId id="391" r:id="rId96"/>
    <p:sldId id="392" r:id="rId97"/>
    <p:sldId id="393" r:id="rId98"/>
    <p:sldId id="394" r:id="rId99"/>
    <p:sldId id="395" r:id="rId100"/>
    <p:sldId id="396" r:id="rId101"/>
    <p:sldId id="397" r:id="rId102"/>
    <p:sldId id="398" r:id="rId103"/>
    <p:sldId id="399" r:id="rId104"/>
    <p:sldId id="400" r:id="rId105"/>
    <p:sldId id="401" r:id="rId106"/>
    <p:sldId id="402" r:id="rId107"/>
    <p:sldId id="403" r:id="rId108"/>
    <p:sldId id="404" r:id="rId109"/>
    <p:sldId id="405" r:id="rId110"/>
    <p:sldId id="406" r:id="rId111"/>
    <p:sldId id="407" r:id="rId112"/>
    <p:sldId id="408" r:id="rId113"/>
    <p:sldId id="409" r:id="rId114"/>
    <p:sldId id="410" r:id="rId115"/>
    <p:sldId id="411" r:id="rId116"/>
    <p:sldId id="412" r:id="rId117"/>
    <p:sldId id="413" r:id="rId118"/>
    <p:sldId id="414" r:id="rId119"/>
    <p:sldId id="415" r:id="rId120"/>
    <p:sldId id="416" r:id="rId121"/>
    <p:sldId id="417" r:id="rId122"/>
    <p:sldId id="418" r:id="rId123"/>
    <p:sldId id="419" r:id="rId124"/>
    <p:sldId id="420" r:id="rId125"/>
    <p:sldId id="421" r:id="rId126"/>
    <p:sldId id="422" r:id="rId127"/>
    <p:sldId id="423" r:id="rId128"/>
    <p:sldId id="424" r:id="rId129"/>
    <p:sldId id="425" r:id="rId130"/>
    <p:sldId id="426" r:id="rId131"/>
    <p:sldId id="427" r:id="rId132"/>
    <p:sldId id="428" r:id="rId133"/>
    <p:sldId id="429" r:id="rId134"/>
    <p:sldId id="430" r:id="rId135"/>
    <p:sldId id="431" r:id="rId136"/>
    <p:sldId id="432" r:id="rId137"/>
    <p:sldId id="433" r:id="rId138"/>
    <p:sldId id="434" r:id="rId139"/>
    <p:sldId id="435" r:id="rId140"/>
    <p:sldId id="436" r:id="rId141"/>
    <p:sldId id="437" r:id="rId142"/>
    <p:sldId id="438" r:id="rId143"/>
    <p:sldId id="439" r:id="rId144"/>
    <p:sldId id="440" r:id="rId145"/>
    <p:sldId id="441" r:id="rId146"/>
    <p:sldId id="442" r:id="rId147"/>
    <p:sldId id="443" r:id="rId148"/>
    <p:sldId id="446" r:id="rId149"/>
  </p:sldIdLst>
  <p:sldSz cx="9144000" cy="5143500" type="screen16x9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-3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AFAB4-D0B2-44E4-839A-F258C3AC087E}" type="datetimeFigureOut">
              <a:rPr lang="cs-CZ" smtClean="0"/>
              <a:pPr/>
              <a:t>8.4.2019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6300-9032-4DB9-AC7B-8E8AFAC5C61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Obrázek 141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Obrázek 177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179" name="Obrázek 178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14" name="Obrázek 213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215" name="Obrázek 214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685800" y="1396440"/>
            <a:ext cx="7766640" cy="155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6000" strike="noStrike">
                <a:solidFill>
                  <a:srgbClr val="963334"/>
                </a:solidFill>
                <a:latin typeface="Impact"/>
                <a:ea typeface="Impact"/>
              </a:rPr>
              <a:t>AUSTRALIA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Obrázek 179"/>
          <p:cNvPicPr/>
          <p:nvPr/>
        </p:nvPicPr>
        <p:blipFill>
          <a:blip r:embed="rId2" cstate="print"/>
          <a:stretch/>
        </p:blipFill>
        <p:spPr>
          <a:xfrm>
            <a:off x="900000" y="0"/>
            <a:ext cx="6629040" cy="514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Shape 346"/>
          <p:cNvPicPr/>
          <p:nvPr/>
        </p:nvPicPr>
        <p:blipFill>
          <a:blip r:embed="rId2" cstate="print"/>
          <a:stretch/>
        </p:blipFill>
        <p:spPr>
          <a:xfrm>
            <a:off x="222120" y="1058400"/>
            <a:ext cx="3647880" cy="3782520"/>
          </a:xfrm>
          <a:prstGeom prst="rect">
            <a:avLst/>
          </a:prstGeom>
          <a:ln w="28440">
            <a:solidFill>
              <a:srgbClr val="FFFFFF"/>
            </a:solidFill>
            <a:round/>
          </a:ln>
        </p:spPr>
      </p:pic>
      <p:pic>
        <p:nvPicPr>
          <p:cNvPr id="558" name="Shape 347"/>
          <p:cNvPicPr/>
          <p:nvPr/>
        </p:nvPicPr>
        <p:blipFill>
          <a:blip r:embed="rId3" cstate="print"/>
          <a:stretch/>
        </p:blipFill>
        <p:spPr>
          <a:xfrm>
            <a:off x="3875760" y="1058400"/>
            <a:ext cx="5040360" cy="3782520"/>
          </a:xfrm>
          <a:prstGeom prst="rect">
            <a:avLst/>
          </a:prstGeom>
          <a:ln w="28440">
            <a:solidFill>
              <a:srgbClr val="FFFFFF"/>
            </a:solidFill>
            <a:round/>
          </a:ln>
        </p:spPr>
      </p:pic>
      <p:sp>
        <p:nvSpPr>
          <p:cNvPr id="559" name="CustomShape 1"/>
          <p:cNvSpPr/>
          <p:nvPr/>
        </p:nvSpPr>
        <p:spPr>
          <a:xfrm>
            <a:off x="3205080" y="19440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Aboriginals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Obrázek 303"/>
          <p:cNvPicPr/>
          <p:nvPr/>
        </p:nvPicPr>
        <p:blipFill>
          <a:blip r:embed="rId2" cstate="print"/>
          <a:stretch/>
        </p:blipFill>
        <p:spPr>
          <a:xfrm>
            <a:off x="4320000" y="0"/>
            <a:ext cx="4819320" cy="5129640"/>
          </a:xfrm>
          <a:prstGeom prst="rect">
            <a:avLst/>
          </a:prstGeom>
          <a:ln>
            <a:noFill/>
          </a:ln>
        </p:spPr>
      </p:pic>
      <p:sp>
        <p:nvSpPr>
          <p:cNvPr id="561" name="CustomShape 1"/>
          <p:cNvSpPr/>
          <p:nvPr/>
        </p:nvSpPr>
        <p:spPr>
          <a:xfrm>
            <a:off x="360000" y="504000"/>
            <a:ext cx="3811320" cy="349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4800" strike="noStrike">
                <a:solidFill>
                  <a:srgbClr val="000000"/>
                </a:solidFill>
                <a:latin typeface="Arial"/>
                <a:ea typeface="DejaVu Sans"/>
              </a:rPr>
              <a:t>Didgeridoo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Ukázka: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https://www.youtube.com/watch?v=QzMsoz4XIkM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Obrázek 305"/>
          <p:cNvPicPr/>
          <p:nvPr/>
        </p:nvPicPr>
        <p:blipFill>
          <a:blip r:embed="rId2" cstate="print"/>
          <a:stretch/>
        </p:blipFill>
        <p:spPr>
          <a:xfrm>
            <a:off x="1809720" y="19080"/>
            <a:ext cx="7329600" cy="5138640"/>
          </a:xfrm>
          <a:prstGeom prst="rect">
            <a:avLst/>
          </a:prstGeom>
          <a:ln>
            <a:noFill/>
          </a:ln>
        </p:spPr>
      </p:pic>
      <p:sp>
        <p:nvSpPr>
          <p:cNvPr id="563" name="CustomShape 1"/>
          <p:cNvSpPr/>
          <p:nvPr/>
        </p:nvSpPr>
        <p:spPr>
          <a:xfrm>
            <a:off x="288000" y="432000"/>
            <a:ext cx="5035320" cy="145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4800" strike="noStrike">
                <a:solidFill>
                  <a:srgbClr val="000000"/>
                </a:solidFill>
                <a:latin typeface="Arial"/>
                <a:ea typeface="DejaVu Sans"/>
              </a:rPr>
              <a:t>Bumerang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Shape 353"/>
          <p:cNvPicPr/>
          <p:nvPr/>
        </p:nvPicPr>
        <p:blipFill>
          <a:blip r:embed="rId2" cstate="print"/>
          <a:stretch/>
        </p:blipFill>
        <p:spPr>
          <a:xfrm>
            <a:off x="0" y="-2520"/>
            <a:ext cx="913824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hape 358"/>
          <p:cNvPicPr/>
          <p:nvPr/>
        </p:nvPicPr>
        <p:blipFill>
          <a:blip r:embed="rId2" cstate="print"/>
          <a:stretch/>
        </p:blipFill>
        <p:spPr>
          <a:xfrm>
            <a:off x="0" y="273240"/>
            <a:ext cx="9138240" cy="459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hape 363"/>
          <p:cNvPicPr/>
          <p:nvPr/>
        </p:nvPicPr>
        <p:blipFill>
          <a:blip r:embed="rId2" cstate="print"/>
          <a:srcRect t="16900" b="16881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OBYVATELSTVO a POLITIKA</a:t>
            </a:r>
            <a:endParaRPr/>
          </a:p>
        </p:txBody>
      </p:sp>
      <p:sp>
        <p:nvSpPr>
          <p:cNvPr id="568" name="CustomShape 2"/>
          <p:cNvSpPr/>
          <p:nvPr/>
        </p:nvSpPr>
        <p:spPr>
          <a:xfrm>
            <a:off x="663840" y="1477440"/>
            <a:ext cx="7810560" cy="28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990000"/>
                </a:solidFill>
                <a:latin typeface="Arial"/>
                <a:ea typeface="Arial"/>
              </a:rPr>
              <a:t>90 %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obyvatel ve městech, z toho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60 %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žije jen v hlavních městech svazových států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významnější osídlení jen na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jihozápadě 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a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jihovýchodě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nezávislost </a:t>
            </a:r>
            <a:r>
              <a:rPr lang="cs-CZ" sz="2500" b="1" i="1" strike="noStrike">
                <a:solidFill>
                  <a:srgbClr val="CC0000"/>
                </a:solidFill>
                <a:latin typeface="Arial"/>
                <a:ea typeface="Arial"/>
              </a:rPr>
              <a:t>1901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: </a:t>
            </a:r>
            <a:r>
              <a:rPr lang="cs-CZ" sz="2500" b="1" i="1" strike="noStrike">
                <a:solidFill>
                  <a:srgbClr val="00AA00"/>
                </a:solidFill>
                <a:latin typeface="Arial"/>
                <a:ea typeface="Arial"/>
              </a:rPr>
              <a:t>federativní svaz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OBYVATELSTVO a POLITIKA</a:t>
            </a:r>
            <a:endParaRPr/>
          </a:p>
        </p:txBody>
      </p:sp>
      <p:sp>
        <p:nvSpPr>
          <p:cNvPr id="570" name="CustomShape 2"/>
          <p:cNvSpPr/>
          <p:nvPr/>
        </p:nvSpPr>
        <p:spPr>
          <a:xfrm>
            <a:off x="663840" y="757440"/>
            <a:ext cx="7810560" cy="28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hl. město je Canberra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Největší město je Sydney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Části Australského svazu: Západní Austrálie, Teritorium Severní Austrálie, Jižní Austrálie, Queensland, Nový Jižní Wales, Victoria, Tasmánie, Teritorium hl. m. Canberry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Australský svaz je součástí Britského společenství národů tzv.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Commonwealthu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– v čele stojí britská královna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Výkonou moc má však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premiér vlády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Shape 374"/>
          <p:cNvPicPr/>
          <p:nvPr/>
        </p:nvPicPr>
        <p:blipFill>
          <a:blip r:embed="rId2" cstate="print"/>
          <a:stretch/>
        </p:blipFill>
        <p:spPr>
          <a:xfrm>
            <a:off x="1263600" y="0"/>
            <a:ext cx="66110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Shape 379"/>
          <p:cNvPicPr/>
          <p:nvPr/>
        </p:nvPicPr>
        <p:blipFill>
          <a:blip r:embed="rId2" cstate="print"/>
          <a:stretch/>
        </p:blipFill>
        <p:spPr>
          <a:xfrm>
            <a:off x="1481040" y="0"/>
            <a:ext cx="6176160" cy="5137920"/>
          </a:xfrm>
          <a:prstGeom prst="rect">
            <a:avLst/>
          </a:prstGeom>
          <a:ln>
            <a:noFill/>
          </a:ln>
        </p:spPr>
      </p:pic>
      <p:sp>
        <p:nvSpPr>
          <p:cNvPr id="573" name="CustomShape 1"/>
          <p:cNvSpPr/>
          <p:nvPr/>
        </p:nvSpPr>
        <p:spPr>
          <a:xfrm>
            <a:off x="7515720" y="3209400"/>
            <a:ext cx="1303920" cy="548640"/>
          </a:xfrm>
          <a:prstGeom prst="wedgeRectCallout">
            <a:avLst>
              <a:gd name="adj1" fmla="val -115758"/>
              <a:gd name="adj2" fmla="val 30876"/>
            </a:avLst>
          </a:prstGeom>
          <a:solidFill>
            <a:srgbClr val="8BAB42">
              <a:alpha val="50000"/>
            </a:srgbClr>
          </a:solidFill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Sydney</a:t>
            </a:r>
            <a:endParaRPr/>
          </a:p>
        </p:txBody>
      </p:sp>
      <p:sp>
        <p:nvSpPr>
          <p:cNvPr id="574" name="CustomShape 2"/>
          <p:cNvSpPr/>
          <p:nvPr/>
        </p:nvSpPr>
        <p:spPr>
          <a:xfrm>
            <a:off x="7515720" y="2294640"/>
            <a:ext cx="1451520" cy="548640"/>
          </a:xfrm>
          <a:prstGeom prst="wedgeRectCallout">
            <a:avLst>
              <a:gd name="adj1" fmla="val -93726"/>
              <a:gd name="adj2" fmla="val 31990"/>
            </a:avLst>
          </a:prstGeom>
          <a:solidFill>
            <a:srgbClr val="8BAB42">
              <a:alpha val="50000"/>
            </a:srgbClr>
          </a:solidFill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Brisbane</a:t>
            </a:r>
            <a:endParaRPr/>
          </a:p>
        </p:txBody>
      </p:sp>
      <p:sp>
        <p:nvSpPr>
          <p:cNvPr id="575" name="CustomShape 3"/>
          <p:cNvSpPr/>
          <p:nvPr/>
        </p:nvSpPr>
        <p:spPr>
          <a:xfrm>
            <a:off x="7066440" y="4240440"/>
            <a:ext cx="1647000" cy="548640"/>
          </a:xfrm>
          <a:prstGeom prst="wedgeRectCallout">
            <a:avLst>
              <a:gd name="adj1" fmla="val -122044"/>
              <a:gd name="adj2" fmla="val -35935"/>
            </a:avLst>
          </a:prstGeom>
          <a:solidFill>
            <a:srgbClr val="8BAB42">
              <a:alpha val="50000"/>
            </a:srgbClr>
          </a:solidFill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Melbourne</a:t>
            </a:r>
            <a:endParaRPr/>
          </a:p>
        </p:txBody>
      </p:sp>
      <p:sp>
        <p:nvSpPr>
          <p:cNvPr id="576" name="CustomShape 4"/>
          <p:cNvSpPr/>
          <p:nvPr/>
        </p:nvSpPr>
        <p:spPr>
          <a:xfrm>
            <a:off x="4152240" y="2655000"/>
            <a:ext cx="1451520" cy="548640"/>
          </a:xfrm>
          <a:prstGeom prst="wedgeRectCallout">
            <a:avLst>
              <a:gd name="adj1" fmla="val 5938"/>
              <a:gd name="adj2" fmla="val 154284"/>
            </a:avLst>
          </a:prstGeom>
          <a:solidFill>
            <a:srgbClr val="8BAB42">
              <a:alpha val="50000"/>
            </a:srgbClr>
          </a:solidFill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Adelaide</a:t>
            </a:r>
            <a:endParaRPr/>
          </a:p>
        </p:txBody>
      </p:sp>
      <p:sp>
        <p:nvSpPr>
          <p:cNvPr id="577" name="CustomShape 5"/>
          <p:cNvSpPr/>
          <p:nvPr/>
        </p:nvSpPr>
        <p:spPr>
          <a:xfrm>
            <a:off x="375480" y="4003560"/>
            <a:ext cx="1099800" cy="548640"/>
          </a:xfrm>
          <a:prstGeom prst="wedgeRectCallout">
            <a:avLst>
              <a:gd name="adj1" fmla="val 86791"/>
              <a:gd name="adj2" fmla="val -150681"/>
            </a:avLst>
          </a:prstGeom>
          <a:solidFill>
            <a:srgbClr val="8BAB42">
              <a:alpha val="50000"/>
            </a:srgbClr>
          </a:solidFill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Perth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457200" y="205200"/>
            <a:ext cx="82267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2"/>
          <p:cNvSpPr/>
          <p:nvPr/>
        </p:nvSpPr>
        <p:spPr>
          <a:xfrm>
            <a:off x="457200" y="1203480"/>
            <a:ext cx="8226720" cy="298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5" name="Picture 2"/>
          <p:cNvPicPr/>
          <p:nvPr/>
        </p:nvPicPr>
        <p:blipFill>
          <a:blip r:embed="rId2" cstate="print"/>
          <a:stretch/>
        </p:blipFill>
        <p:spPr>
          <a:xfrm>
            <a:off x="1691640" y="123480"/>
            <a:ext cx="4998240" cy="468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Shape 389"/>
          <p:cNvPicPr/>
          <p:nvPr/>
        </p:nvPicPr>
        <p:blipFill>
          <a:blip r:embed="rId2" cstate="print"/>
          <a:srcRect t="13694" b="13694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579" name="CustomShape 1"/>
          <p:cNvSpPr/>
          <p:nvPr/>
        </p:nvSpPr>
        <p:spPr>
          <a:xfrm>
            <a:off x="7318800" y="4316400"/>
            <a:ext cx="16329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Sydney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247680" y="20592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HOSPODÁŘSTVÍ</a:t>
            </a:r>
            <a:endParaRPr/>
          </a:p>
        </p:txBody>
      </p:sp>
      <p:sp>
        <p:nvSpPr>
          <p:cNvPr id="581" name="CustomShape 2"/>
          <p:cNvSpPr/>
          <p:nvPr/>
        </p:nvSpPr>
        <p:spPr>
          <a:xfrm>
            <a:off x="154800" y="1172520"/>
            <a:ext cx="882900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00AA00"/>
                </a:solidFill>
                <a:latin typeface="Arial"/>
                <a:ea typeface="Arial"/>
              </a:rPr>
              <a:t>Obrovské nerostné bohatství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: Austrálie se sice řadí mezi </a:t>
            </a:r>
            <a:r>
              <a:rPr lang="cs-CZ" sz="2500" i="1" u="sng" strike="noStrike">
                <a:solidFill>
                  <a:srgbClr val="000000"/>
                </a:solidFill>
                <a:latin typeface="Arial"/>
                <a:ea typeface="Arial"/>
              </a:rPr>
              <a:t>vyspělé země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, její ekonomická struktura je však podobná spíše </a:t>
            </a:r>
            <a:r>
              <a:rPr lang="cs-CZ" sz="2500" i="1" u="sng" strike="noStrike">
                <a:solidFill>
                  <a:srgbClr val="000000"/>
                </a:solidFill>
                <a:latin typeface="Arial"/>
                <a:ea typeface="Arial"/>
              </a:rPr>
              <a:t>rozvojovým zemím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(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těžba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a pouze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zběžné zpracování surovin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).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Největší vývozce </a:t>
            </a:r>
            <a:r>
              <a:rPr lang="cs-CZ" sz="2500" b="1" i="1" strike="noStrike">
                <a:solidFill>
                  <a:srgbClr val="CC0000"/>
                </a:solidFill>
                <a:latin typeface="Arial"/>
                <a:ea typeface="Arial"/>
              </a:rPr>
              <a:t>železné rudy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. Dále bauxit, olovo, měď...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Největším obchodním partnerem je na suroviny chudé </a:t>
            </a:r>
            <a:r>
              <a:rPr lang="cs-CZ" sz="2500" b="1" i="1" strike="noStrike">
                <a:solidFill>
                  <a:srgbClr val="0000FF"/>
                </a:solidFill>
                <a:latin typeface="Arial"/>
                <a:ea typeface="Arial"/>
              </a:rPr>
              <a:t>Japonsko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Obrázek 325"/>
          <p:cNvPicPr/>
          <p:nvPr/>
        </p:nvPicPr>
        <p:blipFill>
          <a:blip r:embed="rId2" cstate="print"/>
          <a:stretch/>
        </p:blipFill>
        <p:spPr>
          <a:xfrm>
            <a:off x="1174680" y="33480"/>
            <a:ext cx="6853320" cy="513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Obrázek 326"/>
          <p:cNvPicPr/>
          <p:nvPr/>
        </p:nvPicPr>
        <p:blipFill>
          <a:blip r:embed="rId2" cstate="print"/>
          <a:stretch/>
        </p:blipFill>
        <p:spPr>
          <a:xfrm>
            <a:off x="1174680" y="0"/>
            <a:ext cx="6923520" cy="5172480"/>
          </a:xfrm>
          <a:prstGeom prst="rect">
            <a:avLst/>
          </a:prstGeom>
          <a:ln>
            <a:noFill/>
          </a:ln>
        </p:spPr>
      </p:pic>
      <p:sp>
        <p:nvSpPr>
          <p:cNvPr id="584" name="CustomShape 1"/>
          <p:cNvSpPr/>
          <p:nvPr/>
        </p:nvSpPr>
        <p:spPr>
          <a:xfrm>
            <a:off x="1224000" y="144000"/>
            <a:ext cx="41716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600" strike="noStrike">
                <a:solidFill>
                  <a:srgbClr val="000000"/>
                </a:solidFill>
                <a:latin typeface="Arial"/>
                <a:ea typeface="DejaVu Sans"/>
              </a:rPr>
              <a:t>Super Pit gold mine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>
            <a:off x="247680" y="20592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ZEMĚDĚLSTVÍ</a:t>
            </a:r>
            <a:endParaRPr/>
          </a:p>
        </p:txBody>
      </p:sp>
      <p:sp>
        <p:nvSpPr>
          <p:cNvPr id="586" name="CustomShape 2"/>
          <p:cNvSpPr/>
          <p:nvPr/>
        </p:nvSpPr>
        <p:spPr>
          <a:xfrm>
            <a:off x="154800" y="1172520"/>
            <a:ext cx="8829000" cy="168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Extenzivní chov dobytka – pasení ovcí a hovězího skotu na rozlehlých plochách – osamělé farmy ve vnitrozemí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Pěstování pšenice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247680" y="20592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DOPRAVA</a:t>
            </a:r>
            <a:endParaRPr/>
          </a:p>
        </p:txBody>
      </p:sp>
      <p:sp>
        <p:nvSpPr>
          <p:cNvPr id="588" name="CustomShape 2"/>
          <p:cNvSpPr/>
          <p:nvPr/>
        </p:nvSpPr>
        <p:spPr>
          <a:xfrm>
            <a:off x="154800" y="1172520"/>
            <a:ext cx="882900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Převládá automobilová doprava, dlouhé a rovné úseky cest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Vlaková doprava ve městech, meziměstská je výjimečná a drahá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Mezi východním a západním pobřežím využití letecké dopravy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Rádiové vyučování na odlehlých místech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Obrázek 339"/>
          <p:cNvPicPr/>
          <p:nvPr/>
        </p:nvPicPr>
        <p:blipFill>
          <a:blip r:embed="rId2" cstate="print"/>
          <a:stretch/>
        </p:blipFill>
        <p:spPr>
          <a:xfrm>
            <a:off x="3012480" y="33480"/>
            <a:ext cx="5839200" cy="5139000"/>
          </a:xfrm>
          <a:prstGeom prst="rect">
            <a:avLst/>
          </a:prstGeom>
          <a:ln>
            <a:noFill/>
          </a:ln>
        </p:spPr>
      </p:pic>
      <p:sp>
        <p:nvSpPr>
          <p:cNvPr id="590" name="CustomShape 1"/>
          <p:cNvSpPr/>
          <p:nvPr/>
        </p:nvSpPr>
        <p:spPr>
          <a:xfrm>
            <a:off x="576000" y="360000"/>
            <a:ext cx="3739680" cy="42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Mapa železnic v Austrálii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Obrázek 333"/>
          <p:cNvPicPr/>
          <p:nvPr/>
        </p:nvPicPr>
        <p:blipFill>
          <a:blip r:embed="rId2" cstate="print"/>
          <a:stretch/>
        </p:blipFill>
        <p:spPr>
          <a:xfrm>
            <a:off x="1174680" y="-2520"/>
            <a:ext cx="6853320" cy="513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Picture 4"/>
          <p:cNvPicPr/>
          <p:nvPr/>
        </p:nvPicPr>
        <p:blipFill>
          <a:blip r:embed="rId2" cstate="print"/>
          <a:stretch/>
        </p:blipFill>
        <p:spPr>
          <a:xfrm>
            <a:off x="0" y="0"/>
            <a:ext cx="7688880" cy="5141520"/>
          </a:xfrm>
          <a:prstGeom prst="rect">
            <a:avLst/>
          </a:prstGeom>
          <a:ln>
            <a:noFill/>
          </a:ln>
        </p:spPr>
      </p:pic>
      <p:sp>
        <p:nvSpPr>
          <p:cNvPr id="593" name="CustomShape 1"/>
          <p:cNvSpPr/>
          <p:nvPr/>
        </p:nvSpPr>
        <p:spPr>
          <a:xfrm>
            <a:off x="3636000" y="205200"/>
            <a:ext cx="403020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Eyere Highway – Australia´s longest strait road (90 miles, 146,6 km)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3" cstate="print"/>
          <a:srcRect l="9104" t="69327" r="53084" b="70989"/>
          <a:stretch/>
        </p:blipFill>
        <p:spPr>
          <a:xfrm flipV="1">
            <a:off x="0" y="0"/>
            <a:ext cx="2339752" cy="1635646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596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597" name="CustomShape 2"/>
          <p:cNvSpPr/>
          <p:nvPr/>
        </p:nvSpPr>
        <p:spPr>
          <a:xfrm>
            <a:off x="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A little town </a:t>
            </a:r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Hyden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73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156600" y="4371840"/>
            <a:ext cx="5889240" cy="620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Mt. Kosciuszko [koščuško] (2228 m)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Picture 2"/>
          <p:cNvPicPr/>
          <p:nvPr/>
        </p:nvPicPr>
        <p:blipFill>
          <a:blip r:embed="rId2" cstate="print"/>
          <a:stretch/>
        </p:blipFill>
        <p:spPr>
          <a:xfrm>
            <a:off x="5286240" y="0"/>
            <a:ext cx="3855600" cy="5141520"/>
          </a:xfrm>
          <a:prstGeom prst="rect">
            <a:avLst/>
          </a:prstGeom>
          <a:ln>
            <a:noFill/>
          </a:ln>
        </p:spPr>
      </p:pic>
      <p:pic>
        <p:nvPicPr>
          <p:cNvPr id="599" name="Picture 4"/>
          <p:cNvPicPr/>
          <p:nvPr/>
        </p:nvPicPr>
        <p:blipFill>
          <a:blip r:embed="rId3" cstate="print"/>
          <a:stretch/>
        </p:blipFill>
        <p:spPr>
          <a:xfrm>
            <a:off x="-36360" y="7560"/>
            <a:ext cx="3849840" cy="5133600"/>
          </a:xfrm>
          <a:prstGeom prst="rect">
            <a:avLst/>
          </a:prstGeom>
          <a:ln>
            <a:noFill/>
          </a:ln>
        </p:spPr>
      </p:pic>
      <p:sp>
        <p:nvSpPr>
          <p:cNvPr id="600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01" name="CustomShape 2"/>
          <p:cNvSpPr/>
          <p:nvPr/>
        </p:nvSpPr>
        <p:spPr>
          <a:xfrm>
            <a:off x="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Jerry and me at </a:t>
            </a:r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Wave rock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03" name="CustomShape 2"/>
          <p:cNvSpPr/>
          <p:nvPr/>
        </p:nvSpPr>
        <p:spPr>
          <a:xfrm>
            <a:off x="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Mulcas cave</a:t>
            </a:r>
            <a:endParaRPr/>
          </a:p>
        </p:txBody>
      </p:sp>
      <p:pic>
        <p:nvPicPr>
          <p:cNvPr id="604" name="Picture 2"/>
          <p:cNvPicPr/>
          <p:nvPr/>
        </p:nvPicPr>
        <p:blipFill>
          <a:blip r:embed="rId2" cstate="print"/>
          <a:stretch/>
        </p:blipFill>
        <p:spPr>
          <a:xfrm>
            <a:off x="4572000" y="915480"/>
            <a:ext cx="4606200" cy="3454200"/>
          </a:xfrm>
          <a:prstGeom prst="rect">
            <a:avLst/>
          </a:prstGeom>
          <a:ln>
            <a:noFill/>
          </a:ln>
        </p:spPr>
      </p:pic>
      <p:pic>
        <p:nvPicPr>
          <p:cNvPr id="605" name="Picture 4"/>
          <p:cNvPicPr/>
          <p:nvPr/>
        </p:nvPicPr>
        <p:blipFill>
          <a:blip r:embed="rId3" cstate="print"/>
          <a:stretch/>
        </p:blipFill>
        <p:spPr>
          <a:xfrm>
            <a:off x="0" y="951480"/>
            <a:ext cx="4569840" cy="342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2"/>
          <p:cNvPicPr/>
          <p:nvPr/>
        </p:nvPicPr>
        <p:blipFill>
          <a:blip r:embed="rId2" cstate="print"/>
          <a:stretch/>
        </p:blipFill>
        <p:spPr>
          <a:xfrm>
            <a:off x="1835640" y="123480"/>
            <a:ext cx="6298200" cy="4722840"/>
          </a:xfrm>
          <a:prstGeom prst="rect">
            <a:avLst/>
          </a:prstGeom>
          <a:ln>
            <a:noFill/>
          </a:ln>
        </p:spPr>
      </p:pic>
      <p:sp>
        <p:nvSpPr>
          <p:cNvPr id="607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08" name="CustomShape 2"/>
          <p:cNvSpPr/>
          <p:nvPr/>
        </p:nvSpPr>
        <p:spPr>
          <a:xfrm>
            <a:off x="323640" y="4515840"/>
            <a:ext cx="55778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Oh yeah, there was some insect on the road.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Picture 2"/>
          <p:cNvPicPr/>
          <p:nvPr/>
        </p:nvPicPr>
        <p:blipFill>
          <a:blip r:embed="rId2" cstate="print"/>
          <a:stretch/>
        </p:blipFill>
        <p:spPr>
          <a:xfrm>
            <a:off x="4101120" y="987480"/>
            <a:ext cx="5040720" cy="3780000"/>
          </a:xfrm>
          <a:prstGeom prst="rect">
            <a:avLst/>
          </a:prstGeom>
          <a:ln>
            <a:noFill/>
          </a:ln>
        </p:spPr>
      </p:pic>
      <p:pic>
        <p:nvPicPr>
          <p:cNvPr id="610" name="Picture 4"/>
          <p:cNvPicPr/>
          <p:nvPr/>
        </p:nvPicPr>
        <p:blipFill>
          <a:blip r:embed="rId3" cstate="print"/>
          <a:stretch/>
        </p:blipFill>
        <p:spPr>
          <a:xfrm>
            <a:off x="179640" y="123480"/>
            <a:ext cx="3598200" cy="4798440"/>
          </a:xfrm>
          <a:prstGeom prst="rect">
            <a:avLst/>
          </a:prstGeom>
          <a:ln>
            <a:noFill/>
          </a:ln>
        </p:spPr>
      </p:pic>
      <p:sp>
        <p:nvSpPr>
          <p:cNvPr id="611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12" name="CustomShape 2"/>
          <p:cNvSpPr/>
          <p:nvPr/>
        </p:nvSpPr>
        <p:spPr>
          <a:xfrm>
            <a:off x="251640" y="4515840"/>
            <a:ext cx="42818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This was the Neverending </a:t>
            </a:r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road train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Picture 2"/>
          <p:cNvPicPr/>
          <p:nvPr/>
        </p:nvPicPr>
        <p:blipFill>
          <a:blip r:embed="rId2" cstate="print"/>
          <a:stretch/>
        </p:blipFill>
        <p:spPr>
          <a:xfrm>
            <a:off x="0" y="-1901880"/>
            <a:ext cx="5281920" cy="7043040"/>
          </a:xfrm>
          <a:prstGeom prst="rect">
            <a:avLst/>
          </a:prstGeom>
          <a:ln>
            <a:noFill/>
          </a:ln>
        </p:spPr>
      </p:pic>
      <p:pic>
        <p:nvPicPr>
          <p:cNvPr id="614" name="Obrázek 332"/>
          <p:cNvPicPr/>
          <p:nvPr/>
        </p:nvPicPr>
        <p:blipFill>
          <a:blip r:embed="rId3" cstate="print"/>
          <a:stretch/>
        </p:blipFill>
        <p:spPr>
          <a:xfrm>
            <a:off x="5288760" y="2520"/>
            <a:ext cx="3853080" cy="5139000"/>
          </a:xfrm>
          <a:prstGeom prst="rect">
            <a:avLst/>
          </a:prstGeom>
          <a:ln>
            <a:noFill/>
          </a:ln>
        </p:spPr>
      </p:pic>
      <p:sp>
        <p:nvSpPr>
          <p:cNvPr id="615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16" name="CustomShape 2"/>
          <p:cNvSpPr/>
          <p:nvPr/>
        </p:nvSpPr>
        <p:spPr>
          <a:xfrm>
            <a:off x="0" y="4515840"/>
            <a:ext cx="896220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Yes, we have very bad road in the Czech republic. There are much better roads in AU!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18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19" name="CustomShape 2"/>
          <p:cNvSpPr/>
          <p:nvPr/>
        </p:nvSpPr>
        <p:spPr>
          <a:xfrm>
            <a:off x="323640" y="4515840"/>
            <a:ext cx="539856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But „Aussie“ roads become dirty from time to time!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Obrázek 337"/>
          <p:cNvPicPr/>
          <p:nvPr/>
        </p:nvPicPr>
        <p:blipFill>
          <a:blip r:embed="rId2" cstate="print"/>
          <a:stretch/>
        </p:blipFill>
        <p:spPr>
          <a:xfrm>
            <a:off x="0" y="-1841400"/>
            <a:ext cx="9970560" cy="6982560"/>
          </a:xfrm>
          <a:prstGeom prst="rect">
            <a:avLst/>
          </a:prstGeom>
          <a:ln>
            <a:noFill/>
          </a:ln>
        </p:spPr>
      </p:pic>
      <p:sp>
        <p:nvSpPr>
          <p:cNvPr id="621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22" name="CustomShape 2"/>
          <p:cNvSpPr/>
          <p:nvPr/>
        </p:nvSpPr>
        <p:spPr>
          <a:xfrm>
            <a:off x="323640" y="4515840"/>
            <a:ext cx="694620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And sometimes you need a boat to move on the road!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24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25" name="CustomShape 2"/>
          <p:cNvSpPr/>
          <p:nvPr/>
        </p:nvSpPr>
        <p:spPr>
          <a:xfrm>
            <a:off x="251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A typical camping site.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27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28" name="CustomShape 2"/>
          <p:cNvSpPr/>
          <p:nvPr/>
        </p:nvSpPr>
        <p:spPr>
          <a:xfrm>
            <a:off x="457200" y="205200"/>
            <a:ext cx="82270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30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31" name="CustomShape 2"/>
          <p:cNvSpPr/>
          <p:nvPr/>
        </p:nvSpPr>
        <p:spPr>
          <a:xfrm>
            <a:off x="179640" y="4515840"/>
            <a:ext cx="431820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People must keep water in dams.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hape 79"/>
          <p:cNvPicPr/>
          <p:nvPr/>
        </p:nvPicPr>
        <p:blipFill>
          <a:blip r:embed="rId2" cstate="print"/>
          <a:srcRect t="28313"/>
          <a:stretch/>
        </p:blipFill>
        <p:spPr>
          <a:xfrm>
            <a:off x="21960" y="-144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359" name="CustomShape 1"/>
          <p:cNvSpPr/>
          <p:nvPr/>
        </p:nvSpPr>
        <p:spPr>
          <a:xfrm>
            <a:off x="21960" y="4371840"/>
            <a:ext cx="688788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400" b="1" i="1" strike="noStrike">
                <a:solidFill>
                  <a:srgbClr val="FFFFFF"/>
                </a:solidFill>
                <a:latin typeface="Arial"/>
                <a:ea typeface="Arial"/>
              </a:rPr>
              <a:t>Mawson Peak</a:t>
            </a:r>
            <a:r>
              <a:rPr lang="cs-CZ" sz="2400" i="1" strike="noStrike">
                <a:solidFill>
                  <a:srgbClr val="FFFFFF"/>
                </a:solidFill>
                <a:latin typeface="Arial"/>
                <a:ea typeface="Arial"/>
              </a:rPr>
              <a:t>, Heard Isl. </a:t>
            </a:r>
            <a:r>
              <a:rPr lang="cs-CZ" sz="2400" b="1" i="1" strike="noStrike">
                <a:solidFill>
                  <a:srgbClr val="FFFFFF"/>
                </a:solidFill>
                <a:latin typeface="Arial"/>
                <a:ea typeface="Arial"/>
              </a:rPr>
              <a:t>(2745 m) </a:t>
            </a:r>
            <a:r>
              <a:rPr lang="cs-CZ" sz="2400" i="1" strike="noStrike">
                <a:solidFill>
                  <a:srgbClr val="FFFFFF"/>
                </a:solidFill>
                <a:latin typeface="Arial"/>
                <a:ea typeface="Arial"/>
              </a:rPr>
              <a:t>– the highest peak of Australian Commonwealth; vulcano</a:t>
            </a:r>
            <a:endParaRPr/>
          </a:p>
        </p:txBody>
      </p:sp>
      <p:pic>
        <p:nvPicPr>
          <p:cNvPr id="360" name="Obrázek 239"/>
          <p:cNvPicPr/>
          <p:nvPr/>
        </p:nvPicPr>
        <p:blipFill>
          <a:blip r:embed="rId3" cstate="print"/>
          <a:srcRect l="52477" t="72333" r="4725" b="44195"/>
          <a:stretch/>
        </p:blipFill>
        <p:spPr>
          <a:xfrm>
            <a:off x="7380360" y="3025080"/>
            <a:ext cx="1761480" cy="211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Picture 2"/>
          <p:cNvPicPr/>
          <p:nvPr/>
        </p:nvPicPr>
        <p:blipFill>
          <a:blip r:embed="rId2" cstate="print"/>
          <a:stretch/>
        </p:blipFill>
        <p:spPr>
          <a:xfrm>
            <a:off x="0" y="-124452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33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34" name="CustomShape 2"/>
          <p:cNvSpPr/>
          <p:nvPr/>
        </p:nvSpPr>
        <p:spPr>
          <a:xfrm>
            <a:off x="251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A little town </a:t>
            </a:r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Hyden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2"/>
          <p:cNvPicPr/>
          <p:nvPr/>
        </p:nvPicPr>
        <p:blipFill>
          <a:blip r:embed="rId2" cstate="print"/>
          <a:stretch/>
        </p:blipFill>
        <p:spPr>
          <a:xfrm>
            <a:off x="1043640" y="0"/>
            <a:ext cx="6910560" cy="5182560"/>
          </a:xfrm>
          <a:prstGeom prst="rect">
            <a:avLst/>
          </a:prstGeom>
          <a:ln>
            <a:noFill/>
          </a:ln>
        </p:spPr>
      </p:pic>
      <p:sp>
        <p:nvSpPr>
          <p:cNvPr id="636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37" name="CustomShape 2"/>
          <p:cNvSpPr/>
          <p:nvPr/>
        </p:nvSpPr>
        <p:spPr>
          <a:xfrm>
            <a:off x="179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Coolgardie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39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40" name="CustomShape 2"/>
          <p:cNvSpPr/>
          <p:nvPr/>
        </p:nvSpPr>
        <p:spPr>
          <a:xfrm>
            <a:off x="179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Coolgardie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Picture 2"/>
          <p:cNvPicPr/>
          <p:nvPr/>
        </p:nvPicPr>
        <p:blipFill>
          <a:blip r:embed="rId2" cstate="print"/>
          <a:stretch/>
        </p:blipFill>
        <p:spPr>
          <a:xfrm>
            <a:off x="0" y="-74052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42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43" name="CustomShape 2"/>
          <p:cNvSpPr/>
          <p:nvPr/>
        </p:nvSpPr>
        <p:spPr>
          <a:xfrm>
            <a:off x="179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Kalgoorlie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Picture 2"/>
          <p:cNvPicPr/>
          <p:nvPr/>
        </p:nvPicPr>
        <p:blipFill>
          <a:blip r:embed="rId2" cstate="print"/>
          <a:stretch/>
        </p:blipFill>
        <p:spPr>
          <a:xfrm>
            <a:off x="0" y="-15328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45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46" name="CustomShape 2"/>
          <p:cNvSpPr/>
          <p:nvPr/>
        </p:nvSpPr>
        <p:spPr>
          <a:xfrm>
            <a:off x="179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Peak Charles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Picture 2"/>
          <p:cNvPicPr/>
          <p:nvPr/>
        </p:nvPicPr>
        <p:blipFill>
          <a:blip r:embed="rId2" cstate="print"/>
          <a:stretch/>
        </p:blipFill>
        <p:spPr>
          <a:xfrm>
            <a:off x="-108360" y="-110052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48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49" name="CustomShape 2"/>
          <p:cNvSpPr/>
          <p:nvPr/>
        </p:nvSpPr>
        <p:spPr>
          <a:xfrm>
            <a:off x="0" y="4515840"/>
            <a:ext cx="51458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A little surprise under the Peak Charles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51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52" name="CustomShape 2"/>
          <p:cNvSpPr/>
          <p:nvPr/>
        </p:nvSpPr>
        <p:spPr>
          <a:xfrm>
            <a:off x="107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On the top of Peak Charles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54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55" name="CustomShape 2"/>
          <p:cNvSpPr/>
          <p:nvPr/>
        </p:nvSpPr>
        <p:spPr>
          <a:xfrm>
            <a:off x="179640" y="4515840"/>
            <a:ext cx="705456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Oh, you are that famous kangaroo! Can I have a photo of you?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Picture 2"/>
          <p:cNvPicPr/>
          <p:nvPr/>
        </p:nvPicPr>
        <p:blipFill>
          <a:blip r:embed="rId2" cstate="print"/>
          <a:stretch/>
        </p:blipFill>
        <p:spPr>
          <a:xfrm>
            <a:off x="0" y="-171468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57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58" name="CustomShape 2"/>
          <p:cNvSpPr/>
          <p:nvPr/>
        </p:nvSpPr>
        <p:spPr>
          <a:xfrm>
            <a:off x="457200" y="205200"/>
            <a:ext cx="82270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2"/>
          <p:cNvPicPr/>
          <p:nvPr/>
        </p:nvPicPr>
        <p:blipFill>
          <a:blip r:embed="rId2" cstate="print"/>
          <a:stretch/>
        </p:blipFill>
        <p:spPr>
          <a:xfrm>
            <a:off x="5255640" y="0"/>
            <a:ext cx="3886200" cy="5182560"/>
          </a:xfrm>
          <a:prstGeom prst="rect">
            <a:avLst/>
          </a:prstGeom>
          <a:ln>
            <a:noFill/>
          </a:ln>
        </p:spPr>
      </p:pic>
      <p:sp>
        <p:nvSpPr>
          <p:cNvPr id="660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pic>
        <p:nvPicPr>
          <p:cNvPr id="661" name="Picture 4"/>
          <p:cNvPicPr/>
          <p:nvPr/>
        </p:nvPicPr>
        <p:blipFill>
          <a:blip r:embed="rId3" cstate="print"/>
          <a:srcRect l="23297" t="42516" r="26961" b="42910"/>
          <a:stretch/>
        </p:blipFill>
        <p:spPr>
          <a:xfrm>
            <a:off x="0" y="2425320"/>
            <a:ext cx="5433840" cy="271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129"/>
          <p:cNvPicPr/>
          <p:nvPr/>
        </p:nvPicPr>
        <p:blipFill>
          <a:blip r:embed="rId2" cstate="print"/>
          <a:srcRect t="32721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156600" y="4371840"/>
            <a:ext cx="342720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Ayers Rock (Uluru)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Picture 2"/>
          <p:cNvPicPr/>
          <p:nvPr/>
        </p:nvPicPr>
        <p:blipFill>
          <a:blip r:embed="rId2" cstate="print"/>
          <a:stretch/>
        </p:blipFill>
        <p:spPr>
          <a:xfrm>
            <a:off x="0" y="-1172520"/>
            <a:ext cx="9141840" cy="6855840"/>
          </a:xfrm>
          <a:prstGeom prst="rect">
            <a:avLst/>
          </a:prstGeom>
          <a:ln>
            <a:noFill/>
          </a:ln>
        </p:spPr>
      </p:pic>
      <p:sp>
        <p:nvSpPr>
          <p:cNvPr id="663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64" name="CustomShape 2"/>
          <p:cNvSpPr/>
          <p:nvPr/>
        </p:nvSpPr>
        <p:spPr>
          <a:xfrm>
            <a:off x="179640" y="4515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Frenchman peak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tka uÅ¾ivatele ZdenÄk MlÄe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1"/>
            <a:ext cx="9144000" cy="6858001"/>
          </a:xfrm>
          <a:prstGeom prst="rect">
            <a:avLst/>
          </a:prstGeom>
          <a:noFill/>
        </p:spPr>
      </p:pic>
      <p:sp>
        <p:nvSpPr>
          <p:cNvPr id="666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67" name="CustomShape 2"/>
          <p:cNvSpPr/>
          <p:nvPr/>
        </p:nvSpPr>
        <p:spPr>
          <a:xfrm>
            <a:off x="683640" y="4227840"/>
            <a:ext cx="2888640" cy="460440"/>
          </a:xfrm>
          <a:prstGeom prst="rect">
            <a:avLst/>
          </a:prstGeom>
          <a:solidFill>
            <a:srgbClr val="BFBFBF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The bridge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otka uÅ¾ivatele LukÃ¡Å¡ von Kohoutowit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8281" y="954210"/>
            <a:ext cx="5585719" cy="4189290"/>
          </a:xfrm>
          <a:prstGeom prst="rect">
            <a:avLst/>
          </a:prstGeom>
          <a:noFill/>
        </p:spPr>
      </p:pic>
      <p:pic>
        <p:nvPicPr>
          <p:cNvPr id="5122" name="Picture 2" descr="Fotka uÅ¾ivatele LukÃ¡Å¡ von Kohoutowitz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617"/>
            <a:ext cx="3779912" cy="5039883"/>
          </a:xfrm>
          <a:prstGeom prst="rect">
            <a:avLst/>
          </a:prstGeom>
          <a:noFill/>
        </p:spPr>
      </p:pic>
      <p:sp>
        <p:nvSpPr>
          <p:cNvPr id="669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71" name="CustomShape 2"/>
          <p:cNvSpPr/>
          <p:nvPr/>
        </p:nvSpPr>
        <p:spPr>
          <a:xfrm>
            <a:off x="457200" y="205200"/>
            <a:ext cx="82270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otka uÅ¾ivatele LukÃ¡Å¡ von Kohoutowit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0665" y="0"/>
            <a:ext cx="3857625" cy="5143500"/>
          </a:xfrm>
          <a:prstGeom prst="rect">
            <a:avLst/>
          </a:prstGeom>
          <a:noFill/>
        </p:spPr>
      </p:pic>
      <p:pic>
        <p:nvPicPr>
          <p:cNvPr id="4098" name="Picture 2" descr="Fotka uÅ¾ivatele LukÃ¡Å¡ von Kohoutowitz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3857626" cy="5143500"/>
          </a:xfrm>
          <a:prstGeom prst="rect">
            <a:avLst/>
          </a:prstGeom>
          <a:noFill/>
        </p:spPr>
      </p:pic>
      <p:sp>
        <p:nvSpPr>
          <p:cNvPr id="674" name="CustomShape 1"/>
          <p:cNvSpPr/>
          <p:nvPr/>
        </p:nvSpPr>
        <p:spPr>
          <a:xfrm>
            <a:off x="467640" y="-87120"/>
            <a:ext cx="6550560" cy="856440"/>
          </a:xfrm>
          <a:prstGeom prst="rect">
            <a:avLst/>
          </a:prstGeom>
          <a:solidFill>
            <a:srgbClr val="BFBFBF">
              <a:alpha val="4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Our trip through the southwest AU</a:t>
            </a:r>
            <a:endParaRPr/>
          </a:p>
        </p:txBody>
      </p:sp>
      <p:sp>
        <p:nvSpPr>
          <p:cNvPr id="675" name="CustomShape 2"/>
          <p:cNvSpPr/>
          <p:nvPr/>
        </p:nvSpPr>
        <p:spPr>
          <a:xfrm>
            <a:off x="457200" y="205200"/>
            <a:ext cx="82270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ustomShape 1"/>
          <p:cNvSpPr/>
          <p:nvPr/>
        </p:nvSpPr>
        <p:spPr>
          <a:xfrm>
            <a:off x="457200" y="205200"/>
            <a:ext cx="8224920" cy="85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Opakování</a:t>
            </a:r>
            <a:endParaRPr/>
          </a:p>
        </p:txBody>
      </p:sp>
      <p:sp>
        <p:nvSpPr>
          <p:cNvPr id="683" name="CustomShape 2"/>
          <p:cNvSpPr/>
          <p:nvPr/>
        </p:nvSpPr>
        <p:spPr>
          <a:xfrm>
            <a:off x="457200" y="1203480"/>
            <a:ext cx="8224920" cy="297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1. Nakresli a popiš schéma artézké studny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2. Co to je endemit, uveď ty australské.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3. Jak se nazývají původní obyvatelé Austrálie? Co o nich víme? Jaká je to rasa?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4. Co se v Austrálii pěstuje za rostliny a chová za zvířectvo?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Shape 135"/>
          <p:cNvPicPr/>
          <p:nvPr/>
        </p:nvPicPr>
        <p:blipFill>
          <a:blip r:embed="rId2" cstate="print"/>
          <a:srcRect t="29648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364" name="CustomShape 1"/>
          <p:cNvSpPr/>
          <p:nvPr/>
        </p:nvSpPr>
        <p:spPr>
          <a:xfrm>
            <a:off x="156600" y="4371840"/>
            <a:ext cx="342720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Ayers Rock (Uluru)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Obrázek 240"/>
          <p:cNvPicPr/>
          <p:nvPr/>
        </p:nvPicPr>
        <p:blipFill>
          <a:blip r:embed="rId2" cstate="print"/>
          <a:stretch/>
        </p:blipFill>
        <p:spPr>
          <a:xfrm>
            <a:off x="1862280" y="-12240"/>
            <a:ext cx="5680800" cy="514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5"/>
          <p:cNvPicPr/>
          <p:nvPr/>
        </p:nvPicPr>
        <p:blipFill>
          <a:blip r:embed="rId2" cstate="print"/>
          <a:srcRect t="38323" r="72430" b="17736"/>
          <a:stretch/>
        </p:blipFill>
        <p:spPr>
          <a:xfrm>
            <a:off x="0" y="0"/>
            <a:ext cx="5217480" cy="4677840"/>
          </a:xfrm>
          <a:prstGeom prst="rect">
            <a:avLst/>
          </a:prstGeom>
          <a:ln w="9360">
            <a:noFill/>
          </a:ln>
        </p:spPr>
      </p:pic>
      <p:pic>
        <p:nvPicPr>
          <p:cNvPr id="367" name="Picture 4"/>
          <p:cNvPicPr/>
          <p:nvPr/>
        </p:nvPicPr>
        <p:blipFill>
          <a:blip r:embed="rId3" cstate="print"/>
          <a:stretch/>
        </p:blipFill>
        <p:spPr>
          <a:xfrm>
            <a:off x="4198320" y="20520"/>
            <a:ext cx="4943160" cy="514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91"/>
          <p:cNvPicPr/>
          <p:nvPr/>
        </p:nvPicPr>
        <p:blipFill>
          <a:blip r:embed="rId2" cstate="print"/>
          <a:srcRect t="21004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369" name="CustomShape 1"/>
          <p:cNvSpPr/>
          <p:nvPr/>
        </p:nvSpPr>
        <p:spPr>
          <a:xfrm>
            <a:off x="7480440" y="155880"/>
            <a:ext cx="15001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Murray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hape 109"/>
          <p:cNvPicPr/>
          <p:nvPr/>
        </p:nvPicPr>
        <p:blipFill>
          <a:blip r:embed="rId2" cstate="print"/>
          <a:stretch/>
        </p:blipFill>
        <p:spPr>
          <a:xfrm>
            <a:off x="579600" y="563040"/>
            <a:ext cx="7979040" cy="4011840"/>
          </a:xfrm>
          <a:prstGeom prst="rect">
            <a:avLst/>
          </a:prstGeom>
          <a:ln>
            <a:noFill/>
          </a:ln>
        </p:spPr>
      </p:pic>
      <p:sp>
        <p:nvSpPr>
          <p:cNvPr id="371" name="CustomShape 1"/>
          <p:cNvSpPr/>
          <p:nvPr/>
        </p:nvSpPr>
        <p:spPr>
          <a:xfrm>
            <a:off x="5004000" y="155880"/>
            <a:ext cx="3976200" cy="80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r"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Arial"/>
                <a:ea typeface="DejaVu Sans"/>
              </a:rPr>
              <a:t>endorheic basins -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bezodtoké oblasti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9"/>
          <p:cNvPicPr/>
          <p:nvPr/>
        </p:nvPicPr>
        <p:blipFill>
          <a:blip r:embed="rId2" cstate="print"/>
          <a:stretch/>
        </p:blipFill>
        <p:spPr>
          <a:xfrm>
            <a:off x="0" y="0"/>
            <a:ext cx="6863760" cy="513792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6689520" y="216000"/>
            <a:ext cx="2631240" cy="116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 Australia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 Oceania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hape 97"/>
          <p:cNvPicPr/>
          <p:nvPr/>
        </p:nvPicPr>
        <p:blipFill>
          <a:blip r:embed="rId2" cstate="print"/>
          <a:srcRect t="32706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73" name="CustomShape 1"/>
          <p:cNvSpPr/>
          <p:nvPr/>
        </p:nvSpPr>
        <p:spPr>
          <a:xfrm>
            <a:off x="7721280" y="155880"/>
            <a:ext cx="1258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creek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103"/>
          <p:cNvPicPr/>
          <p:nvPr/>
        </p:nvPicPr>
        <p:blipFill>
          <a:blip r:embed="rId2" cstate="print"/>
          <a:srcRect t="52554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375" name="CustomShape 1"/>
          <p:cNvSpPr/>
          <p:nvPr/>
        </p:nvSpPr>
        <p:spPr>
          <a:xfrm>
            <a:off x="7721280" y="155880"/>
            <a:ext cx="1258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creek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hape 118"/>
          <p:cNvPicPr/>
          <p:nvPr/>
        </p:nvPicPr>
        <p:blipFill>
          <a:blip r:embed="rId2" cstate="print"/>
          <a:stretch/>
        </p:blipFill>
        <p:spPr>
          <a:xfrm>
            <a:off x="762120" y="0"/>
            <a:ext cx="6620400" cy="5137560"/>
          </a:xfrm>
          <a:prstGeom prst="rect">
            <a:avLst/>
          </a:prstGeom>
          <a:ln>
            <a:noFill/>
          </a:ln>
        </p:spPr>
      </p:pic>
      <p:sp>
        <p:nvSpPr>
          <p:cNvPr id="377" name="CustomShape 1"/>
          <p:cNvSpPr/>
          <p:nvPr/>
        </p:nvSpPr>
        <p:spPr>
          <a:xfrm>
            <a:off x="5958720" y="244080"/>
            <a:ext cx="29455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artézské studně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124"/>
          <p:cNvPicPr/>
          <p:nvPr/>
        </p:nvPicPr>
        <p:blipFill>
          <a:blip r:embed="rId2" cstate="print"/>
          <a:stretch/>
        </p:blipFill>
        <p:spPr>
          <a:xfrm>
            <a:off x="579600" y="251640"/>
            <a:ext cx="7979040" cy="463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141"/>
          <p:cNvPicPr/>
          <p:nvPr/>
        </p:nvPicPr>
        <p:blipFill>
          <a:blip r:embed="rId2" cstate="print"/>
          <a:srcRect t="58315" b="23320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380" name="CustomShape 1"/>
          <p:cNvSpPr/>
          <p:nvPr/>
        </p:nvSpPr>
        <p:spPr>
          <a:xfrm>
            <a:off x="228600" y="4417200"/>
            <a:ext cx="73292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Lake Hillier, pink colour is caused by the presence of the organism „Dunaliella salina“</a:t>
            </a:r>
            <a:endParaRPr/>
          </a:p>
        </p:txBody>
      </p:sp>
      <p:pic>
        <p:nvPicPr>
          <p:cNvPr id="381" name="Obrázek 256"/>
          <p:cNvPicPr/>
          <p:nvPr/>
        </p:nvPicPr>
        <p:blipFill>
          <a:blip r:embed="rId3" cstate="print"/>
          <a:srcRect l="51579" t="30308" r="4421" b="62218"/>
          <a:stretch/>
        </p:blipFill>
        <p:spPr>
          <a:xfrm>
            <a:off x="7524360" y="123480"/>
            <a:ext cx="1077840" cy="2085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Shape 147"/>
          <p:cNvPicPr/>
          <p:nvPr/>
        </p:nvPicPr>
        <p:blipFill>
          <a:blip r:embed="rId2" cstate="print"/>
          <a:stretch/>
        </p:blipFill>
        <p:spPr>
          <a:xfrm>
            <a:off x="0" y="253440"/>
            <a:ext cx="9138240" cy="4630680"/>
          </a:xfrm>
          <a:prstGeom prst="rect">
            <a:avLst/>
          </a:prstGeom>
          <a:ln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156600" y="360720"/>
            <a:ext cx="225900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Lake Hillier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153"/>
          <p:cNvPicPr/>
          <p:nvPr/>
        </p:nvPicPr>
        <p:blipFill>
          <a:blip r:embed="rId2" cstate="print"/>
          <a:srcRect t="16362" b="16362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85" name="CustomShape 1"/>
          <p:cNvSpPr/>
          <p:nvPr/>
        </p:nvSpPr>
        <p:spPr>
          <a:xfrm>
            <a:off x="156600" y="4371840"/>
            <a:ext cx="42692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Wolfe Creek meteor Crater</a:t>
            </a:r>
            <a:endParaRPr/>
          </a:p>
        </p:txBody>
      </p:sp>
      <p:pic>
        <p:nvPicPr>
          <p:cNvPr id="386" name="Picture 1"/>
          <p:cNvPicPr/>
          <p:nvPr/>
        </p:nvPicPr>
        <p:blipFill>
          <a:blip r:embed="rId3" cstate="print"/>
          <a:srcRect l="18637" t="7393" r="28870" b="9791"/>
          <a:stretch/>
        </p:blipFill>
        <p:spPr>
          <a:xfrm>
            <a:off x="7452360" y="3642480"/>
            <a:ext cx="1689480" cy="1498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hape 160"/>
          <p:cNvPicPr/>
          <p:nvPr/>
        </p:nvPicPr>
        <p:blipFill>
          <a:blip r:embed="rId2" cstate="print"/>
          <a:srcRect t="15689" b="15689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88" name="CustomShape 1"/>
          <p:cNvSpPr/>
          <p:nvPr/>
        </p:nvSpPr>
        <p:spPr>
          <a:xfrm>
            <a:off x="156600" y="4371840"/>
            <a:ext cx="355968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Gosses Bluff Crater</a:t>
            </a:r>
            <a:endParaRPr/>
          </a:p>
        </p:txBody>
      </p:sp>
      <p:pic>
        <p:nvPicPr>
          <p:cNvPr id="389" name="Picture 1"/>
          <p:cNvPicPr/>
          <p:nvPr/>
        </p:nvPicPr>
        <p:blipFill>
          <a:blip r:embed="rId3" cstate="print"/>
          <a:srcRect l="15099" t="15093" r="33598" b="4185"/>
          <a:stretch/>
        </p:blipFill>
        <p:spPr>
          <a:xfrm>
            <a:off x="7452360" y="3647160"/>
            <a:ext cx="1689480" cy="14943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166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91" name="CustomShape 1"/>
          <p:cNvSpPr/>
          <p:nvPr/>
        </p:nvSpPr>
        <p:spPr>
          <a:xfrm>
            <a:off x="156600" y="4371840"/>
            <a:ext cx="355968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Gosses Bluff Crater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Shape 172"/>
          <p:cNvPicPr/>
          <p:nvPr/>
        </p:nvPicPr>
        <p:blipFill>
          <a:blip r:embed="rId2" cstate="print"/>
          <a:srcRect t="-1750" b="-510"/>
          <a:stretch/>
        </p:blipFill>
        <p:spPr>
          <a:xfrm>
            <a:off x="1835696" y="0"/>
            <a:ext cx="5436096" cy="50200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55"/>
          <p:cNvPicPr/>
          <p:nvPr/>
        </p:nvPicPr>
        <p:blipFill>
          <a:blip r:embed="rId2" cstate="print"/>
          <a:srcRect t="20947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177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5906160" y="161280"/>
            <a:ext cx="306360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Velká solná poušť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183"/>
          <p:cNvPicPr/>
          <p:nvPr/>
        </p:nvPicPr>
        <p:blipFill>
          <a:blip r:embed="rId2" cstate="print"/>
          <a:srcRect t="29606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7130880" y="4335840"/>
            <a:ext cx="18493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Pinnacles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189"/>
          <p:cNvPicPr/>
          <p:nvPr/>
        </p:nvPicPr>
        <p:blipFill>
          <a:blip r:embed="rId2" cstate="print"/>
          <a:srcRect t="6214" b="6214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398" name="CustomShape 1"/>
          <p:cNvSpPr/>
          <p:nvPr/>
        </p:nvSpPr>
        <p:spPr>
          <a:xfrm>
            <a:off x="7110360" y="181800"/>
            <a:ext cx="18493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Pinnacles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195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400" name="CustomShape 1"/>
          <p:cNvSpPr/>
          <p:nvPr/>
        </p:nvSpPr>
        <p:spPr>
          <a:xfrm>
            <a:off x="6878160" y="4335840"/>
            <a:ext cx="21020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Wave Rock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hape 201"/>
          <p:cNvPicPr/>
          <p:nvPr/>
        </p:nvPicPr>
        <p:blipFill>
          <a:blip r:embed="rId2" cstate="print"/>
          <a:srcRect t="15718" b="15734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192600" y="4335840"/>
            <a:ext cx="21020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Wave Rock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192600" y="4335840"/>
            <a:ext cx="57819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Jamison Valley, Blue Mountains</a:t>
            </a:r>
            <a:endParaRPr/>
          </a:p>
        </p:txBody>
      </p:sp>
      <p:pic>
        <p:nvPicPr>
          <p:cNvPr id="404" name="Obrázek 403"/>
          <p:cNvPicPr/>
          <p:nvPr/>
        </p:nvPicPr>
        <p:blipFill>
          <a:blip r:embed="rId2" cstate="print"/>
          <a:stretch/>
        </p:blipFill>
        <p:spPr>
          <a:xfrm>
            <a:off x="19440" y="9360"/>
            <a:ext cx="9142200" cy="4165200"/>
          </a:xfrm>
          <a:prstGeom prst="rect">
            <a:avLst/>
          </a:prstGeom>
          <a:ln>
            <a:noFill/>
          </a:ln>
        </p:spPr>
      </p:pic>
      <p:pic>
        <p:nvPicPr>
          <p:cNvPr id="405" name="Obrázek 404"/>
          <p:cNvPicPr/>
          <p:nvPr/>
        </p:nvPicPr>
        <p:blipFill>
          <a:blip r:embed="rId3" cstate="print"/>
          <a:srcRect l="53133" t="58965" r="3966" b="59771"/>
          <a:stretch/>
        </p:blipFill>
        <p:spPr>
          <a:xfrm>
            <a:off x="7416000" y="3569760"/>
            <a:ext cx="1762200" cy="157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0" y="4551840"/>
            <a:ext cx="91425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1500" b="1" i="1" strike="noStrike">
                <a:solidFill>
                  <a:srgbClr val="FFFFFF"/>
                </a:solidFill>
                <a:latin typeface="Arial"/>
                <a:ea typeface="Arial"/>
              </a:rPr>
              <a:t>pár pohledů z Tasmánie: jezero Pedder z vrcholu Mount Eliza (nahoře) a část přístavu Bathurst</a:t>
            </a:r>
            <a:endParaRPr/>
          </a:p>
        </p:txBody>
      </p:sp>
      <p:pic>
        <p:nvPicPr>
          <p:cNvPr id="407" name="Obrázek 406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2200" cy="1788840"/>
          </a:xfrm>
          <a:prstGeom prst="rect">
            <a:avLst/>
          </a:prstGeom>
          <a:ln>
            <a:noFill/>
          </a:ln>
        </p:spPr>
      </p:pic>
      <p:pic>
        <p:nvPicPr>
          <p:cNvPr id="408" name="Obrázek 407"/>
          <p:cNvPicPr/>
          <p:nvPr/>
        </p:nvPicPr>
        <p:blipFill>
          <a:blip r:embed="rId3" cstate="print"/>
          <a:stretch/>
        </p:blipFill>
        <p:spPr>
          <a:xfrm>
            <a:off x="0" y="2210400"/>
            <a:ext cx="9469080" cy="189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Obrázek 408"/>
          <p:cNvPicPr/>
          <p:nvPr/>
        </p:nvPicPr>
        <p:blipFill>
          <a:blip r:embed="rId2" cstate="print"/>
          <a:stretch/>
        </p:blipFill>
        <p:spPr>
          <a:xfrm>
            <a:off x="0" y="0"/>
            <a:ext cx="4840920" cy="3269520"/>
          </a:xfrm>
          <a:prstGeom prst="rect">
            <a:avLst/>
          </a:prstGeom>
          <a:ln>
            <a:noFill/>
          </a:ln>
        </p:spPr>
      </p:pic>
      <p:sp>
        <p:nvSpPr>
          <p:cNvPr id="410" name="CustomShape 1"/>
          <p:cNvSpPr/>
          <p:nvPr/>
        </p:nvSpPr>
        <p:spPr>
          <a:xfrm>
            <a:off x="0" y="3816000"/>
            <a:ext cx="7054560" cy="13262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FFFFFF"/>
                </a:solidFill>
                <a:latin typeface="Arial"/>
                <a:ea typeface="Arial"/>
              </a:rPr>
              <a:t>Gondwanské deštné pralesy – nejrozsáhlejší komplex subtropických pralesů na Zemi, množství archaických druhů živočichů a rostlin: Brindle Creek, národní park Border Ranges (vlevo) NP Werrikimbe (vpravo)</a:t>
            </a:r>
            <a:endParaRPr/>
          </a:p>
        </p:txBody>
      </p:sp>
      <p:pic>
        <p:nvPicPr>
          <p:cNvPr id="411" name="Obrázek 410"/>
          <p:cNvPicPr/>
          <p:nvPr/>
        </p:nvPicPr>
        <p:blipFill>
          <a:blip r:embed="rId3" cstate="print"/>
          <a:srcRect l="-50523" t="34518" r="4005" b="73207"/>
          <a:stretch/>
        </p:blipFill>
        <p:spPr>
          <a:xfrm>
            <a:off x="7056000" y="3155400"/>
            <a:ext cx="2086200" cy="1986840"/>
          </a:xfrm>
          <a:prstGeom prst="rect">
            <a:avLst/>
          </a:prstGeom>
          <a:ln>
            <a:noFill/>
          </a:ln>
        </p:spPr>
      </p:pic>
      <p:pic>
        <p:nvPicPr>
          <p:cNvPr id="412" name="Obrázek 411"/>
          <p:cNvPicPr/>
          <p:nvPr/>
        </p:nvPicPr>
        <p:blipFill>
          <a:blip r:embed="rId4" cstate="print"/>
          <a:stretch/>
        </p:blipFill>
        <p:spPr>
          <a:xfrm>
            <a:off x="4842360" y="360"/>
            <a:ext cx="4317840" cy="323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Obrázek 412"/>
          <p:cNvPicPr/>
          <p:nvPr/>
        </p:nvPicPr>
        <p:blipFill>
          <a:blip r:embed="rId2" cstate="print"/>
          <a:stretch/>
        </p:blipFill>
        <p:spPr>
          <a:xfrm>
            <a:off x="6480" y="-20880"/>
            <a:ext cx="9167040" cy="5275440"/>
          </a:xfrm>
          <a:prstGeom prst="rect">
            <a:avLst/>
          </a:prstGeom>
          <a:ln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192600" y="4335840"/>
            <a:ext cx="36219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pohoří Bungle Bungle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Obrázek 414"/>
          <p:cNvPicPr/>
          <p:nvPr/>
        </p:nvPicPr>
        <p:blipFill>
          <a:blip r:embed="rId2" cstate="print"/>
          <a:stretch/>
        </p:blipFill>
        <p:spPr>
          <a:xfrm>
            <a:off x="-1800" y="0"/>
            <a:ext cx="6856560" cy="5142240"/>
          </a:xfrm>
          <a:prstGeom prst="rect">
            <a:avLst/>
          </a:prstGeom>
          <a:ln>
            <a:noFill/>
          </a:ln>
        </p:spPr>
      </p:pic>
      <p:sp>
        <p:nvSpPr>
          <p:cNvPr id="416" name="CustomShape 1"/>
          <p:cNvSpPr/>
          <p:nvPr/>
        </p:nvSpPr>
        <p:spPr>
          <a:xfrm>
            <a:off x="192600" y="4335840"/>
            <a:ext cx="87339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FFFFFF"/>
                </a:solidFill>
                <a:latin typeface="Arial"/>
                <a:ea typeface="Arial"/>
              </a:rPr>
              <a:t>pohoří Bungle Bungle (pískovec + slepenec; vodní + teplotní eroze)</a:t>
            </a:r>
            <a:endParaRPr/>
          </a:p>
        </p:txBody>
      </p:sp>
      <p:pic>
        <p:nvPicPr>
          <p:cNvPr id="417" name="Obrázek 416"/>
          <p:cNvPicPr/>
          <p:nvPr/>
        </p:nvPicPr>
        <p:blipFill>
          <a:blip r:embed="rId3" cstate="print"/>
          <a:srcRect l="-49931" t="58193" r="14564" b="51818"/>
          <a:stretch/>
        </p:blipFill>
        <p:spPr>
          <a:xfrm>
            <a:off x="6856200" y="360"/>
            <a:ext cx="2214360" cy="3101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247680" y="66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AUSTRALIA: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THE MAIN CHARACTERISTICS</a:t>
            </a:r>
            <a:endParaRPr/>
          </a:p>
        </p:txBody>
      </p:sp>
      <p:sp>
        <p:nvSpPr>
          <p:cNvPr id="339" name="CustomShape 2"/>
          <p:cNvSpPr/>
          <p:nvPr/>
        </p:nvSpPr>
        <p:spPr>
          <a:xfrm>
            <a:off x="288000" y="663480"/>
            <a:ext cx="870984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b="1" i="1" strike="noStrike">
                <a:solidFill>
                  <a:srgbClr val="00AA00"/>
                </a:solidFill>
                <a:latin typeface="Arial"/>
                <a:ea typeface="Arial"/>
              </a:rPr>
              <a:t> terra australis incognita – southern unknown land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b="1" i="1" strike="noStrike">
                <a:solidFill>
                  <a:srgbClr val="CC0000"/>
                </a:solidFill>
                <a:latin typeface="Arial"/>
                <a:ea typeface="Arial"/>
              </a:rPr>
              <a:t> the smallest continent</a:t>
            </a:r>
            <a:r>
              <a:rPr lang="cs-CZ" sz="2200" i="1" strike="noStrike">
                <a:solidFill>
                  <a:srgbClr val="000000"/>
                </a:solidFill>
                <a:latin typeface="Arial"/>
                <a:ea typeface="Arial"/>
              </a:rPr>
              <a:t>: 7,692,024 km</a:t>
            </a:r>
            <a:r>
              <a:rPr lang="cs-CZ" sz="2200" i="1" strike="noStrike" baseline="33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cs-CZ" sz="2200" i="1" strike="noStrike">
                <a:solidFill>
                  <a:srgbClr val="000000"/>
                </a:solidFill>
                <a:latin typeface="Arial"/>
                <a:ea typeface="Arial"/>
              </a:rPr>
              <a:t> - </a:t>
            </a:r>
            <a:r>
              <a:rPr lang="cs-CZ" sz="2200" b="1" i="1" strike="noStrike">
                <a:solidFill>
                  <a:srgbClr val="000000"/>
                </a:solidFill>
                <a:latin typeface="Arial"/>
                <a:ea typeface="Arial"/>
              </a:rPr>
              <a:t>¾ of Europe´s area</a:t>
            </a:r>
            <a:r>
              <a:rPr lang="cs-CZ" sz="2200" i="1" strike="noStrike">
                <a:solidFill>
                  <a:srgbClr val="000000"/>
                </a:solidFill>
                <a:latin typeface="Arial"/>
                <a:ea typeface="Arial"/>
              </a:rPr>
              <a:t> but </a:t>
            </a:r>
            <a:r>
              <a:rPr lang="cs-CZ" sz="2200" b="1" i="1" strike="noStrike">
                <a:solidFill>
                  <a:srgbClr val="000000"/>
                </a:solidFill>
                <a:latin typeface="Arial"/>
                <a:ea typeface="Arial"/>
              </a:rPr>
              <a:t>25 million </a:t>
            </a:r>
            <a:r>
              <a:rPr lang="cs-CZ" sz="2200" i="1" strike="noStrike">
                <a:solidFill>
                  <a:srgbClr val="000000"/>
                </a:solidFill>
                <a:latin typeface="Arial"/>
                <a:ea typeface="Arial"/>
              </a:rPr>
              <a:t>people (2018); very low population density = 3,2 /km</a:t>
            </a:r>
            <a:r>
              <a:rPr lang="cs-CZ" sz="2200" i="1" strike="noStrike" baseline="33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b="1" i="1" strike="noStrike">
                <a:solidFill>
                  <a:srgbClr val="000000"/>
                </a:solidFill>
                <a:latin typeface="Arial"/>
                <a:ea typeface="Arial"/>
              </a:rPr>
              <a:t>The most arid (dry)</a:t>
            </a:r>
            <a:r>
              <a:rPr lang="cs-CZ" sz="2200" i="1" strike="noStrike">
                <a:solidFill>
                  <a:srgbClr val="000000"/>
                </a:solidFill>
                <a:latin typeface="Arial"/>
                <a:ea typeface="Arial"/>
              </a:rPr>
              <a:t> continent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i="1" strike="noStrike">
                <a:solidFill>
                  <a:srgbClr val="000000"/>
                </a:solidFill>
                <a:latin typeface="Arial"/>
                <a:ea typeface="Arial"/>
              </a:rPr>
              <a:t>Continent with  the </a:t>
            </a:r>
            <a:r>
              <a:rPr lang="cs-CZ" sz="2200" b="1" i="1" strike="noStrike">
                <a:solidFill>
                  <a:srgbClr val="000000"/>
                </a:solidFill>
                <a:latin typeface="Arial"/>
                <a:ea typeface="Arial"/>
              </a:rPr>
              <a:t>smallest vertical variability </a:t>
            </a:r>
            <a:r>
              <a:rPr lang="cs-CZ" sz="2200" i="1" strike="noStrike">
                <a:solidFill>
                  <a:srgbClr val="000000"/>
                </a:solidFill>
                <a:latin typeface="Arial"/>
                <a:ea typeface="Arial"/>
              </a:rPr>
              <a:t>(Mt. Kosciuszko 2228 m)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i="1" strike="noStrike">
                <a:solidFill>
                  <a:srgbClr val="000000"/>
                </a:solidFill>
                <a:latin typeface="Arial"/>
                <a:ea typeface="DejaVu Sans"/>
              </a:rPr>
              <a:t> Capital city: Canberra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i="1" strike="noStrike">
                <a:solidFill>
                  <a:srgbClr val="000000"/>
                </a:solidFill>
                <a:latin typeface="Arial"/>
                <a:ea typeface="DejaVu Sans"/>
              </a:rPr>
              <a:t> Largest city: Sydney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i="1" strike="noStrike">
                <a:solidFill>
                  <a:srgbClr val="000000"/>
                </a:solidFill>
                <a:latin typeface="Arial"/>
                <a:ea typeface="DejaVu Sans"/>
              </a:rPr>
              <a:t> National language: English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i="1" strike="noStrike">
                <a:solidFill>
                  <a:srgbClr val="000000"/>
                </a:solidFill>
                <a:latin typeface="Arial"/>
                <a:ea typeface="DejaVu Sans"/>
              </a:rPr>
              <a:t> head is Elizabeth II, Queen of Australia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200" i="1" strike="noStrike">
                <a:solidFill>
                  <a:srgbClr val="000000"/>
                </a:solidFill>
                <a:latin typeface="Arial"/>
                <a:ea typeface="DejaVu Sans"/>
              </a:rPr>
              <a:t>Constitutional monarchy; Part of the Commonwealth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Obrázek 417"/>
          <p:cNvPicPr/>
          <p:nvPr/>
        </p:nvPicPr>
        <p:blipFill>
          <a:blip r:embed="rId2" cstate="print"/>
          <a:stretch/>
        </p:blipFill>
        <p:spPr>
          <a:xfrm>
            <a:off x="-360" y="0"/>
            <a:ext cx="9070920" cy="6046560"/>
          </a:xfrm>
          <a:prstGeom prst="rect">
            <a:avLst/>
          </a:prstGeom>
          <a:ln>
            <a:noFill/>
          </a:ln>
        </p:spPr>
      </p:pic>
      <p:sp>
        <p:nvSpPr>
          <p:cNvPr id="419" name="CustomShape 1"/>
          <p:cNvSpPr/>
          <p:nvPr/>
        </p:nvSpPr>
        <p:spPr>
          <a:xfrm>
            <a:off x="720000" y="4608000"/>
            <a:ext cx="4750560" cy="5342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200" b="1" i="1" strike="noStrike">
                <a:solidFill>
                  <a:srgbClr val="FFFFFF"/>
                </a:solidFill>
                <a:latin typeface="Arial"/>
                <a:ea typeface="Arial"/>
              </a:rPr>
              <a:t>Coober pedy (Jižní Austrálie)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0" y="4335840"/>
            <a:ext cx="6550560" cy="80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200" b="1" i="1" strike="noStrike">
                <a:solidFill>
                  <a:srgbClr val="FFFFFF"/>
                </a:solidFill>
                <a:latin typeface="Arial"/>
                <a:ea typeface="Arial"/>
              </a:rPr>
              <a:t>Coober pedy (Jižní Austrálie) – „podzemní“ městečko opálů (vznik opalizací měkkýšů)</a:t>
            </a:r>
            <a:endParaRPr/>
          </a:p>
        </p:txBody>
      </p:sp>
      <p:pic>
        <p:nvPicPr>
          <p:cNvPr id="421" name="Obrázek 420"/>
          <p:cNvPicPr/>
          <p:nvPr/>
        </p:nvPicPr>
        <p:blipFill>
          <a:blip r:embed="rId2" cstate="print"/>
          <a:stretch/>
        </p:blipFill>
        <p:spPr>
          <a:xfrm>
            <a:off x="6552000" y="3483720"/>
            <a:ext cx="2590560" cy="1657080"/>
          </a:xfrm>
          <a:prstGeom prst="rect">
            <a:avLst/>
          </a:prstGeom>
          <a:ln>
            <a:noFill/>
          </a:ln>
        </p:spPr>
      </p:pic>
      <p:pic>
        <p:nvPicPr>
          <p:cNvPr id="422" name="Obrázek 421"/>
          <p:cNvPicPr/>
          <p:nvPr/>
        </p:nvPicPr>
        <p:blipFill>
          <a:blip r:embed="rId3" cstate="print"/>
          <a:stretch/>
        </p:blipFill>
        <p:spPr>
          <a:xfrm>
            <a:off x="5321160" y="0"/>
            <a:ext cx="3838680" cy="2878560"/>
          </a:xfrm>
          <a:prstGeom prst="rect">
            <a:avLst/>
          </a:prstGeom>
          <a:ln>
            <a:noFill/>
          </a:ln>
        </p:spPr>
      </p:pic>
      <p:pic>
        <p:nvPicPr>
          <p:cNvPr id="423" name="Obrázek 422"/>
          <p:cNvPicPr/>
          <p:nvPr/>
        </p:nvPicPr>
        <p:blipFill>
          <a:blip r:embed="rId4" cstate="print"/>
          <a:stretch/>
        </p:blipFill>
        <p:spPr>
          <a:xfrm>
            <a:off x="0" y="12240"/>
            <a:ext cx="5352840" cy="4018320"/>
          </a:xfrm>
          <a:prstGeom prst="rect">
            <a:avLst/>
          </a:prstGeom>
          <a:ln>
            <a:noFill/>
          </a:ln>
        </p:spPr>
      </p:pic>
      <p:pic>
        <p:nvPicPr>
          <p:cNvPr id="424" name="Obrázek 423"/>
          <p:cNvPicPr/>
          <p:nvPr/>
        </p:nvPicPr>
        <p:blipFill>
          <a:blip r:embed="rId5" cstate="print"/>
          <a:stretch/>
        </p:blipFill>
        <p:spPr>
          <a:xfrm>
            <a:off x="5112000" y="1512000"/>
            <a:ext cx="3080520" cy="2053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201"/>
          <p:cNvPicPr/>
          <p:nvPr/>
        </p:nvPicPr>
        <p:blipFill>
          <a:blip r:embed="rId2" cstate="print"/>
          <a:srcRect t="15718" b="15734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426" name="CustomShape 1"/>
          <p:cNvSpPr/>
          <p:nvPr/>
        </p:nvSpPr>
        <p:spPr>
          <a:xfrm>
            <a:off x="192600" y="4335840"/>
            <a:ext cx="21020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Wave Rock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hape 201"/>
          <p:cNvPicPr/>
          <p:nvPr/>
        </p:nvPicPr>
        <p:blipFill>
          <a:blip r:embed="rId2" cstate="print"/>
          <a:srcRect t="15718" b="15734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428" name="CustomShape 1"/>
          <p:cNvSpPr/>
          <p:nvPr/>
        </p:nvSpPr>
        <p:spPr>
          <a:xfrm>
            <a:off x="192600" y="4335840"/>
            <a:ext cx="21020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Wave Rock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hape 213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ŽIVOČICHOVÉ</a:t>
            </a:r>
            <a:endParaRPr/>
          </a:p>
        </p:txBody>
      </p:sp>
      <p:sp>
        <p:nvSpPr>
          <p:cNvPr id="431" name="CustomShape 2"/>
          <p:cNvSpPr/>
          <p:nvPr/>
        </p:nvSpPr>
        <p:spPr>
          <a:xfrm>
            <a:off x="597240" y="767160"/>
            <a:ext cx="818172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00AA00"/>
                </a:solidFill>
                <a:latin typeface="Arial"/>
                <a:ea typeface="Arial"/>
              </a:rPr>
              <a:t>Continet full of endemites – tell why?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CC0000"/>
                </a:solidFill>
                <a:latin typeface="Arial"/>
                <a:ea typeface="Arial"/>
              </a:rPr>
              <a:t>Ze savců se zde vyskytují vačnatci: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/>
          </a:p>
          <a:p>
            <a:pPr>
              <a:lnSpc>
                <a:spcPct val="115000"/>
              </a:lnSpc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koala medvídkovitý, klokan rudý, ďábel medvědovitý, vombat obecný, ježura australská, ptakopysk podivný</a:t>
            </a:r>
            <a:endParaRPr/>
          </a:p>
          <a:p>
            <a:pPr>
              <a:lnSpc>
                <a:spcPct val="115000"/>
              </a:lnSpc>
              <a:buSzPct val="61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Většina zvířat se nebojí lidí – nejsou zvyklí na predátory</a:t>
            </a:r>
            <a:endParaRPr/>
          </a:p>
          <a:p>
            <a:pPr>
              <a:lnSpc>
                <a:spcPct val="115000"/>
              </a:lnSpc>
              <a:buSzPct val="61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Domovina člověku nebezpečných tvorů: pavouk redback (</a:t>
            </a:r>
            <a:r>
              <a:rPr lang="cs-CZ" sz="2800" i="1" strike="noStrike">
                <a:solidFill>
                  <a:srgbClr val="000000"/>
                </a:solidFill>
                <a:latin typeface="Arial"/>
                <a:ea typeface="DejaVu Sans"/>
              </a:rPr>
              <a:t>Latrodectus hasseltii)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, žralok bílý, pakobra pruhovaná, čtyřhranka fleckerova (medúza)</a:t>
            </a:r>
            <a:endParaRPr/>
          </a:p>
          <a:p>
            <a:pPr>
              <a:lnSpc>
                <a:spcPct val="115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323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Obrázek 432"/>
          <p:cNvPicPr/>
          <p:nvPr/>
        </p:nvPicPr>
        <p:blipFill>
          <a:blip r:embed="rId2" cstate="print"/>
          <a:stretch/>
        </p:blipFill>
        <p:spPr>
          <a:xfrm>
            <a:off x="0" y="360"/>
            <a:ext cx="9142200" cy="4570200"/>
          </a:xfrm>
          <a:prstGeom prst="rect">
            <a:avLst/>
          </a:prstGeom>
          <a:ln>
            <a:noFill/>
          </a:ln>
        </p:spPr>
      </p:pic>
      <p:sp>
        <p:nvSpPr>
          <p:cNvPr id="434" name="CustomShape 1"/>
          <p:cNvSpPr/>
          <p:nvPr/>
        </p:nvSpPr>
        <p:spPr>
          <a:xfrm>
            <a:off x="0" y="4464000"/>
            <a:ext cx="9142560" cy="693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Velká útesová bariéra – největší kolonie korálů na světě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- díky oteplování oceánu a splachu chemikálií z pevniny tento ekosystém vymírá</a:t>
            </a:r>
            <a:endParaRPr/>
          </a:p>
        </p:txBody>
      </p:sp>
      <p:pic>
        <p:nvPicPr>
          <p:cNvPr id="435" name="Obrázek 434"/>
          <p:cNvPicPr/>
          <p:nvPr/>
        </p:nvPicPr>
        <p:blipFill>
          <a:blip r:embed="rId3" cstate="print"/>
          <a:stretch/>
        </p:blipFill>
        <p:spPr>
          <a:xfrm>
            <a:off x="7056000" y="-6480"/>
            <a:ext cx="2086560" cy="1874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1840" cy="5141520"/>
          </a:xfrm>
          <a:prstGeom prst="rect">
            <a:avLst/>
          </a:prstGeom>
          <a:ln>
            <a:noFill/>
          </a:ln>
        </p:spPr>
      </p:pic>
      <p:sp>
        <p:nvSpPr>
          <p:cNvPr id="437" name="CustomShape 1"/>
          <p:cNvSpPr/>
          <p:nvPr/>
        </p:nvSpPr>
        <p:spPr>
          <a:xfrm>
            <a:off x="251640" y="4299840"/>
            <a:ext cx="6910560" cy="6253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Není to zde žádné „Mouchy snězte si mě!“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2"/>
          <p:cNvPicPr/>
          <p:nvPr/>
        </p:nvPicPr>
        <p:blipFill>
          <a:blip r:embed="rId2" cstate="print"/>
          <a:stretch/>
        </p:blipFill>
        <p:spPr>
          <a:xfrm>
            <a:off x="179640" y="0"/>
            <a:ext cx="8656920" cy="5141520"/>
          </a:xfrm>
          <a:prstGeom prst="rect">
            <a:avLst/>
          </a:prstGeom>
          <a:ln>
            <a:noFill/>
          </a:ln>
        </p:spPr>
      </p:pic>
      <p:sp>
        <p:nvSpPr>
          <p:cNvPr id="439" name="CustomShape 1"/>
          <p:cNvSpPr/>
          <p:nvPr/>
        </p:nvSpPr>
        <p:spPr>
          <a:xfrm>
            <a:off x="539640" y="4731840"/>
            <a:ext cx="6694560" cy="6253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Třeba Vám i trochu krve zbyde…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247680" y="66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AUSTRALIA: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THE MAIN CHARACTERISTICS</a:t>
            </a:r>
            <a:endParaRPr/>
          </a:p>
        </p:txBody>
      </p:sp>
      <p:sp>
        <p:nvSpPr>
          <p:cNvPr id="341" name="CustomShape 2"/>
          <p:cNvSpPr/>
          <p:nvPr/>
        </p:nvSpPr>
        <p:spPr>
          <a:xfrm>
            <a:off x="288000" y="4443480"/>
            <a:ext cx="8061840" cy="63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</a:pPr>
            <a:r>
              <a:rPr lang="cs-CZ" sz="2200" b="1" i="1" strike="noStrike">
                <a:solidFill>
                  <a:srgbClr val="000000"/>
                </a:solidFill>
                <a:latin typeface="Arial"/>
                <a:ea typeface="Arial"/>
              </a:rPr>
              <a:t>The flag and the coat of arms of Australia  </a:t>
            </a:r>
            <a:endParaRPr/>
          </a:p>
        </p:txBody>
      </p:sp>
      <p:pic>
        <p:nvPicPr>
          <p:cNvPr id="342" name="Obrázek 217"/>
          <p:cNvPicPr/>
          <p:nvPr/>
        </p:nvPicPr>
        <p:blipFill>
          <a:blip r:embed="rId2" cstate="print"/>
          <a:stretch/>
        </p:blipFill>
        <p:spPr>
          <a:xfrm>
            <a:off x="300600" y="864000"/>
            <a:ext cx="4894200" cy="2445840"/>
          </a:xfrm>
          <a:prstGeom prst="rect">
            <a:avLst/>
          </a:prstGeom>
          <a:ln>
            <a:noFill/>
          </a:ln>
        </p:spPr>
      </p:pic>
      <p:pic>
        <p:nvPicPr>
          <p:cNvPr id="343" name="Obrázek 218"/>
          <p:cNvPicPr/>
          <p:nvPr/>
        </p:nvPicPr>
        <p:blipFill>
          <a:blip r:embed="rId3" cstate="print"/>
          <a:stretch/>
        </p:blipFill>
        <p:spPr>
          <a:xfrm>
            <a:off x="5464440" y="851760"/>
            <a:ext cx="3173400" cy="245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4"/>
          <p:cNvPicPr/>
          <p:nvPr/>
        </p:nvPicPr>
        <p:blipFill>
          <a:blip r:embed="rId2" cstate="print"/>
          <a:stretch/>
        </p:blipFill>
        <p:spPr>
          <a:xfrm>
            <a:off x="4383720" y="0"/>
            <a:ext cx="4961880" cy="3505680"/>
          </a:xfrm>
          <a:prstGeom prst="rect">
            <a:avLst/>
          </a:prstGeom>
          <a:ln>
            <a:noFill/>
          </a:ln>
        </p:spPr>
      </p:pic>
      <p:sp>
        <p:nvSpPr>
          <p:cNvPr id="441" name="CustomShape 1"/>
          <p:cNvSpPr/>
          <p:nvPr/>
        </p:nvSpPr>
        <p:spPr>
          <a:xfrm>
            <a:off x="0" y="4299840"/>
            <a:ext cx="4425840" cy="8413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FFFFFF"/>
                </a:solidFill>
                <a:latin typeface="Arial"/>
                <a:ea typeface="Arial"/>
              </a:rPr>
              <a:t>Klíšť dlouhorohý – bush tick (Haemaphysalis longicornis)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442" name="Picture 2"/>
          <p:cNvPicPr/>
          <p:nvPr/>
        </p:nvPicPr>
        <p:blipFill>
          <a:blip r:embed="rId3" cstate="print"/>
          <a:stretch/>
        </p:blipFill>
        <p:spPr>
          <a:xfrm>
            <a:off x="0" y="0"/>
            <a:ext cx="4425120" cy="350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6263640" y="180000"/>
            <a:ext cx="2728440" cy="13813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Motorbike frog (Litoria moorei)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444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5655600" cy="514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Shape 283"/>
          <p:cNvPicPr/>
          <p:nvPr/>
        </p:nvPicPr>
        <p:blipFill>
          <a:blip r:embed="rId2" cstate="print"/>
          <a:srcRect t="10929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446" name="CustomShape 1"/>
          <p:cNvSpPr/>
          <p:nvPr/>
        </p:nvSpPr>
        <p:spPr>
          <a:xfrm>
            <a:off x="6263640" y="18000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moloch ostnitý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Shape 289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448" name="CustomShape 1"/>
          <p:cNvSpPr/>
          <p:nvPr/>
        </p:nvSpPr>
        <p:spPr>
          <a:xfrm>
            <a:off x="6239520" y="433584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moloch ostnitý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Picture 2"/>
          <p:cNvPicPr/>
          <p:nvPr/>
        </p:nvPicPr>
        <p:blipFill>
          <a:blip r:embed="rId2" cstate="print"/>
          <a:stretch/>
        </p:blipFill>
        <p:spPr>
          <a:xfrm>
            <a:off x="0" y="-263160"/>
            <a:ext cx="9141840" cy="5404320"/>
          </a:xfrm>
          <a:prstGeom prst="rect">
            <a:avLst/>
          </a:prstGeom>
          <a:ln>
            <a:noFill/>
          </a:ln>
        </p:spPr>
      </p:pic>
      <p:sp>
        <p:nvSpPr>
          <p:cNvPr id="450" name="CustomShape 1"/>
          <p:cNvSpPr/>
          <p:nvPr/>
        </p:nvSpPr>
        <p:spPr>
          <a:xfrm>
            <a:off x="251640" y="4587840"/>
            <a:ext cx="8890200" cy="5533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Pakobra páskovaná – Tiger snake (Notechis scutatus)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251640" y="4587840"/>
            <a:ext cx="8890200" cy="5533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Scink uťatý– Bobtail lizzard (Tiliqua rugosa)</a:t>
            </a:r>
            <a:endParaRPr/>
          </a:p>
        </p:txBody>
      </p:sp>
      <p:pic>
        <p:nvPicPr>
          <p:cNvPr id="452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4998600" cy="3750840"/>
          </a:xfrm>
          <a:prstGeom prst="rect">
            <a:avLst/>
          </a:prstGeom>
          <a:ln>
            <a:noFill/>
          </a:ln>
        </p:spPr>
      </p:pic>
      <p:pic>
        <p:nvPicPr>
          <p:cNvPr id="453" name="Picture 4"/>
          <p:cNvPicPr/>
          <p:nvPr/>
        </p:nvPicPr>
        <p:blipFill>
          <a:blip r:embed="rId3" cstate="print"/>
          <a:stretch/>
        </p:blipFill>
        <p:spPr>
          <a:xfrm>
            <a:off x="5004000" y="-20520"/>
            <a:ext cx="4116600" cy="276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6855840" cy="5141520"/>
          </a:xfrm>
          <a:prstGeom prst="rect">
            <a:avLst/>
          </a:prstGeom>
          <a:ln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6300360" y="439740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krokodýl mořský</a:t>
            </a:r>
            <a:endParaRPr/>
          </a:p>
        </p:txBody>
      </p:sp>
      <p:pic>
        <p:nvPicPr>
          <p:cNvPr id="456" name="Picture 4"/>
          <p:cNvPicPr/>
          <p:nvPr/>
        </p:nvPicPr>
        <p:blipFill>
          <a:blip r:embed="rId3" cstate="print"/>
          <a:stretch/>
        </p:blipFill>
        <p:spPr>
          <a:xfrm>
            <a:off x="5648400" y="0"/>
            <a:ext cx="3493440" cy="237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4"/>
          <p:cNvPicPr/>
          <p:nvPr/>
        </p:nvPicPr>
        <p:blipFill>
          <a:blip r:embed="rId2" cstate="print"/>
          <a:stretch/>
        </p:blipFill>
        <p:spPr>
          <a:xfrm>
            <a:off x="3780000" y="0"/>
            <a:ext cx="3426840" cy="5141520"/>
          </a:xfrm>
          <a:prstGeom prst="rect">
            <a:avLst/>
          </a:prstGeom>
          <a:ln>
            <a:noFill/>
          </a:ln>
        </p:spPr>
      </p:pic>
      <p:sp>
        <p:nvSpPr>
          <p:cNvPr id="458" name="CustomShape 1"/>
          <p:cNvSpPr/>
          <p:nvPr/>
        </p:nvSpPr>
        <p:spPr>
          <a:xfrm>
            <a:off x="6239520" y="433584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kakaduovití</a:t>
            </a:r>
            <a:endParaRPr/>
          </a:p>
        </p:txBody>
      </p:sp>
      <p:pic>
        <p:nvPicPr>
          <p:cNvPr id="459" name="Picture 2"/>
          <p:cNvPicPr/>
          <p:nvPr/>
        </p:nvPicPr>
        <p:blipFill>
          <a:blip r:embed="rId3" cstate="print"/>
          <a:stretch/>
        </p:blipFill>
        <p:spPr>
          <a:xfrm>
            <a:off x="0" y="7560"/>
            <a:ext cx="3849840" cy="513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2"/>
          <p:cNvPicPr/>
          <p:nvPr/>
        </p:nvPicPr>
        <p:blipFill>
          <a:blip r:embed="rId2" cstate="print"/>
          <a:stretch/>
        </p:blipFill>
        <p:spPr>
          <a:xfrm>
            <a:off x="1187640" y="0"/>
            <a:ext cx="4974480" cy="5141520"/>
          </a:xfrm>
          <a:prstGeom prst="rect">
            <a:avLst/>
          </a:prstGeom>
          <a:ln>
            <a:noFill/>
          </a:ln>
        </p:spPr>
      </p:pic>
      <p:sp>
        <p:nvSpPr>
          <p:cNvPr id="461" name="CustomShape 1"/>
          <p:cNvSpPr/>
          <p:nvPr/>
        </p:nvSpPr>
        <p:spPr>
          <a:xfrm>
            <a:off x="611640" y="4515840"/>
            <a:ext cx="3022200" cy="6253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Emu hnědý</a:t>
            </a:r>
            <a:endParaRPr/>
          </a:p>
        </p:txBody>
      </p:sp>
      <p:pic>
        <p:nvPicPr>
          <p:cNvPr id="462" name="Picture 4"/>
          <p:cNvPicPr/>
          <p:nvPr/>
        </p:nvPicPr>
        <p:blipFill>
          <a:blip r:embed="rId3" cstate="print"/>
          <a:stretch/>
        </p:blipFill>
        <p:spPr>
          <a:xfrm>
            <a:off x="6391080" y="1851840"/>
            <a:ext cx="2750760" cy="224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2"/>
          <p:cNvPicPr/>
          <p:nvPr/>
        </p:nvPicPr>
        <p:blipFill>
          <a:blip r:embed="rId2" cstate="print"/>
          <a:stretch/>
        </p:blipFill>
        <p:spPr>
          <a:xfrm>
            <a:off x="539640" y="0"/>
            <a:ext cx="7713000" cy="5141520"/>
          </a:xfrm>
          <a:prstGeom prst="rect">
            <a:avLst/>
          </a:prstGeom>
          <a:ln>
            <a:noFill/>
          </a:ln>
        </p:spPr>
      </p:pic>
      <p:sp>
        <p:nvSpPr>
          <p:cNvPr id="464" name="CustomShape 1"/>
          <p:cNvSpPr/>
          <p:nvPr/>
        </p:nvSpPr>
        <p:spPr>
          <a:xfrm>
            <a:off x="251640" y="4659840"/>
            <a:ext cx="8350920" cy="4813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modropláštník modrofialový – blue wren (</a:t>
            </a:r>
            <a:r>
              <a:rPr lang="cs-CZ" sz="2400" i="1" strike="noStrike">
                <a:solidFill>
                  <a:srgbClr val="000000"/>
                </a:solidFill>
                <a:latin typeface="Arial"/>
                <a:ea typeface="DejaVu Sans"/>
              </a:rPr>
              <a:t>Malurus splendens</a:t>
            </a: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AUSTRALIA: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THE MAIN CHARACTERISTICS</a:t>
            </a:r>
            <a:endParaRPr/>
          </a:p>
        </p:txBody>
      </p:sp>
      <p:sp>
        <p:nvSpPr>
          <p:cNvPr id="345" name="CustomShape 2"/>
          <p:cNvSpPr/>
          <p:nvPr/>
        </p:nvSpPr>
        <p:spPr>
          <a:xfrm>
            <a:off x="611640" y="987480"/>
            <a:ext cx="818172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CC0000"/>
                </a:solidFill>
                <a:latin typeface="Arial"/>
                <a:ea typeface="Arial"/>
              </a:rPr>
              <a:t> Economy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:12th largest economy in the world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DejaVu Sans"/>
              </a:rPr>
              <a:t> 68 % of GDP is generated by service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DejaVu Sans"/>
              </a:rPr>
              <a:t> Important role of mining industry 8 % (2010) – gold, oil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DejaVu Sans"/>
              </a:rPr>
              <a:t> Agriculture 12 % of GDP – sheep and cattle</a:t>
            </a:r>
            <a:endParaRPr/>
          </a:p>
          <a:p>
            <a:pPr>
              <a:lnSpc>
                <a:spcPct val="115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2"/>
          <p:cNvPicPr/>
          <p:nvPr/>
        </p:nvPicPr>
        <p:blipFill>
          <a:blip r:embed="rId2" cstate="print"/>
          <a:stretch/>
        </p:blipFill>
        <p:spPr>
          <a:xfrm>
            <a:off x="683640" y="0"/>
            <a:ext cx="7031520" cy="5141520"/>
          </a:xfrm>
          <a:prstGeom prst="rect">
            <a:avLst/>
          </a:prstGeom>
          <a:ln>
            <a:noFill/>
          </a:ln>
        </p:spPr>
      </p:pic>
      <p:sp>
        <p:nvSpPr>
          <p:cNvPr id="466" name="CustomShape 1"/>
          <p:cNvSpPr/>
          <p:nvPr/>
        </p:nvSpPr>
        <p:spPr>
          <a:xfrm>
            <a:off x="251640" y="4659840"/>
            <a:ext cx="8350920" cy="4813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ledňák obrovský– kookaburra (</a:t>
            </a:r>
            <a:r>
              <a:rPr lang="cs-CZ" sz="2400" i="1" strike="noStrike">
                <a:solidFill>
                  <a:srgbClr val="000000"/>
                </a:solidFill>
                <a:latin typeface="Arial"/>
                <a:ea typeface="DejaVu Sans"/>
              </a:rPr>
              <a:t>Malurus splendens</a:t>
            </a: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/>
          </a:p>
        </p:txBody>
      </p:sp>
      <p:sp>
        <p:nvSpPr>
          <p:cNvPr id="467" name="CustomShape 2"/>
          <p:cNvSpPr/>
          <p:nvPr/>
        </p:nvSpPr>
        <p:spPr>
          <a:xfrm>
            <a:off x="7524360" y="4083840"/>
            <a:ext cx="1617480" cy="72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400" strike="noStrike">
                <a:solidFill>
                  <a:srgbClr val="000000"/>
                </a:solidFill>
                <a:latin typeface="Arial"/>
                <a:ea typeface="DejaVu Sans"/>
              </a:rPr>
              <a:t>https://www.youtube.com/watch?v=UXA0-YAoo9Q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4"/>
          <p:cNvPicPr/>
          <p:nvPr/>
        </p:nvPicPr>
        <p:blipFill>
          <a:blip r:embed="rId2" cstate="print"/>
          <a:stretch/>
        </p:blipFill>
        <p:spPr>
          <a:xfrm>
            <a:off x="0" y="-981000"/>
            <a:ext cx="9141840" cy="6122520"/>
          </a:xfrm>
          <a:prstGeom prst="rect">
            <a:avLst/>
          </a:prstGeom>
          <a:ln>
            <a:noFill/>
          </a:ln>
        </p:spPr>
      </p:pic>
      <p:sp>
        <p:nvSpPr>
          <p:cNvPr id="469" name="CustomShape 1"/>
          <p:cNvSpPr/>
          <p:nvPr/>
        </p:nvSpPr>
        <p:spPr>
          <a:xfrm>
            <a:off x="611640" y="4515840"/>
            <a:ext cx="3022200" cy="6253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Ježura australská</a:t>
            </a:r>
            <a:endParaRPr/>
          </a:p>
        </p:txBody>
      </p:sp>
      <p:pic>
        <p:nvPicPr>
          <p:cNvPr id="470" name="Picture 2"/>
          <p:cNvPicPr/>
          <p:nvPr/>
        </p:nvPicPr>
        <p:blipFill>
          <a:blip r:embed="rId3" cstate="print"/>
          <a:stretch/>
        </p:blipFill>
        <p:spPr>
          <a:xfrm>
            <a:off x="0" y="0"/>
            <a:ext cx="1180800" cy="156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2"/>
          <p:cNvPicPr/>
          <p:nvPr/>
        </p:nvPicPr>
        <p:blipFill>
          <a:blip r:embed="rId2" cstate="print"/>
          <a:stretch/>
        </p:blipFill>
        <p:spPr>
          <a:xfrm>
            <a:off x="251640" y="0"/>
            <a:ext cx="8652600" cy="5141520"/>
          </a:xfrm>
          <a:prstGeom prst="rect">
            <a:avLst/>
          </a:prstGeom>
          <a:ln>
            <a:noFill/>
          </a:ln>
        </p:spPr>
      </p:pic>
      <p:sp>
        <p:nvSpPr>
          <p:cNvPr id="472" name="CustomShape 1"/>
          <p:cNvSpPr/>
          <p:nvPr/>
        </p:nvSpPr>
        <p:spPr>
          <a:xfrm>
            <a:off x="611640" y="4515840"/>
            <a:ext cx="3022200" cy="6253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Ptakopysk podivný</a:t>
            </a:r>
            <a:endParaRPr/>
          </a:p>
        </p:txBody>
      </p:sp>
      <p:pic>
        <p:nvPicPr>
          <p:cNvPr id="473" name="Picture 4"/>
          <p:cNvPicPr/>
          <p:nvPr/>
        </p:nvPicPr>
        <p:blipFill>
          <a:blip r:embed="rId3" cstate="print"/>
          <a:stretch/>
        </p:blipFill>
        <p:spPr>
          <a:xfrm>
            <a:off x="7164360" y="3651840"/>
            <a:ext cx="1655280" cy="148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hape 218"/>
          <p:cNvPicPr/>
          <p:nvPr/>
        </p:nvPicPr>
        <p:blipFill>
          <a:blip r:embed="rId2" cstate="print"/>
          <a:srcRect b="52463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Shape 223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476" name="CustomShape 1"/>
          <p:cNvSpPr/>
          <p:nvPr/>
        </p:nvSpPr>
        <p:spPr>
          <a:xfrm>
            <a:off x="7480440" y="159120"/>
            <a:ext cx="147600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klokan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Shape 229"/>
          <p:cNvPicPr/>
          <p:nvPr/>
        </p:nvPicPr>
        <p:blipFill>
          <a:blip r:embed="rId2" cstate="print"/>
          <a:srcRect b="20991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Obrázek 240"/>
          <p:cNvPicPr/>
          <p:nvPr/>
        </p:nvPicPr>
        <p:blipFill>
          <a:blip r:embed="rId2" cstate="print"/>
          <a:stretch/>
        </p:blipFill>
        <p:spPr>
          <a:xfrm>
            <a:off x="2376000" y="21600"/>
            <a:ext cx="6762960" cy="5070600"/>
          </a:xfrm>
          <a:prstGeom prst="rect">
            <a:avLst/>
          </a:prstGeom>
          <a:ln>
            <a:noFill/>
          </a:ln>
        </p:spPr>
      </p:pic>
      <p:sp>
        <p:nvSpPr>
          <p:cNvPr id="479" name="CustomShape 1"/>
          <p:cNvSpPr/>
          <p:nvPr/>
        </p:nvSpPr>
        <p:spPr>
          <a:xfrm>
            <a:off x="457200" y="7560"/>
            <a:ext cx="7713000" cy="97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600" strike="noStrike">
                <a:solidFill>
                  <a:srgbClr val="000000"/>
                </a:solidFill>
                <a:latin typeface="Arial"/>
                <a:ea typeface="DejaVu Sans"/>
              </a:rPr>
              <a:t>Roo bar – car protection (Kangaroos often tend to jump under the cars)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251640" y="4515840"/>
            <a:ext cx="3022200" cy="6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Koala medvídkovitý</a:t>
            </a:r>
            <a:endParaRPr/>
          </a:p>
        </p:txBody>
      </p:sp>
      <p:pic>
        <p:nvPicPr>
          <p:cNvPr id="481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3938760" cy="3865680"/>
          </a:xfrm>
          <a:prstGeom prst="rect">
            <a:avLst/>
          </a:prstGeom>
          <a:ln>
            <a:noFill/>
          </a:ln>
        </p:spPr>
      </p:pic>
      <p:pic>
        <p:nvPicPr>
          <p:cNvPr id="482" name="Picture 4"/>
          <p:cNvPicPr/>
          <p:nvPr/>
        </p:nvPicPr>
        <p:blipFill>
          <a:blip r:embed="rId3" cstate="print"/>
          <a:stretch/>
        </p:blipFill>
        <p:spPr>
          <a:xfrm>
            <a:off x="6953400" y="0"/>
            <a:ext cx="2188440" cy="1788480"/>
          </a:xfrm>
          <a:prstGeom prst="rect">
            <a:avLst/>
          </a:prstGeom>
          <a:ln>
            <a:noFill/>
          </a:ln>
        </p:spPr>
      </p:pic>
      <p:pic>
        <p:nvPicPr>
          <p:cNvPr id="483" name="Picture 6"/>
          <p:cNvPicPr/>
          <p:nvPr/>
        </p:nvPicPr>
        <p:blipFill>
          <a:blip r:embed="rId4" cstate="print"/>
          <a:stretch/>
        </p:blipFill>
        <p:spPr>
          <a:xfrm>
            <a:off x="3924000" y="1751400"/>
            <a:ext cx="5566320" cy="338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2"/>
          <p:cNvPicPr/>
          <p:nvPr/>
        </p:nvPicPr>
        <p:blipFill>
          <a:blip r:embed="rId2" cstate="print"/>
          <a:stretch/>
        </p:blipFill>
        <p:spPr>
          <a:xfrm>
            <a:off x="0" y="-1002240"/>
            <a:ext cx="9141840" cy="6143400"/>
          </a:xfrm>
          <a:prstGeom prst="rect">
            <a:avLst/>
          </a:prstGeom>
          <a:ln>
            <a:noFill/>
          </a:ln>
        </p:spPr>
      </p:pic>
      <p:sp>
        <p:nvSpPr>
          <p:cNvPr id="485" name="CustomShape 1"/>
          <p:cNvSpPr/>
          <p:nvPr/>
        </p:nvSpPr>
        <p:spPr>
          <a:xfrm>
            <a:off x="251640" y="4515840"/>
            <a:ext cx="3022200" cy="6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Wombat obecný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251640" y="4515840"/>
            <a:ext cx="3022200" cy="6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Wombat obecný</a:t>
            </a:r>
            <a:endParaRPr/>
          </a:p>
        </p:txBody>
      </p:sp>
      <p:pic>
        <p:nvPicPr>
          <p:cNvPr id="487" name="Picture 2"/>
          <p:cNvPicPr/>
          <p:nvPr/>
        </p:nvPicPr>
        <p:blipFill>
          <a:blip r:embed="rId2" cstate="print"/>
          <a:stretch/>
        </p:blipFill>
        <p:spPr>
          <a:xfrm>
            <a:off x="3276000" y="0"/>
            <a:ext cx="3392640" cy="5141520"/>
          </a:xfrm>
          <a:prstGeom prst="rect">
            <a:avLst/>
          </a:prstGeom>
          <a:ln>
            <a:noFill/>
          </a:ln>
        </p:spPr>
      </p:pic>
      <p:pic>
        <p:nvPicPr>
          <p:cNvPr id="488" name="Picture 4"/>
          <p:cNvPicPr/>
          <p:nvPr/>
        </p:nvPicPr>
        <p:blipFill>
          <a:blip r:embed="rId3" cstate="print"/>
          <a:stretch/>
        </p:blipFill>
        <p:spPr>
          <a:xfrm>
            <a:off x="683640" y="771480"/>
            <a:ext cx="1902960" cy="176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504000" y="288000"/>
            <a:ext cx="7845480" cy="337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Write names into the blank map: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States: Western Australia, Northern Territory, South Australia, Queensland, New South Wales, Victoria, Capital Territory, Tasmania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Relief: Great dividing range, Central lowlands, Western plateau, Ayers rock, Mount Cosciuszko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Rivers: Murray, Darling, Swan river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Lakes: Lake Eyre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Cities: Canberra, Sydney, Hobart, Darwin, Melbourne, Brisbane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Islands, peninsulas etc: Gulfs of Carpentaria, Great Australian bight, Bass straight, Cape York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8714160" cy="5141520"/>
          </a:xfrm>
          <a:prstGeom prst="rect">
            <a:avLst/>
          </a:prstGeom>
          <a:ln>
            <a:noFill/>
          </a:ln>
        </p:spPr>
      </p:pic>
      <p:sp>
        <p:nvSpPr>
          <p:cNvPr id="490" name="CustomShape 1"/>
          <p:cNvSpPr/>
          <p:nvPr/>
        </p:nvSpPr>
        <p:spPr>
          <a:xfrm>
            <a:off x="539640" y="4227840"/>
            <a:ext cx="3022200" cy="6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Vakokrt písečný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4"/>
          <p:cNvPicPr/>
          <p:nvPr/>
        </p:nvPicPr>
        <p:blipFill>
          <a:blip r:embed="rId2" cstate="print"/>
          <a:stretch/>
        </p:blipFill>
        <p:spPr>
          <a:xfrm>
            <a:off x="683640" y="360"/>
            <a:ext cx="7882200" cy="5140800"/>
          </a:xfrm>
          <a:prstGeom prst="rect">
            <a:avLst/>
          </a:prstGeom>
          <a:ln>
            <a:noFill/>
          </a:ln>
        </p:spPr>
      </p:pic>
      <p:sp>
        <p:nvSpPr>
          <p:cNvPr id="492" name="CustomShape 1"/>
          <p:cNvSpPr/>
          <p:nvPr/>
        </p:nvSpPr>
        <p:spPr>
          <a:xfrm>
            <a:off x="827640" y="4299840"/>
            <a:ext cx="3022200" cy="6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Vakokrt písečný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2"/>
          <p:cNvPicPr/>
          <p:nvPr/>
        </p:nvPicPr>
        <p:blipFill>
          <a:blip r:embed="rId2" cstate="print"/>
          <a:stretch/>
        </p:blipFill>
        <p:spPr>
          <a:xfrm>
            <a:off x="683640" y="0"/>
            <a:ext cx="7713000" cy="5141160"/>
          </a:xfrm>
          <a:prstGeom prst="rect">
            <a:avLst/>
          </a:prstGeom>
          <a:ln>
            <a:noFill/>
          </a:ln>
        </p:spPr>
      </p:pic>
      <p:sp>
        <p:nvSpPr>
          <p:cNvPr id="494" name="CustomShape 1"/>
          <p:cNvSpPr/>
          <p:nvPr/>
        </p:nvSpPr>
        <p:spPr>
          <a:xfrm>
            <a:off x="611640" y="4515840"/>
            <a:ext cx="3022200" cy="6253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Bandikut králíkovitý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Shape 23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496" name="CustomShape 1"/>
          <p:cNvSpPr/>
          <p:nvPr/>
        </p:nvSpPr>
        <p:spPr>
          <a:xfrm>
            <a:off x="144720" y="4326840"/>
            <a:ext cx="33789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ďábel medvědovitý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240"/>
          <p:cNvPicPr/>
          <p:nvPr/>
        </p:nvPicPr>
        <p:blipFill>
          <a:blip r:embed="rId2" cstate="print"/>
          <a:stretch/>
        </p:blipFill>
        <p:spPr>
          <a:xfrm>
            <a:off x="0" y="-15120"/>
            <a:ext cx="9138240" cy="516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Shape 245"/>
          <p:cNvPicPr/>
          <p:nvPr/>
        </p:nvPicPr>
        <p:blipFill>
          <a:blip r:embed="rId2" cstate="print"/>
          <a:stretch/>
        </p:blipFill>
        <p:spPr>
          <a:xfrm>
            <a:off x="0" y="1080"/>
            <a:ext cx="9138240" cy="513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250"/>
          <p:cNvPicPr/>
          <p:nvPr/>
        </p:nvPicPr>
        <p:blipFill>
          <a:blip r:embed="rId2" cstate="print"/>
          <a:stretch/>
        </p:blipFill>
        <p:spPr>
          <a:xfrm>
            <a:off x="639000" y="0"/>
            <a:ext cx="7860240" cy="5137920"/>
          </a:xfrm>
          <a:prstGeom prst="rect">
            <a:avLst/>
          </a:prstGeom>
          <a:ln>
            <a:noFill/>
          </a:ln>
        </p:spPr>
      </p:pic>
      <p:sp>
        <p:nvSpPr>
          <p:cNvPr id="500" name="CustomShape 1"/>
          <p:cNvSpPr/>
          <p:nvPr/>
        </p:nvSpPr>
        <p:spPr>
          <a:xfrm>
            <a:off x="864000" y="4536000"/>
            <a:ext cx="3882960" cy="110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600" strike="noStrike">
                <a:solidFill>
                  <a:srgbClr val="000000"/>
                </a:solidFill>
                <a:latin typeface="Arial"/>
                <a:ea typeface="DejaVu Sans"/>
              </a:rPr>
              <a:t>Rakovina tváře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Shape 255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502" name="CustomShape 1"/>
          <p:cNvSpPr/>
          <p:nvPr/>
        </p:nvSpPr>
        <p:spPr>
          <a:xfrm>
            <a:off x="144720" y="4326840"/>
            <a:ext cx="33789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vakovlk tasmánský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Shape 261"/>
          <p:cNvPicPr/>
          <p:nvPr/>
        </p:nvPicPr>
        <p:blipFill>
          <a:blip r:embed="rId2" cstate="print"/>
          <a:stretch/>
        </p:blipFill>
        <p:spPr>
          <a:xfrm>
            <a:off x="457200" y="0"/>
            <a:ext cx="82238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266"/>
          <p:cNvPicPr/>
          <p:nvPr/>
        </p:nvPicPr>
        <p:blipFill>
          <a:blip r:embed="rId2" cstate="print"/>
          <a:stretch/>
        </p:blipFill>
        <p:spPr>
          <a:xfrm>
            <a:off x="0" y="0"/>
            <a:ext cx="3308040" cy="5137560"/>
          </a:xfrm>
          <a:prstGeom prst="rect">
            <a:avLst/>
          </a:prstGeom>
          <a:ln>
            <a:noFill/>
          </a:ln>
        </p:spPr>
      </p:pic>
      <p:pic>
        <p:nvPicPr>
          <p:cNvPr id="505" name="Shape 267"/>
          <p:cNvPicPr/>
          <p:nvPr/>
        </p:nvPicPr>
        <p:blipFill>
          <a:blip r:embed="rId3" cstate="print"/>
          <a:stretch/>
        </p:blipFill>
        <p:spPr>
          <a:xfrm>
            <a:off x="3313800" y="0"/>
            <a:ext cx="5824440" cy="513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457200" y="205200"/>
            <a:ext cx="82267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Zakresli do mapy</a:t>
            </a:r>
            <a:endParaRPr/>
          </a:p>
        </p:txBody>
      </p:sp>
      <p:sp>
        <p:nvSpPr>
          <p:cNvPr id="348" name="CustomShape 2"/>
          <p:cNvSpPr/>
          <p:nvPr/>
        </p:nvSpPr>
        <p:spPr>
          <a:xfrm>
            <a:off x="395640" y="843480"/>
            <a:ext cx="8226720" cy="374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Státy: Západní Austrálie, Severní teritorium, Jižní Austrálie, Queensland, Nový Jižní Wales, Victoria, Capital Territory, Tasmánie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Relief: Velké předělové pohoří, Simpsonova poušť, Velká písečná poušť, Gibbsonova poušť, Ayers rock, Mount Kosciuszko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Horizontální členitost: Karpentarský záliv, Velká australský záliv, Bassův průliv, Yorský poloostrov,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Moře, oceány: Timorské moře, Indický Oceán, Tasmanovo moře, Tichý oceán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Řeky: Murray, Darling,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Jezera: jezero Eyre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Města: Canberra, Sydney, Hobart, Darwin, Melbourne, Brisbane, Perth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1143000" y="0"/>
            <a:ext cx="6852240" cy="5137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hape 277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  <p:sp>
        <p:nvSpPr>
          <p:cNvPr id="508" name="CustomShape 1"/>
          <p:cNvSpPr/>
          <p:nvPr/>
        </p:nvSpPr>
        <p:spPr>
          <a:xfrm>
            <a:off x="7030080" y="203760"/>
            <a:ext cx="19213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pes dingo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6239520" y="433584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velbloud jednohrbý?</a:t>
            </a:r>
            <a:endParaRPr/>
          </a:p>
        </p:txBody>
      </p:sp>
      <p:pic>
        <p:nvPicPr>
          <p:cNvPr id="510" name="Picture 2"/>
          <p:cNvPicPr/>
          <p:nvPr/>
        </p:nvPicPr>
        <p:blipFill>
          <a:blip r:embed="rId2" cstate="print"/>
          <a:stretch/>
        </p:blipFill>
        <p:spPr>
          <a:xfrm>
            <a:off x="6732360" y="0"/>
            <a:ext cx="2409480" cy="2068560"/>
          </a:xfrm>
          <a:prstGeom prst="rect">
            <a:avLst/>
          </a:prstGeom>
          <a:ln>
            <a:noFill/>
          </a:ln>
        </p:spPr>
      </p:pic>
      <p:pic>
        <p:nvPicPr>
          <p:cNvPr id="511" name="Picture 4"/>
          <p:cNvPicPr/>
          <p:nvPr/>
        </p:nvPicPr>
        <p:blipFill>
          <a:blip r:embed="rId3" cstate="print"/>
          <a:srcRect l="16520" t="7465" r="17287" b="12452"/>
          <a:stretch/>
        </p:blipFill>
        <p:spPr>
          <a:xfrm>
            <a:off x="0" y="0"/>
            <a:ext cx="2374200" cy="3526200"/>
          </a:xfrm>
          <a:prstGeom prst="rect">
            <a:avLst/>
          </a:prstGeom>
          <a:ln>
            <a:noFill/>
          </a:ln>
        </p:spPr>
      </p:pic>
      <p:pic>
        <p:nvPicPr>
          <p:cNvPr id="512" name="Picture 6"/>
          <p:cNvPicPr/>
          <p:nvPr/>
        </p:nvPicPr>
        <p:blipFill>
          <a:blip r:embed="rId4" cstate="print"/>
          <a:stretch/>
        </p:blipFill>
        <p:spPr>
          <a:xfrm>
            <a:off x="2339640" y="1467360"/>
            <a:ext cx="4390200" cy="29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icture 2"/>
          <p:cNvPicPr/>
          <p:nvPr/>
        </p:nvPicPr>
        <p:blipFill>
          <a:blip r:embed="rId2" cstate="print"/>
          <a:stretch/>
        </p:blipFill>
        <p:spPr>
          <a:xfrm>
            <a:off x="683640" y="0"/>
            <a:ext cx="7666200" cy="5112720"/>
          </a:xfrm>
          <a:prstGeom prst="rect">
            <a:avLst/>
          </a:prstGeom>
          <a:ln>
            <a:noFill/>
          </a:ln>
        </p:spPr>
      </p:pic>
      <p:sp>
        <p:nvSpPr>
          <p:cNvPr id="514" name="CustomShape 1"/>
          <p:cNvSpPr/>
          <p:nvPr/>
        </p:nvSpPr>
        <p:spPr>
          <a:xfrm>
            <a:off x="6239520" y="433584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myš domácí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Picture 2"/>
          <p:cNvPicPr/>
          <p:nvPr/>
        </p:nvPicPr>
        <p:blipFill>
          <a:blip r:embed="rId2" cstate="print"/>
          <a:stretch/>
        </p:blipFill>
        <p:spPr>
          <a:xfrm>
            <a:off x="4068000" y="28440"/>
            <a:ext cx="5073840" cy="3383640"/>
          </a:xfrm>
          <a:prstGeom prst="rect">
            <a:avLst/>
          </a:prstGeom>
          <a:ln>
            <a:noFill/>
          </a:ln>
        </p:spPr>
      </p:pic>
      <p:sp>
        <p:nvSpPr>
          <p:cNvPr id="516" name="CustomShape 1"/>
          <p:cNvSpPr/>
          <p:nvPr/>
        </p:nvSpPr>
        <p:spPr>
          <a:xfrm>
            <a:off x="6239520" y="4335840"/>
            <a:ext cx="27284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myš domácí</a:t>
            </a:r>
            <a:endParaRPr/>
          </a:p>
        </p:txBody>
      </p:sp>
      <p:pic>
        <p:nvPicPr>
          <p:cNvPr id="517" name="Picture 2"/>
          <p:cNvPicPr/>
          <p:nvPr/>
        </p:nvPicPr>
        <p:blipFill>
          <a:blip r:embed="rId3" cstate="print"/>
          <a:stretch/>
        </p:blipFill>
        <p:spPr>
          <a:xfrm>
            <a:off x="0" y="2409840"/>
            <a:ext cx="4857840" cy="273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INVAZIVNÍ DRUHY</a:t>
            </a:r>
            <a:endParaRPr/>
          </a:p>
        </p:txBody>
      </p:sp>
      <p:sp>
        <p:nvSpPr>
          <p:cNvPr id="519" name="CustomShape 2"/>
          <p:cNvSpPr/>
          <p:nvPr/>
        </p:nvSpPr>
        <p:spPr>
          <a:xfrm>
            <a:off x="602280" y="1308600"/>
            <a:ext cx="8181720" cy="345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u="sng" strike="noStrike">
                <a:solidFill>
                  <a:srgbClr val="000000"/>
                </a:solidFill>
                <a:latin typeface="Arial"/>
                <a:ea typeface="Arial"/>
              </a:rPr>
              <a:t>zavlečení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a </a:t>
            </a:r>
            <a:r>
              <a:rPr lang="cs-CZ" sz="2500" i="1" u="sng" strike="noStrike">
                <a:solidFill>
                  <a:srgbClr val="000000"/>
                </a:solidFill>
                <a:latin typeface="Arial"/>
                <a:ea typeface="Arial"/>
              </a:rPr>
              <a:t>přemnožení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králíků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koček 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(úmyslně vysazeny, aby lovily králíky, namísto toho se začaly živit místními ptáky a drobnými vačnatci)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dále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myš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potkan, krysa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ohrožující </a:t>
            </a:r>
            <a:r>
              <a:rPr lang="cs-CZ" sz="2500" b="1" i="1" strike="noStrike">
                <a:solidFill>
                  <a:srgbClr val="00AA00"/>
                </a:solidFill>
                <a:latin typeface="Arial"/>
                <a:ea typeface="Arial"/>
              </a:rPr>
              <a:t>kiviho hnědého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apod.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CC0000"/>
                </a:solidFill>
                <a:latin typeface="Arial"/>
                <a:ea typeface="Arial"/>
              </a:rPr>
              <a:t>opačný problém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: zavlečení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bojgy hnědé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z Nové Guineje na Guam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Shape 301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  <p:sp>
        <p:nvSpPr>
          <p:cNvPr id="521" name="CustomShape 1"/>
          <p:cNvSpPr/>
          <p:nvPr/>
        </p:nvSpPr>
        <p:spPr>
          <a:xfrm>
            <a:off x="6552720" y="216000"/>
            <a:ext cx="23911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bojga hnědá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ROSTLINY</a:t>
            </a:r>
            <a:endParaRPr/>
          </a:p>
        </p:txBody>
      </p:sp>
      <p:sp>
        <p:nvSpPr>
          <p:cNvPr id="523" name="CustomShape 2"/>
          <p:cNvSpPr/>
          <p:nvPr/>
        </p:nvSpPr>
        <p:spPr>
          <a:xfrm>
            <a:off x="597240" y="947160"/>
            <a:ext cx="818172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00AA00"/>
                </a:solidFill>
                <a:latin typeface="Arial"/>
                <a:ea typeface="Arial"/>
              </a:rPr>
              <a:t>Suchomilné rostliny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CC0000"/>
                </a:solidFill>
                <a:latin typeface="Arial"/>
                <a:ea typeface="Arial"/>
              </a:rPr>
              <a:t>Blahovičník (eukalyptus – gumtree) – typický strom</a:t>
            </a:r>
            <a:endParaRPr/>
          </a:p>
          <a:p>
            <a:pPr>
              <a:lnSpc>
                <a:spcPct val="115000"/>
              </a:lnSpc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Další druhy – stromové trávy (Blackboy), štětkovec (bottlebrush), kaktusy, </a:t>
            </a:r>
            <a:endParaRPr/>
          </a:p>
          <a:p>
            <a:pPr>
              <a:lnSpc>
                <a:spcPct val="115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457200" y="205920"/>
            <a:ext cx="8223840" cy="8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Eukalyptus</a:t>
            </a:r>
            <a:endParaRPr/>
          </a:p>
        </p:txBody>
      </p:sp>
      <p:pic>
        <p:nvPicPr>
          <p:cNvPr id="525" name="Obrázek 267"/>
          <p:cNvPicPr/>
          <p:nvPr/>
        </p:nvPicPr>
        <p:blipFill>
          <a:blip r:embed="rId2" cstate="print"/>
          <a:stretch/>
        </p:blipFill>
        <p:spPr>
          <a:xfrm>
            <a:off x="6264000" y="2952000"/>
            <a:ext cx="2852280" cy="2137680"/>
          </a:xfrm>
          <a:prstGeom prst="rect">
            <a:avLst/>
          </a:prstGeom>
          <a:ln>
            <a:noFill/>
          </a:ln>
        </p:spPr>
      </p:pic>
      <p:pic>
        <p:nvPicPr>
          <p:cNvPr id="526" name="Obrázek 268"/>
          <p:cNvPicPr/>
          <p:nvPr/>
        </p:nvPicPr>
        <p:blipFill>
          <a:blip r:embed="rId2" cstate="print"/>
          <a:stretch/>
        </p:blipFill>
        <p:spPr>
          <a:xfrm>
            <a:off x="5207760" y="2160000"/>
            <a:ext cx="3908520" cy="2929680"/>
          </a:xfrm>
          <a:prstGeom prst="rect">
            <a:avLst/>
          </a:prstGeom>
          <a:ln>
            <a:noFill/>
          </a:ln>
        </p:spPr>
      </p:pic>
      <p:pic>
        <p:nvPicPr>
          <p:cNvPr id="527" name="Obrázek 269"/>
          <p:cNvPicPr/>
          <p:nvPr/>
        </p:nvPicPr>
        <p:blipFill>
          <a:blip r:embed="rId3" cstate="print"/>
          <a:stretch/>
        </p:blipFill>
        <p:spPr>
          <a:xfrm>
            <a:off x="77040" y="1578960"/>
            <a:ext cx="4741920" cy="3555360"/>
          </a:xfrm>
          <a:prstGeom prst="rect">
            <a:avLst/>
          </a:prstGeom>
          <a:ln>
            <a:noFill/>
          </a:ln>
        </p:spPr>
      </p:pic>
      <p:pic>
        <p:nvPicPr>
          <p:cNvPr id="528" name="Obrázek 270"/>
          <p:cNvPicPr/>
          <p:nvPr/>
        </p:nvPicPr>
        <p:blipFill>
          <a:blip r:embed="rId3" cstate="print"/>
          <a:stretch/>
        </p:blipFill>
        <p:spPr>
          <a:xfrm>
            <a:off x="77040" y="1200240"/>
            <a:ext cx="5247000" cy="393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Obrázek 271"/>
          <p:cNvPicPr/>
          <p:nvPr/>
        </p:nvPicPr>
        <p:blipFill>
          <a:blip r:embed="rId2" cstate="print"/>
          <a:stretch/>
        </p:blipFill>
        <p:spPr>
          <a:xfrm>
            <a:off x="1008000" y="33480"/>
            <a:ext cx="6853320" cy="5139000"/>
          </a:xfrm>
          <a:prstGeom prst="rect">
            <a:avLst/>
          </a:prstGeom>
          <a:ln>
            <a:noFill/>
          </a:ln>
        </p:spPr>
      </p:pic>
      <p:sp>
        <p:nvSpPr>
          <p:cNvPr id="530" name="CustomShape 1"/>
          <p:cNvSpPr/>
          <p:nvPr/>
        </p:nvSpPr>
        <p:spPr>
          <a:xfrm>
            <a:off x="0" y="33480"/>
            <a:ext cx="2371680" cy="34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Tree top walk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457200" y="205200"/>
            <a:ext cx="82267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2"/>
          <p:cNvSpPr/>
          <p:nvPr/>
        </p:nvSpPr>
        <p:spPr>
          <a:xfrm>
            <a:off x="457200" y="1203480"/>
            <a:ext cx="8226720" cy="298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1" name="Obrázek 226"/>
          <p:cNvPicPr/>
          <p:nvPr/>
        </p:nvPicPr>
        <p:blipFill>
          <a:blip r:embed="rId2" cstate="print"/>
          <a:stretch/>
        </p:blipFill>
        <p:spPr>
          <a:xfrm>
            <a:off x="1803240" y="0"/>
            <a:ext cx="7505280" cy="514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Obrázek 273"/>
          <p:cNvPicPr/>
          <p:nvPr/>
        </p:nvPicPr>
        <p:blipFill>
          <a:blip r:embed="rId2" cstate="print"/>
          <a:stretch/>
        </p:blipFill>
        <p:spPr>
          <a:xfrm>
            <a:off x="1174680" y="33480"/>
            <a:ext cx="6853320" cy="513900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72000" y="33480"/>
            <a:ext cx="2371680" cy="34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Tree top walk - again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457200" y="205920"/>
            <a:ext cx="8223840" cy="8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4" name="Obrázek 276"/>
          <p:cNvPicPr/>
          <p:nvPr/>
        </p:nvPicPr>
        <p:blipFill>
          <a:blip r:embed="rId2" cstate="print"/>
          <a:stretch/>
        </p:blipFill>
        <p:spPr>
          <a:xfrm>
            <a:off x="6192000" y="2932560"/>
            <a:ext cx="2966400" cy="2185200"/>
          </a:xfrm>
          <a:prstGeom prst="rect">
            <a:avLst/>
          </a:prstGeom>
          <a:ln>
            <a:noFill/>
          </a:ln>
        </p:spPr>
      </p:pic>
      <p:pic>
        <p:nvPicPr>
          <p:cNvPr id="535" name="Obrázek 277"/>
          <p:cNvPicPr/>
          <p:nvPr/>
        </p:nvPicPr>
        <p:blipFill>
          <a:blip r:embed="rId2" cstate="print"/>
          <a:stretch/>
        </p:blipFill>
        <p:spPr>
          <a:xfrm>
            <a:off x="4148280" y="432000"/>
            <a:ext cx="6358680" cy="4685760"/>
          </a:xfrm>
          <a:prstGeom prst="rect">
            <a:avLst/>
          </a:prstGeom>
          <a:ln>
            <a:noFill/>
          </a:ln>
        </p:spPr>
      </p:pic>
      <p:pic>
        <p:nvPicPr>
          <p:cNvPr id="536" name="Obrázek 278"/>
          <p:cNvPicPr/>
          <p:nvPr/>
        </p:nvPicPr>
        <p:blipFill>
          <a:blip r:embed="rId3" cstate="print"/>
          <a:stretch/>
        </p:blipFill>
        <p:spPr>
          <a:xfrm>
            <a:off x="24840" y="43560"/>
            <a:ext cx="2490120" cy="1823400"/>
          </a:xfrm>
          <a:prstGeom prst="rect">
            <a:avLst/>
          </a:prstGeom>
          <a:ln>
            <a:noFill/>
          </a:ln>
        </p:spPr>
      </p:pic>
      <p:pic>
        <p:nvPicPr>
          <p:cNvPr id="537" name="Obrázek 279"/>
          <p:cNvPicPr/>
          <p:nvPr/>
        </p:nvPicPr>
        <p:blipFill>
          <a:blip r:embed="rId3" cstate="print"/>
          <a:stretch/>
        </p:blipFill>
        <p:spPr>
          <a:xfrm>
            <a:off x="24840" y="43560"/>
            <a:ext cx="5536080" cy="4055400"/>
          </a:xfrm>
          <a:prstGeom prst="rect">
            <a:avLst/>
          </a:prstGeom>
          <a:ln>
            <a:noFill/>
          </a:ln>
        </p:spPr>
      </p:pic>
      <p:sp>
        <p:nvSpPr>
          <p:cNvPr id="538" name="CustomShape 2"/>
          <p:cNvSpPr/>
          <p:nvPr/>
        </p:nvSpPr>
        <p:spPr>
          <a:xfrm>
            <a:off x="360000" y="4464000"/>
            <a:ext cx="402696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4000" strike="noStrike">
                <a:solidFill>
                  <a:srgbClr val="000000"/>
                </a:solidFill>
                <a:latin typeface="Arial"/>
                <a:ea typeface="DejaVu Sans"/>
              </a:rPr>
              <a:t>štětkovec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2736000" y="331200"/>
            <a:ext cx="8223840" cy="12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Trávový strom 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- blackboy</a:t>
            </a:r>
            <a:endParaRPr/>
          </a:p>
        </p:txBody>
      </p:sp>
      <p:pic>
        <p:nvPicPr>
          <p:cNvPr id="540" name="Obrázek 282"/>
          <p:cNvPicPr/>
          <p:nvPr/>
        </p:nvPicPr>
        <p:blipFill>
          <a:blip r:embed="rId2" cstate="print"/>
          <a:stretch/>
        </p:blipFill>
        <p:spPr>
          <a:xfrm>
            <a:off x="0" y="-15840"/>
            <a:ext cx="3450960" cy="526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457200" y="205920"/>
            <a:ext cx="8223840" cy="8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2" name="Obrázek 284"/>
          <p:cNvPicPr/>
          <p:nvPr/>
        </p:nvPicPr>
        <p:blipFill>
          <a:blip r:embed="rId2" cstate="print"/>
          <a:stretch/>
        </p:blipFill>
        <p:spPr>
          <a:xfrm>
            <a:off x="423360" y="0"/>
            <a:ext cx="7707600" cy="513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Obrázek 285"/>
          <p:cNvPicPr/>
          <p:nvPr/>
        </p:nvPicPr>
        <p:blipFill>
          <a:blip r:embed="rId2" cstate="print"/>
          <a:stretch/>
        </p:blipFill>
        <p:spPr>
          <a:xfrm>
            <a:off x="6834960" y="1972080"/>
            <a:ext cx="2376000" cy="3166560"/>
          </a:xfrm>
          <a:prstGeom prst="rect">
            <a:avLst/>
          </a:prstGeom>
          <a:ln>
            <a:noFill/>
          </a:ln>
        </p:spPr>
      </p:pic>
      <p:pic>
        <p:nvPicPr>
          <p:cNvPr id="544" name="Obrázek 286"/>
          <p:cNvPicPr/>
          <p:nvPr/>
        </p:nvPicPr>
        <p:blipFill>
          <a:blip r:embed="rId2" cstate="print"/>
          <a:stretch/>
        </p:blipFill>
        <p:spPr>
          <a:xfrm>
            <a:off x="5354280" y="0"/>
            <a:ext cx="3856680" cy="5138640"/>
          </a:xfrm>
          <a:prstGeom prst="rect">
            <a:avLst/>
          </a:prstGeom>
          <a:ln>
            <a:noFill/>
          </a:ln>
        </p:spPr>
      </p:pic>
      <p:sp>
        <p:nvSpPr>
          <p:cNvPr id="545" name="CustomShape 1"/>
          <p:cNvSpPr/>
          <p:nvPr/>
        </p:nvSpPr>
        <p:spPr>
          <a:xfrm>
            <a:off x="-864000" y="72000"/>
            <a:ext cx="8223840" cy="12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600" strike="noStrike">
                <a:solidFill>
                  <a:srgbClr val="000000"/>
                </a:solidFill>
                <a:latin typeface="Arial"/>
                <a:ea typeface="DejaVu Sans"/>
              </a:rPr>
              <a:t>Rozvitec (Klokaní packa) 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3600" strike="noStrike">
                <a:solidFill>
                  <a:srgbClr val="000000"/>
                </a:solidFill>
                <a:latin typeface="Arial"/>
                <a:ea typeface="DejaVu Sans"/>
              </a:rPr>
              <a:t>– Kangaroo paw</a:t>
            </a:r>
            <a:endParaRPr/>
          </a:p>
        </p:txBody>
      </p:sp>
      <p:pic>
        <p:nvPicPr>
          <p:cNvPr id="546" name="Obrázek 288"/>
          <p:cNvPicPr/>
          <p:nvPr/>
        </p:nvPicPr>
        <p:blipFill>
          <a:blip r:embed="rId3" cstate="print"/>
          <a:stretch/>
        </p:blipFill>
        <p:spPr>
          <a:xfrm>
            <a:off x="457200" y="1396440"/>
            <a:ext cx="4757040" cy="356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OBYVATELSTVO</a:t>
            </a:r>
            <a:endParaRPr/>
          </a:p>
        </p:txBody>
      </p:sp>
      <p:sp>
        <p:nvSpPr>
          <p:cNvPr id="548" name="CustomShape 2"/>
          <p:cNvSpPr/>
          <p:nvPr/>
        </p:nvSpPr>
        <p:spPr>
          <a:xfrm>
            <a:off x="247680" y="1477440"/>
            <a:ext cx="8642520" cy="33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původní obyvatelé (</a:t>
            </a:r>
            <a:r>
              <a:rPr lang="cs-CZ" sz="2500" i="1" u="sng" strike="noStrike" dirty="0" err="1">
                <a:solidFill>
                  <a:srgbClr val="000000"/>
                </a:solidFill>
                <a:latin typeface="Arial"/>
                <a:ea typeface="Arial"/>
              </a:rPr>
              <a:t>australoidní</a:t>
            </a:r>
            <a:r>
              <a:rPr lang="cs-CZ" sz="2500" i="1" u="sng" strike="noStrike" dirty="0">
                <a:solidFill>
                  <a:srgbClr val="000000"/>
                </a:solidFill>
                <a:latin typeface="Arial"/>
                <a:ea typeface="Arial"/>
              </a:rPr>
              <a:t> rasa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): </a:t>
            </a:r>
            <a:r>
              <a:rPr lang="cs-CZ" sz="2500" b="1" i="1" strike="noStrike" dirty="0" err="1">
                <a:solidFill>
                  <a:srgbClr val="0000FF"/>
                </a:solidFill>
                <a:latin typeface="Arial"/>
                <a:ea typeface="Arial"/>
              </a:rPr>
              <a:t>Austrálci</a:t>
            </a:r>
            <a:r>
              <a:rPr lang="cs-CZ" sz="2500" b="1" i="1" strike="noStrike" dirty="0">
                <a:solidFill>
                  <a:srgbClr val="0000FF"/>
                </a:solidFill>
                <a:latin typeface="Arial"/>
                <a:ea typeface="Arial"/>
              </a:rPr>
              <a:t> (</a:t>
            </a:r>
            <a:r>
              <a:rPr lang="cs-CZ" sz="2500" b="1" i="1" strike="noStrike" dirty="0" err="1">
                <a:solidFill>
                  <a:srgbClr val="0000FF"/>
                </a:solidFill>
                <a:latin typeface="Arial"/>
                <a:ea typeface="Arial"/>
              </a:rPr>
              <a:t>Aboriginci</a:t>
            </a:r>
            <a:r>
              <a:rPr lang="cs-CZ" sz="2500" b="1" i="1" strike="noStrike" dirty="0">
                <a:solidFill>
                  <a:srgbClr val="0000FF"/>
                </a:solidFill>
                <a:latin typeface="Arial"/>
                <a:ea typeface="Arial"/>
              </a:rPr>
              <a:t>)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: společenský problém – těžko se začleňují do západního stylu života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 dirty="0">
                <a:solidFill>
                  <a:srgbClr val="00AA00"/>
                </a:solidFill>
                <a:latin typeface="Arial"/>
                <a:ea typeface="Arial"/>
              </a:rPr>
              <a:t>přistěhovalecký kontinent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: britská trestanecká kolonie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nejdříve jen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Britové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po 2. </a:t>
            </a:r>
            <a:r>
              <a:rPr lang="cs-CZ" sz="2500" i="1" strike="noStrike" dirty="0" err="1" smtClean="0">
                <a:solidFill>
                  <a:srgbClr val="000000"/>
                </a:solidFill>
                <a:latin typeface="Arial"/>
                <a:ea typeface="Arial"/>
              </a:rPr>
              <a:t>sv</a:t>
            </a:r>
            <a:r>
              <a:rPr lang="cs-CZ" sz="2500" b="1" i="1" dirty="0" err="1" smtClean="0">
                <a:solidFill>
                  <a:srgbClr val="000000"/>
                </a:solidFill>
                <a:ea typeface="Arial"/>
              </a:rPr>
              <a:t>Oceánie</a:t>
            </a:r>
            <a:r>
              <a:rPr lang="cs-CZ" sz="2500" i="1" dirty="0" err="1" smtClean="0">
                <a:solidFill>
                  <a:srgbClr val="000000"/>
                </a:solidFill>
                <a:ea typeface="Arial"/>
              </a:rPr>
              <a:t>...ětové</a:t>
            </a:r>
            <a:r>
              <a:rPr lang="cs-CZ" sz="2500" i="1" dirty="0" smtClean="0">
                <a:solidFill>
                  <a:srgbClr val="000000"/>
                </a:solidFill>
                <a:ea typeface="Arial"/>
              </a:rPr>
              <a:t> 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válce i z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ostatních evropských zemí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nyní i z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Asie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Afriky 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či </a:t>
            </a:r>
            <a:r>
              <a:rPr lang="cs-CZ" sz="2500" i="1" strike="noStrike" dirty="0" smtClean="0">
                <a:solidFill>
                  <a:srgbClr val="000000"/>
                </a:solidFill>
                <a:latin typeface="Arial"/>
                <a:ea typeface="Arial"/>
              </a:rPr>
              <a:t>z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Aboriginals</a:t>
            </a:r>
            <a:endParaRPr/>
          </a:p>
        </p:txBody>
      </p:sp>
      <p:sp>
        <p:nvSpPr>
          <p:cNvPr id="550" name="CustomShape 2"/>
          <p:cNvSpPr/>
          <p:nvPr/>
        </p:nvSpPr>
        <p:spPr>
          <a:xfrm>
            <a:off x="247680" y="1477440"/>
            <a:ext cx="8642520" cy="33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Lovnou zbraní jim byl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bumerang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(vrací se zpět)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Hrají na nástroje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didgeridoo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(termity vyhlodané dřevo)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Neznali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osobní vlastnictví, vše brali a odevzdávali zpět přírodě (půda, věci)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Orientovali se v krajině pomocí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písní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předávaných z otce na syna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Vytvářeli jeskynní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malby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AUSTRÁLIE: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EUROPOIDNÍ OBYVATELSTVO</a:t>
            </a:r>
            <a:endParaRPr/>
          </a:p>
        </p:txBody>
      </p:sp>
      <p:sp>
        <p:nvSpPr>
          <p:cNvPr id="552" name="CustomShape 2"/>
          <p:cNvSpPr/>
          <p:nvPr/>
        </p:nvSpPr>
        <p:spPr>
          <a:xfrm>
            <a:off x="247680" y="1477440"/>
            <a:ext cx="8642520" cy="33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Největší přistěhovalecký boom nastal v polovině 19. století z důvodu zlaté horečky (poslední horečka na světě, těžilo se za pomocí vyfoukávání)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 dirty="0">
                <a:solidFill>
                  <a:srgbClr val="00AA00"/>
                </a:solidFill>
                <a:latin typeface="Arial"/>
                <a:ea typeface="Arial"/>
              </a:rPr>
              <a:t>přistěhovalecký kontinent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: britská trestanecká kolonie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nejdříve jen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Britové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po 2. světové válce i z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ostatních evropských zemí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nyní i z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Asie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Afriky 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či z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Oceánie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...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Shape 334"/>
          <p:cNvPicPr/>
          <p:nvPr/>
        </p:nvPicPr>
        <p:blipFill>
          <a:blip r:embed="rId2" cstate="print"/>
          <a:srcRect l="7294" t="48309" r="7026" b="12626"/>
          <a:stretch/>
        </p:blipFill>
        <p:spPr>
          <a:xfrm>
            <a:off x="0" y="0"/>
            <a:ext cx="9138240" cy="513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339"/>
          <p:cNvPicPr/>
          <p:nvPr/>
        </p:nvPicPr>
        <p:blipFill>
          <a:blip r:embed="rId2" cstate="print"/>
          <a:stretch/>
        </p:blipFill>
        <p:spPr>
          <a:xfrm>
            <a:off x="0" y="567720"/>
            <a:ext cx="9138240" cy="4569840"/>
          </a:xfrm>
          <a:prstGeom prst="rect">
            <a:avLst/>
          </a:prstGeom>
          <a:ln>
            <a:noFill/>
          </a:ln>
        </p:spPr>
      </p:pic>
      <p:pic>
        <p:nvPicPr>
          <p:cNvPr id="555" name="Shape 340"/>
          <p:cNvPicPr/>
          <p:nvPr/>
        </p:nvPicPr>
        <p:blipFill>
          <a:blip r:embed="rId3" cstate="print"/>
          <a:stretch/>
        </p:blipFill>
        <p:spPr>
          <a:xfrm>
            <a:off x="7550280" y="223200"/>
            <a:ext cx="1327680" cy="177552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sp>
        <p:nvSpPr>
          <p:cNvPr id="556" name="CustomShape 1"/>
          <p:cNvSpPr/>
          <p:nvPr/>
        </p:nvSpPr>
        <p:spPr>
          <a:xfrm>
            <a:off x="5503680" y="118080"/>
            <a:ext cx="1983240" cy="76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James Cook</a:t>
            </a:r>
            <a:endParaRPr/>
          </a:p>
          <a:p>
            <a:pPr algn="r">
              <a:lnSpc>
                <a:spcPct val="100000"/>
              </a:lnSpc>
            </a:pP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1770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1543</Words>
  <Application>Microsoft Office PowerPoint</Application>
  <PresentationFormat>Předvádění na obrazovce (16:9)</PresentationFormat>
  <Paragraphs>226</Paragraphs>
  <Slides>144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144</vt:i4>
      </vt:variant>
    </vt:vector>
  </HeadingPairs>
  <TitlesOfParts>
    <vt:vector size="149" baseType="lpstr">
      <vt:lpstr>Office Theme</vt:lpstr>
      <vt:lpstr>Office Theme</vt:lpstr>
      <vt:lpstr>Office Theme</vt:lpstr>
      <vt:lpstr>Office Theme</vt:lpstr>
      <vt:lpstr>Office Theme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  <vt:lpstr>Snímek 107</vt:lpstr>
      <vt:lpstr>Snímek 108</vt:lpstr>
      <vt:lpstr>Snímek 109</vt:lpstr>
      <vt:lpstr>Snímek 110</vt:lpstr>
      <vt:lpstr>Snímek 111</vt:lpstr>
      <vt:lpstr>Snímek 112</vt:lpstr>
      <vt:lpstr>Snímek 113</vt:lpstr>
      <vt:lpstr>Snímek 114</vt:lpstr>
      <vt:lpstr>Snímek 115</vt:lpstr>
      <vt:lpstr>Snímek 116</vt:lpstr>
      <vt:lpstr>Snímek 117</vt:lpstr>
      <vt:lpstr>Snímek 118</vt:lpstr>
      <vt:lpstr>Snímek 119</vt:lpstr>
      <vt:lpstr>Snímek 120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  <vt:lpstr>Snímek 129</vt:lpstr>
      <vt:lpstr>Snímek 130</vt:lpstr>
      <vt:lpstr>Snímek 131</vt:lpstr>
      <vt:lpstr>Snímek 132</vt:lpstr>
      <vt:lpstr>Snímek 133</vt:lpstr>
      <vt:lpstr>Snímek 134</vt:lpstr>
      <vt:lpstr>Snímek 135</vt:lpstr>
      <vt:lpstr>Snímek 136</vt:lpstr>
      <vt:lpstr>Snímek 137</vt:lpstr>
      <vt:lpstr>Snímek 138</vt:lpstr>
      <vt:lpstr>Snímek 139</vt:lpstr>
      <vt:lpstr>Snímek 140</vt:lpstr>
      <vt:lpstr>Snímek 141</vt:lpstr>
      <vt:lpstr>Snímek 142</vt:lpstr>
      <vt:lpstr>Snímek 143</vt:lpstr>
      <vt:lpstr>Snímek 144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Mlček Lukáš</dc:creator>
  <cp:lastModifiedBy>admin3</cp:lastModifiedBy>
  <cp:revision>115</cp:revision>
  <dcterms:modified xsi:type="dcterms:W3CDTF">2019-04-08T09:38:56Z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156</vt:i4>
  </property>
</Properties>
</file>