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73"/>
  </p:notesMasterIdLst>
  <p:sldIdLst>
    <p:sldId id="256" r:id="rId4"/>
    <p:sldId id="257" r:id="rId5"/>
    <p:sldId id="447" r:id="rId6"/>
    <p:sldId id="468" r:id="rId7"/>
    <p:sldId id="448" r:id="rId8"/>
    <p:sldId id="449" r:id="rId9"/>
    <p:sldId id="450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8" r:id="rId18"/>
    <p:sldId id="269" r:id="rId19"/>
    <p:sldId id="265" r:id="rId20"/>
    <p:sldId id="266" r:id="rId21"/>
    <p:sldId id="267" r:id="rId22"/>
    <p:sldId id="451" r:id="rId23"/>
    <p:sldId id="270" r:id="rId24"/>
    <p:sldId id="453" r:id="rId25"/>
    <p:sldId id="454" r:id="rId26"/>
    <p:sldId id="455" r:id="rId27"/>
    <p:sldId id="456" r:id="rId28"/>
    <p:sldId id="457" r:id="rId29"/>
    <p:sldId id="458" r:id="rId30"/>
    <p:sldId id="459" r:id="rId31"/>
    <p:sldId id="460" r:id="rId32"/>
    <p:sldId id="469" r:id="rId33"/>
    <p:sldId id="271" r:id="rId34"/>
    <p:sldId id="272" r:id="rId35"/>
    <p:sldId id="273" r:id="rId36"/>
    <p:sldId id="274" r:id="rId37"/>
    <p:sldId id="275" r:id="rId38"/>
    <p:sldId id="276" r:id="rId39"/>
    <p:sldId id="277" r:id="rId40"/>
    <p:sldId id="278" r:id="rId41"/>
    <p:sldId id="279" r:id="rId42"/>
    <p:sldId id="461" r:id="rId43"/>
    <p:sldId id="462" r:id="rId44"/>
    <p:sldId id="463" r:id="rId45"/>
    <p:sldId id="464" r:id="rId46"/>
    <p:sldId id="465" r:id="rId47"/>
    <p:sldId id="466" r:id="rId48"/>
    <p:sldId id="467" r:id="rId49"/>
    <p:sldId id="280" r:id="rId50"/>
    <p:sldId id="286" r:id="rId51"/>
    <p:sldId id="287" r:id="rId52"/>
    <p:sldId id="288" r:id="rId53"/>
    <p:sldId id="289" r:id="rId54"/>
    <p:sldId id="290" r:id="rId55"/>
    <p:sldId id="291" r:id="rId56"/>
    <p:sldId id="292" r:id="rId57"/>
    <p:sldId id="293" r:id="rId58"/>
    <p:sldId id="294" r:id="rId59"/>
    <p:sldId id="295" r:id="rId60"/>
    <p:sldId id="296" r:id="rId61"/>
    <p:sldId id="297" r:id="rId62"/>
    <p:sldId id="298" r:id="rId63"/>
    <p:sldId id="299" r:id="rId64"/>
    <p:sldId id="300" r:id="rId65"/>
    <p:sldId id="301" r:id="rId66"/>
    <p:sldId id="302" r:id="rId67"/>
    <p:sldId id="281" r:id="rId68"/>
    <p:sldId id="282" r:id="rId69"/>
    <p:sldId id="283" r:id="rId70"/>
    <p:sldId id="284" r:id="rId71"/>
    <p:sldId id="285" r:id="rId72"/>
  </p:sldIdLst>
  <p:sldSz cx="9144000" cy="5143500" type="screen16x9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4" d="100"/>
          <a:sy n="134" d="100"/>
        </p:scale>
        <p:origin x="144" y="6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view3D>
      <c:rotX val="30"/>
      <c:rotY val="0"/>
      <c:rAngAx val="0"/>
      <c:perspective val="10"/>
    </c:view3D>
    <c:floor>
      <c:thickness val="0"/>
      <c:spPr>
        <a:solidFill>
          <a:srgbClr val="D9D9D9"/>
        </a:solidFill>
        <a:ln>
          <a:noFill/>
        </a:ln>
      </c:spPr>
    </c:floor>
    <c:sideWall>
      <c:thickness val="0"/>
    </c:sideWall>
    <c:backWall>
      <c:thickness val="0"/>
      <c:spPr>
        <a:solidFill>
          <a:srgbClr val="D9D9D9"/>
        </a:solidFill>
        <a:ln>
          <a:noFill/>
        </a:ln>
      </c:spPr>
    </c:backWall>
    <c:plotArea>
      <c:layout/>
      <c:pie3D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zemědělství</c:v>
                </c:pt>
              </c:strCache>
            </c:strRef>
          </c:tx>
          <c:spPr>
            <a:solidFill>
              <a:srgbClr val="004586"/>
            </a:solidFill>
            <a:ln>
              <a:noFill/>
            </a:ln>
          </c:spPr>
          <c:dPt>
            <c:idx val="0"/>
            <c:bubble3D val="0"/>
            <c:spPr>
              <a:solidFill>
                <a:srgbClr val="004586"/>
              </a:solidFill>
              <a:ln w="6407280">
                <a:noFill/>
              </a:ln>
            </c:spPr>
            <c:extLst>
              <c:ext xmlns:c16="http://schemas.microsoft.com/office/drawing/2014/chart" uri="{C3380CC4-5D6E-409C-BE32-E72D297353CC}">
                <c16:uniqueId val="{00000000-6C67-4A4B-83B4-69F26B6B2DF9}"/>
              </c:ext>
            </c:extLst>
          </c:dPt>
          <c:dPt>
            <c:idx val="1"/>
            <c:bubble3D val="0"/>
            <c:spPr>
              <a:solidFill>
                <a:srgbClr val="FF420E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6C67-4A4B-83B4-69F26B6B2DF9}"/>
              </c:ext>
            </c:extLst>
          </c:dPt>
          <c:dPt>
            <c:idx val="2"/>
            <c:bubble3D val="0"/>
            <c:spPr>
              <a:solidFill>
                <a:srgbClr val="FFD32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6C67-4A4B-83B4-69F26B6B2DF9}"/>
              </c:ext>
            </c:extLst>
          </c:dPt>
          <c:cat>
            <c:strRef>
              <c:f>categories</c:f>
              <c:strCache>
                <c:ptCount val="3"/>
                <c:pt idx="0">
                  <c:v>služby 69,9 %</c:v>
                </c:pt>
                <c:pt idx="1">
                  <c:v>průmysl 26,2 %</c:v>
                </c:pt>
                <c:pt idx="2">
                  <c:v>zemědělství 3,9 %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69.900000000000006</c:v>
                </c:pt>
                <c:pt idx="1">
                  <c:v>26.2</c:v>
                </c:pt>
                <c:pt idx="2">
                  <c:v>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C67-4A4B-83B4-69F26B6B2D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solidFill>
          <a:srgbClr val="D9D9D9"/>
        </a:solidFill>
        <a:ln>
          <a:noFill/>
        </a:ln>
      </c:spPr>
    </c:plotArea>
    <c:legend>
      <c:legendPos val="r"/>
      <c:overlay val="0"/>
      <c:spPr>
        <a:noFill/>
        <a:ln>
          <a:noFill/>
        </a:ln>
      </c:spPr>
    </c:legend>
    <c:plotVisOnly val="1"/>
    <c:dispBlanksAs val="zero"/>
    <c:showDLblsOverMax val="0"/>
  </c:chart>
  <c:spPr>
    <a:noFill/>
    <a:ln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10"/>
    </c:view3D>
    <c:floor>
      <c:thickness val="0"/>
      <c:spPr>
        <a:solidFill>
          <a:srgbClr val="D9D9D9"/>
        </a:solidFill>
        <a:ln>
          <a:noFill/>
        </a:ln>
      </c:spPr>
    </c:floor>
    <c:sideWall>
      <c:thickness val="0"/>
    </c:sideWall>
    <c:backWall>
      <c:thickness val="0"/>
      <c:spPr>
        <a:solidFill>
          <a:srgbClr val="D9D9D9"/>
        </a:solidFill>
        <a:ln>
          <a:noFill/>
        </a:ln>
      </c:spPr>
    </c:backWall>
    <c:plotArea>
      <c:layout/>
      <c:pie3DChart>
        <c:varyColors val="1"/>
        <c:ser>
          <c:idx val="0"/>
          <c:order val="0"/>
          <c:spPr>
            <a:solidFill>
              <a:srgbClr val="004586"/>
            </a:solidFill>
            <a:ln>
              <a:noFill/>
            </a:ln>
          </c:spPr>
          <c:dPt>
            <c:idx val="1"/>
            <c:bubble3D val="0"/>
            <c:spPr>
              <a:solidFill>
                <a:srgbClr val="FF420E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CEEA-4C01-8FB0-19B29AE39C14}"/>
              </c:ext>
            </c:extLst>
          </c:dPt>
          <c:dPt>
            <c:idx val="2"/>
            <c:bubble3D val="0"/>
            <c:spPr>
              <a:solidFill>
                <a:srgbClr val="FFD32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CEEA-4C01-8FB0-19B29AE39C14}"/>
              </c:ext>
            </c:extLst>
          </c:dPt>
          <c:dPt>
            <c:idx val="3"/>
            <c:bubble3D val="0"/>
            <c:spPr>
              <a:solidFill>
                <a:srgbClr val="579D1C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CEEA-4C01-8FB0-19B29AE39C14}"/>
              </c:ext>
            </c:extLst>
          </c:dPt>
          <c:cat>
            <c:strRef>
              <c:f>categories</c:f>
              <c:strCache>
                <c:ptCount val="4"/>
                <c:pt idx="0">
                  <c:v>Europoidní obyvatelé 74 % </c:v>
                </c:pt>
                <c:pt idx="1">
                  <c:v>Europoidní obyvatelé 14,9 % </c:v>
                </c:pt>
                <c:pt idx="2">
                  <c:v>Asiaté 11,8 %</c:v>
                </c:pt>
                <c:pt idx="3">
                  <c:v>původem z Tichomoří 7,4 %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0.74000000000000243</c:v>
                </c:pt>
                <c:pt idx="1">
                  <c:v>0.14900000000000024</c:v>
                </c:pt>
                <c:pt idx="2">
                  <c:v>0.11800000000000002</c:v>
                </c:pt>
                <c:pt idx="3">
                  <c:v>7.4000000000000024E-2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EEA-4C01-8FB0-19B29AE39C14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Sloupec 2</c:v>
                </c:pt>
              </c:strCache>
            </c:strRef>
          </c:tx>
          <c:spPr>
            <a:solidFill>
              <a:srgbClr val="FF420E"/>
            </a:solidFill>
            <a:ln>
              <a:noFill/>
            </a:ln>
          </c:spPr>
          <c:dPt>
            <c:idx val="0"/>
            <c:bubble3D val="0"/>
            <c:spPr>
              <a:solidFill>
                <a:srgbClr val="00458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CEEA-4C01-8FB0-19B29AE39C14}"/>
              </c:ext>
            </c:extLst>
          </c:dPt>
          <c:dPt>
            <c:idx val="2"/>
            <c:bubble3D val="0"/>
            <c:spPr>
              <a:solidFill>
                <a:srgbClr val="FFD32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CEEA-4C01-8FB0-19B29AE39C14}"/>
              </c:ext>
            </c:extLst>
          </c:dPt>
          <c:dPt>
            <c:idx val="3"/>
            <c:bubble3D val="0"/>
            <c:spPr>
              <a:solidFill>
                <a:srgbClr val="579D1C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6-CEEA-4C01-8FB0-19B29AE39C14}"/>
              </c:ext>
            </c:extLst>
          </c:dPt>
          <c:cat>
            <c:strRef>
              <c:f>categories</c:f>
              <c:strCache>
                <c:ptCount val="4"/>
                <c:pt idx="0">
                  <c:v>Europoidní obyvatelé 74 % </c:v>
                </c:pt>
                <c:pt idx="1">
                  <c:v>Europoidní obyvatelé 14,9 % </c:v>
                </c:pt>
                <c:pt idx="2">
                  <c:v>Asiaté 11,8 %</c:v>
                </c:pt>
                <c:pt idx="3">
                  <c:v>původem z Tichomoří 7,4 %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4"/>
                <c:pt idx="0">
                  <c:v>3.2</c:v>
                </c:pt>
                <c:pt idx="1">
                  <c:v>8.8000000000000007</c:v>
                </c:pt>
                <c:pt idx="2">
                  <c:v>1.5</c:v>
                </c:pt>
                <c:pt idx="3">
                  <c:v>9.02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EEA-4C01-8FB0-19B29AE39C14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Sloupec 3</c:v>
                </c:pt>
              </c:strCache>
            </c:strRef>
          </c:tx>
          <c:spPr>
            <a:solidFill>
              <a:srgbClr val="FFD320"/>
            </a:solidFill>
            <a:ln>
              <a:noFill/>
            </a:ln>
          </c:spPr>
          <c:dPt>
            <c:idx val="0"/>
            <c:bubble3D val="0"/>
            <c:spPr>
              <a:solidFill>
                <a:srgbClr val="00458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8-CEEA-4C01-8FB0-19B29AE39C14}"/>
              </c:ext>
            </c:extLst>
          </c:dPt>
          <c:dPt>
            <c:idx val="1"/>
            <c:bubble3D val="0"/>
            <c:spPr>
              <a:solidFill>
                <a:srgbClr val="FF420E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9-CEEA-4C01-8FB0-19B29AE39C14}"/>
              </c:ext>
            </c:extLst>
          </c:dPt>
          <c:dPt>
            <c:idx val="3"/>
            <c:bubble3D val="0"/>
            <c:spPr>
              <a:solidFill>
                <a:srgbClr val="579D1C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A-CEEA-4C01-8FB0-19B29AE39C14}"/>
              </c:ext>
            </c:extLst>
          </c:dPt>
          <c:cat>
            <c:strRef>
              <c:f>categories</c:f>
              <c:strCache>
                <c:ptCount val="4"/>
                <c:pt idx="0">
                  <c:v>Europoidní obyvatelé 74 % </c:v>
                </c:pt>
                <c:pt idx="1">
                  <c:v>Europoidní obyvatelé 14,9 % </c:v>
                </c:pt>
                <c:pt idx="2">
                  <c:v>Asiaté 11,8 %</c:v>
                </c:pt>
                <c:pt idx="3">
                  <c:v>původem z Tichomoří 7,4 %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4"/>
                <c:pt idx="0">
                  <c:v>4.54</c:v>
                </c:pt>
                <c:pt idx="1">
                  <c:v>9.65</c:v>
                </c:pt>
                <c:pt idx="2">
                  <c:v>3.7</c:v>
                </c:pt>
                <c:pt idx="3">
                  <c:v>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EEA-4C01-8FB0-19B29AE39C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solidFill>
          <a:srgbClr val="D9D9D9"/>
        </a:solidFill>
        <a:ln>
          <a:noFill/>
        </a:ln>
      </c:spPr>
    </c:plotArea>
    <c:legend>
      <c:legendPos val="r"/>
      <c:overlay val="0"/>
      <c:spPr>
        <a:noFill/>
        <a:ln>
          <a:noFill/>
        </a:ln>
      </c:spPr>
    </c:legend>
    <c:plotVisOnly val="1"/>
    <c:dispBlanksAs val="zero"/>
    <c:showDLblsOverMax val="0"/>
  </c:chart>
  <c:spPr>
    <a:noFill/>
    <a:ln>
      <a:noFill/>
    </a:ln>
  </c:spPr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4AFAB4-D0B2-44E4-839A-F258C3AC087E}" type="datetimeFigureOut">
              <a:rPr lang="cs-CZ" smtClean="0"/>
              <a:pPr/>
              <a:t>13.03.2024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01688"/>
            <a:ext cx="7127875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406300-9032-4DB9-AC7B-8E8AFAC5C61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FF67073-ADC0-47FF-8C4C-608983DDFBA4}" type="slidenum">
              <a:rPr lang="cs-CZ"/>
              <a:pPr/>
              <a:t>3</a:t>
            </a:fld>
            <a:endParaRPr lang="cs-CZ"/>
          </a:p>
        </p:txBody>
      </p:sp>
      <p:sp>
        <p:nvSpPr>
          <p:cNvPr id="256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8B0096-1208-470C-9483-59872184F036}" type="slidenum">
              <a:rPr lang="cs-CZ"/>
              <a:pPr/>
              <a:t>25</a:t>
            </a:fld>
            <a:endParaRPr lang="cs-CZ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12AE2A-5E95-40ED-AD36-3EC90F3EEDC1}" type="slidenum">
              <a:rPr lang="cs-CZ"/>
              <a:pPr/>
              <a:t>26</a:t>
            </a:fld>
            <a:endParaRPr lang="cs-CZ"/>
          </a:p>
        </p:txBody>
      </p:sp>
      <p:sp>
        <p:nvSpPr>
          <p:cNvPr id="358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97A2809-0A6C-48E7-9C27-F9C97C59572D}" type="slidenum">
              <a:rPr lang="cs-CZ"/>
              <a:pPr/>
              <a:t>27</a:t>
            </a:fld>
            <a:endParaRPr lang="cs-CZ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C5D4C89-D1A0-4B50-8DB5-3AC91C74A83F}" type="slidenum">
              <a:rPr lang="cs-CZ"/>
              <a:pPr/>
              <a:t>28</a:t>
            </a:fld>
            <a:endParaRPr lang="cs-CZ"/>
          </a:p>
        </p:txBody>
      </p:sp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6ECB97C-DEBB-4B21-ACCB-C58F8A33F8EE}" type="slidenum">
              <a:rPr lang="cs-CZ"/>
              <a:pPr/>
              <a:t>29</a:t>
            </a:fld>
            <a:endParaRPr lang="cs-CZ"/>
          </a:p>
        </p:txBody>
      </p:sp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6ECB97C-DEBB-4B21-ACCB-C58F8A33F8EE}" type="slidenum">
              <a:rPr lang="cs-CZ"/>
              <a:pPr/>
              <a:t>30</a:t>
            </a:fld>
            <a:endParaRPr lang="cs-CZ"/>
          </a:p>
        </p:txBody>
      </p:sp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7144BA2-EDA3-41A1-B766-A8C6F068471D}" type="slidenum">
              <a:rPr lang="cs-CZ"/>
              <a:pPr/>
              <a:t>40</a:t>
            </a:fld>
            <a:endParaRPr lang="cs-CZ"/>
          </a:p>
        </p:txBody>
      </p:sp>
      <p:sp>
        <p:nvSpPr>
          <p:cNvPr id="39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23113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D36F3A5-1460-4C52-A598-D866AC1166B7}" type="slidenum">
              <a:rPr lang="cs-CZ"/>
              <a:pPr/>
              <a:t>41</a:t>
            </a:fld>
            <a:endParaRPr lang="cs-CZ"/>
          </a:p>
        </p:txBody>
      </p:sp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23113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DAAC165-E853-4A13-89A7-883D83C8C039}" type="slidenum">
              <a:rPr lang="cs-CZ"/>
              <a:pPr/>
              <a:t>42</a:t>
            </a:fld>
            <a:endParaRPr lang="cs-CZ"/>
          </a:p>
        </p:txBody>
      </p:sp>
      <p:sp>
        <p:nvSpPr>
          <p:cNvPr id="41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23113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6F094D1-1E1E-4DE4-A3B4-C0181A745A96}" type="slidenum">
              <a:rPr lang="cs-CZ"/>
              <a:pPr/>
              <a:t>43</a:t>
            </a:fld>
            <a:endParaRPr lang="cs-CZ"/>
          </a:p>
        </p:txBody>
      </p:sp>
      <p:sp>
        <p:nvSpPr>
          <p:cNvPr id="43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01688"/>
            <a:ext cx="7123113" cy="40084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FF67073-ADC0-47FF-8C4C-608983DDFBA4}" type="slidenum">
              <a:rPr lang="cs-CZ"/>
              <a:pPr/>
              <a:t>4</a:t>
            </a:fld>
            <a:endParaRPr lang="cs-CZ"/>
          </a:p>
        </p:txBody>
      </p:sp>
      <p:sp>
        <p:nvSpPr>
          <p:cNvPr id="256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521034-F03D-48F1-AB58-224BCC44BA0E}" type="slidenum">
              <a:rPr lang="cs-CZ"/>
              <a:pPr/>
              <a:t>44</a:t>
            </a:fld>
            <a:endParaRPr lang="cs-CZ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01688"/>
            <a:ext cx="7123113" cy="40084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BE3CE-DE2A-4D23-813D-1D502167DC2B}" type="slidenum">
              <a:rPr lang="cs-CZ"/>
              <a:pPr/>
              <a:t>45</a:t>
            </a:fld>
            <a:endParaRPr lang="cs-CZ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01688"/>
            <a:ext cx="7123113" cy="40084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7F197AB-A590-41F1-8C24-0B76BB0F598B}" type="slidenum">
              <a:rPr lang="cs-CZ"/>
              <a:pPr/>
              <a:t>46</a:t>
            </a:fld>
            <a:endParaRPr lang="cs-CZ"/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01688"/>
            <a:ext cx="7123113" cy="40084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38FD574-7E54-4FFC-A64B-C22527231B5A}" type="slidenum">
              <a:rPr lang="cs-CZ"/>
              <a:pPr/>
              <a:t>5</a:t>
            </a:fld>
            <a:endParaRPr lang="cs-CZ"/>
          </a:p>
        </p:txBody>
      </p:sp>
      <p:sp>
        <p:nvSpPr>
          <p:cNvPr id="26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A6D269E-DE48-4CD2-ADF6-3F84AEC9AD97}" type="slidenum">
              <a:rPr lang="cs-CZ"/>
              <a:pPr/>
              <a:t>6</a:t>
            </a:fld>
            <a:endParaRPr lang="cs-CZ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59987CA-A266-41CF-8236-6C48B311DDF5}" type="slidenum">
              <a:rPr lang="cs-CZ"/>
              <a:pPr/>
              <a:t>7</a:t>
            </a:fld>
            <a:endParaRPr lang="cs-CZ"/>
          </a:p>
        </p:txBody>
      </p:sp>
      <p:sp>
        <p:nvSpPr>
          <p:cNvPr id="28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A474875-7D31-438E-8A3C-0FEC91E368E9}" type="slidenum">
              <a:rPr lang="cs-CZ"/>
              <a:pPr/>
              <a:t>20</a:t>
            </a:fld>
            <a:endParaRPr 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63EA499-D30C-4872-959F-3C3A1331DE78}" type="slidenum">
              <a:rPr lang="cs-CZ"/>
              <a:pPr/>
              <a:t>22</a:t>
            </a:fld>
            <a:endParaRPr lang="cs-CZ"/>
          </a:p>
        </p:txBody>
      </p:sp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DCAB376-ED0B-463A-BC52-6E657A680FFD}" type="slidenum">
              <a:rPr lang="cs-CZ"/>
              <a:pPr/>
              <a:t>23</a:t>
            </a:fld>
            <a:endParaRPr lang="cs-CZ"/>
          </a:p>
        </p:txBody>
      </p:sp>
      <p:sp>
        <p:nvSpPr>
          <p:cNvPr id="32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2AA37C0-404E-46B6-85CF-648C7EC5D461}" type="slidenum">
              <a:rPr lang="cs-CZ"/>
              <a:pPr/>
              <a:t>24</a:t>
            </a:fld>
            <a:endParaRPr lang="cs-CZ"/>
          </a:p>
        </p:txBody>
      </p:sp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4" name="Obrázek 33"/>
          <p:cNvPicPr/>
          <p:nvPr/>
        </p:nvPicPr>
        <p:blipFill>
          <a:blip r:embed="rId2" cstate="print"/>
          <a:stretch/>
        </p:blipFill>
        <p:spPr>
          <a:xfrm>
            <a:off x="2701800" y="1203480"/>
            <a:ext cx="3739320" cy="2982960"/>
          </a:xfrm>
          <a:prstGeom prst="rect">
            <a:avLst/>
          </a:prstGeom>
          <a:ln>
            <a:noFill/>
          </a:ln>
        </p:spPr>
      </p:pic>
      <p:pic>
        <p:nvPicPr>
          <p:cNvPr id="35" name="Obrázek 34"/>
          <p:cNvPicPr/>
          <p:nvPr/>
        </p:nvPicPr>
        <p:blipFill>
          <a:blip r:embed="rId2" cstate="print"/>
          <a:stretch/>
        </p:blipFill>
        <p:spPr>
          <a:xfrm>
            <a:off x="2701800" y="1203480"/>
            <a:ext cx="3739320" cy="298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0" name="Obrázek 69"/>
          <p:cNvPicPr/>
          <p:nvPr/>
        </p:nvPicPr>
        <p:blipFill>
          <a:blip r:embed="rId2" cstate="print"/>
          <a:stretch/>
        </p:blipFill>
        <p:spPr>
          <a:xfrm>
            <a:off x="2701800" y="1203480"/>
            <a:ext cx="3739320" cy="2982960"/>
          </a:xfrm>
          <a:prstGeom prst="rect">
            <a:avLst/>
          </a:prstGeom>
          <a:ln>
            <a:noFill/>
          </a:ln>
        </p:spPr>
      </p:pic>
      <p:pic>
        <p:nvPicPr>
          <p:cNvPr id="71" name="Obrázek 70"/>
          <p:cNvPicPr/>
          <p:nvPr/>
        </p:nvPicPr>
        <p:blipFill>
          <a:blip r:embed="rId2" cstate="print"/>
          <a:stretch/>
        </p:blipFill>
        <p:spPr>
          <a:xfrm>
            <a:off x="2701800" y="1203480"/>
            <a:ext cx="3739320" cy="298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06" name="Obrázek 105"/>
          <p:cNvPicPr/>
          <p:nvPr/>
        </p:nvPicPr>
        <p:blipFill>
          <a:blip r:embed="rId2" cstate="print"/>
          <a:stretch/>
        </p:blipFill>
        <p:spPr>
          <a:xfrm>
            <a:off x="2701800" y="1203480"/>
            <a:ext cx="3739320" cy="2982960"/>
          </a:xfrm>
          <a:prstGeom prst="rect">
            <a:avLst/>
          </a:prstGeom>
          <a:ln>
            <a:noFill/>
          </a:ln>
        </p:spPr>
      </p:pic>
      <p:pic>
        <p:nvPicPr>
          <p:cNvPr id="107" name="Obrázek 106"/>
          <p:cNvPicPr/>
          <p:nvPr/>
        </p:nvPicPr>
        <p:blipFill>
          <a:blip r:embed="rId2" cstate="print"/>
          <a:stretch/>
        </p:blipFill>
        <p:spPr>
          <a:xfrm>
            <a:off x="2701800" y="1203480"/>
            <a:ext cx="3739320" cy="298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>
                <a:latin typeface="Arial"/>
              </a:rPr>
              <a:t>Klikněte pro úpravu formátu textu nadpisu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Arial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800">
                <a:latin typeface="Arial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400">
                <a:latin typeface="Arial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000">
                <a:latin typeface="Arial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>
                <a:latin typeface="Arial"/>
              </a:rPr>
              <a:t>Klikněte pro úpravu formátu textu nadpisu</a:t>
            </a:r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Arial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800">
                <a:latin typeface="Arial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400">
                <a:latin typeface="Arial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000">
                <a:latin typeface="Arial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>
                <a:latin typeface="Arial"/>
              </a:rPr>
              <a:t>Klikněte pro úpravu formátu textu nadpisu</a:t>
            </a:r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Arial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800">
                <a:latin typeface="Arial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400">
                <a:latin typeface="Arial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000">
                <a:latin typeface="Arial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Tk0IH_Y0iY" TargetMode="Externa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1"/>
          <p:cNvSpPr/>
          <p:nvPr/>
        </p:nvSpPr>
        <p:spPr>
          <a:xfrm>
            <a:off x="685800" y="1396440"/>
            <a:ext cx="7766640" cy="155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6000" strike="noStrike" dirty="0">
                <a:solidFill>
                  <a:srgbClr val="963334"/>
                </a:solidFill>
                <a:latin typeface="Impact"/>
                <a:ea typeface="Impact"/>
              </a:rPr>
              <a:t>OCEÁNIE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0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Obrázek 155"/>
          <p:cNvPicPr/>
          <p:nvPr/>
        </p:nvPicPr>
        <p:blipFill>
          <a:blip r:embed="rId2" cstate="print"/>
          <a:stretch/>
        </p:blipFill>
        <p:spPr>
          <a:xfrm>
            <a:off x="1836000" y="-56160"/>
            <a:ext cx="5362920" cy="5362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ustomShape 1"/>
          <p:cNvSpPr/>
          <p:nvPr/>
        </p:nvSpPr>
        <p:spPr>
          <a:xfrm>
            <a:off x="504000" y="-21600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cs-CZ" sz="3500" strike="noStrike" dirty="0">
                <a:solidFill>
                  <a:srgbClr val="980000"/>
                </a:solidFill>
                <a:latin typeface="Impact"/>
                <a:ea typeface="Impact"/>
              </a:rPr>
              <a:t>OCEÁNIE: </a:t>
            </a:r>
            <a:r>
              <a:rPr lang="cs-CZ" sz="3500" strike="noStrike" dirty="0">
                <a:solidFill>
                  <a:srgbClr val="073763"/>
                </a:solidFill>
                <a:latin typeface="Impact"/>
                <a:ea typeface="Impact"/>
              </a:rPr>
              <a:t>CHARAKTERISTIKA</a:t>
            </a:r>
            <a:endParaRPr dirty="0"/>
          </a:p>
        </p:txBody>
      </p:sp>
      <p:sp>
        <p:nvSpPr>
          <p:cNvPr id="224" name="CustomShape 2"/>
          <p:cNvSpPr/>
          <p:nvPr/>
        </p:nvSpPr>
        <p:spPr>
          <a:xfrm>
            <a:off x="467544" y="77155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90000"/>
              </a:lnSpc>
            </a:pPr>
            <a:r>
              <a:rPr lang="cs-CZ" sz="3200" b="1" strike="noStrike" dirty="0">
                <a:solidFill>
                  <a:srgbClr val="000000"/>
                </a:solidFill>
                <a:latin typeface="Arial"/>
                <a:ea typeface="DejaVu Sans"/>
              </a:rPr>
              <a:t>Klima: 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 </a:t>
            </a:r>
          </a:p>
          <a:p>
            <a:pPr>
              <a:lnSpc>
                <a:spcPct val="90000"/>
              </a:lnSpc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• tropické vlhké, průměrná teplota 26 °C</a:t>
            </a:r>
            <a:endParaRPr dirty="0"/>
          </a:p>
          <a:p>
            <a:pPr>
              <a:lnSpc>
                <a:spcPct val="90000"/>
              </a:lnSpc>
            </a:pPr>
            <a:r>
              <a:rPr lang="cs-CZ" sz="3200" b="1" strike="noStrike" dirty="0">
                <a:solidFill>
                  <a:srgbClr val="000000"/>
                </a:solidFill>
                <a:latin typeface="Arial"/>
                <a:ea typeface="DejaVu Sans"/>
              </a:rPr>
              <a:t>Hospodářství: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dirty="0"/>
          </a:p>
          <a:p>
            <a:pPr>
              <a:lnSpc>
                <a:spcPct val="90000"/>
              </a:lnSpc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  •  málo vyspělé</a:t>
            </a:r>
            <a:endParaRPr dirty="0"/>
          </a:p>
          <a:p>
            <a:pPr>
              <a:lnSpc>
                <a:spcPct val="90000"/>
              </a:lnSpc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  •  </a:t>
            </a:r>
            <a:r>
              <a:rPr lang="cs-CZ" sz="3200" b="1" strike="noStrike" dirty="0">
                <a:solidFill>
                  <a:srgbClr val="000000"/>
                </a:solidFill>
                <a:latin typeface="Arial"/>
                <a:ea typeface="DejaVu Sans"/>
              </a:rPr>
              <a:t>Z 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plantážnické – palma kokosová, </a:t>
            </a:r>
            <a:endParaRPr dirty="0"/>
          </a:p>
          <a:p>
            <a:pPr>
              <a:lnSpc>
                <a:spcPct val="90000"/>
              </a:lnSpc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        ananas, káva</a:t>
            </a:r>
            <a:endParaRPr dirty="0"/>
          </a:p>
          <a:p>
            <a:pPr>
              <a:lnSpc>
                <a:spcPct val="90000"/>
              </a:lnSpc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  • cestovní ruch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stomShape 1"/>
          <p:cNvSpPr/>
          <p:nvPr/>
        </p:nvSpPr>
        <p:spPr>
          <a:xfrm>
            <a:off x="457200" y="205560"/>
            <a:ext cx="8226000" cy="85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cs-CZ" sz="3500" strike="noStrike">
                <a:solidFill>
                  <a:srgbClr val="980000"/>
                </a:solidFill>
                <a:latin typeface="Impact"/>
                <a:ea typeface="Impact"/>
              </a:rPr>
              <a:t>KOKOSOVÁ PALMA: </a:t>
            </a:r>
            <a:r>
              <a:rPr lang="cs-CZ" sz="3500" strike="noStrike">
                <a:solidFill>
                  <a:srgbClr val="073763"/>
                </a:solidFill>
                <a:latin typeface="Impact"/>
                <a:ea typeface="Impact"/>
              </a:rPr>
              <a:t>VYUŽITÍ</a:t>
            </a:r>
            <a:endParaRPr/>
          </a:p>
        </p:txBody>
      </p:sp>
      <p:pic>
        <p:nvPicPr>
          <p:cNvPr id="226" name="Obrázek 167"/>
          <p:cNvPicPr/>
          <p:nvPr/>
        </p:nvPicPr>
        <p:blipFill>
          <a:blip r:embed="rId2" cstate="print"/>
          <a:stretch/>
        </p:blipFill>
        <p:spPr>
          <a:xfrm>
            <a:off x="228600" y="1142640"/>
            <a:ext cx="4644720" cy="3677040"/>
          </a:xfrm>
          <a:prstGeom prst="rect">
            <a:avLst/>
          </a:prstGeom>
          <a:ln w="76320">
            <a:solidFill>
              <a:srgbClr val="008000"/>
            </a:solidFill>
            <a:miter/>
          </a:ln>
        </p:spPr>
      </p:pic>
      <p:sp>
        <p:nvSpPr>
          <p:cNvPr id="227" name="CustomShape 2"/>
          <p:cNvSpPr/>
          <p:nvPr/>
        </p:nvSpPr>
        <p:spPr>
          <a:xfrm>
            <a:off x="4952520" y="1199880"/>
            <a:ext cx="3958920" cy="339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ořech – kopra  -  výroba oleje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                        -  kokos. moučky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                        -  mléka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květenství  - sirup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mladé rostliny  -  zelenina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listy -  krytina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      -  pletení rohoží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vlákna ořechů – lana, koberce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dřevo – nábytek, v stavebnictví 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Shape 45"/>
          <p:cNvPicPr/>
          <p:nvPr/>
        </p:nvPicPr>
        <p:blipFill>
          <a:blip r:embed="rId2" cstate="print"/>
          <a:stretch/>
        </p:blipFill>
        <p:spPr>
          <a:xfrm>
            <a:off x="926640" y="0"/>
            <a:ext cx="7284960" cy="5137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ustomShape 1"/>
          <p:cNvSpPr/>
          <p:nvPr/>
        </p:nvSpPr>
        <p:spPr>
          <a:xfrm>
            <a:off x="247680" y="282240"/>
            <a:ext cx="8642520" cy="85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3500" strike="noStrike">
                <a:solidFill>
                  <a:srgbClr val="980000"/>
                </a:solidFill>
                <a:latin typeface="Impact"/>
                <a:ea typeface="Impact"/>
              </a:rPr>
              <a:t>OCEÁNIE: </a:t>
            </a:r>
            <a:r>
              <a:rPr lang="cs-CZ" sz="3500" strike="noStrike">
                <a:solidFill>
                  <a:srgbClr val="073763"/>
                </a:solidFill>
                <a:latin typeface="Impact"/>
                <a:ea typeface="Impact"/>
              </a:rPr>
              <a:t>MIKRONÉSIE</a:t>
            </a:r>
            <a:endParaRPr/>
          </a:p>
        </p:txBody>
      </p:sp>
      <p:sp>
        <p:nvSpPr>
          <p:cNvPr id="230" name="CustomShape 2"/>
          <p:cNvSpPr/>
          <p:nvPr/>
        </p:nvSpPr>
        <p:spPr>
          <a:xfrm>
            <a:off x="602280" y="1073160"/>
            <a:ext cx="8181720" cy="358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15000"/>
              </a:lnSpc>
              <a:buSzPct val="45000"/>
            </a:pPr>
            <a:r>
              <a:rPr lang="cs-CZ" sz="2500" i="1" dirty="0">
                <a:solidFill>
                  <a:srgbClr val="000000"/>
                </a:solidFill>
                <a:latin typeface="Arial"/>
                <a:ea typeface="Arial"/>
              </a:rPr>
              <a:t>- </a:t>
            </a:r>
            <a:r>
              <a:rPr lang="cs-CZ" sz="2500" i="1" strike="noStrike" dirty="0">
                <a:solidFill>
                  <a:srgbClr val="000000"/>
                </a:solidFill>
                <a:latin typeface="Arial"/>
                <a:ea typeface="Arial"/>
              </a:rPr>
              <a:t>malé ostrovy sopečného původu – </a:t>
            </a:r>
            <a:r>
              <a:rPr lang="cs-CZ" sz="2500" b="1" i="1" strike="noStrike" dirty="0">
                <a:solidFill>
                  <a:srgbClr val="000000"/>
                </a:solidFill>
                <a:latin typeface="Arial"/>
                <a:ea typeface="Arial"/>
              </a:rPr>
              <a:t>Guam</a:t>
            </a:r>
            <a:r>
              <a:rPr lang="cs-CZ" sz="2500" i="1" strike="noStrike" dirty="0">
                <a:solidFill>
                  <a:srgbClr val="000000"/>
                </a:solidFill>
                <a:latin typeface="Arial"/>
                <a:ea typeface="Arial"/>
              </a:rPr>
              <a:t>, </a:t>
            </a:r>
            <a:r>
              <a:rPr lang="cs-CZ" sz="2500" b="1" i="1" strike="noStrike" dirty="0">
                <a:solidFill>
                  <a:srgbClr val="000000"/>
                </a:solidFill>
                <a:latin typeface="Arial"/>
                <a:ea typeface="Arial"/>
              </a:rPr>
              <a:t>Nauru</a:t>
            </a:r>
            <a:r>
              <a:rPr lang="cs-CZ" sz="2500" i="1" strike="noStrike" dirty="0">
                <a:solidFill>
                  <a:srgbClr val="000000"/>
                </a:solidFill>
                <a:latin typeface="Arial"/>
                <a:ea typeface="Arial"/>
              </a:rPr>
              <a:t>, Kiribati, Palau</a:t>
            </a:r>
            <a:endParaRPr dirty="0"/>
          </a:p>
          <a:p>
            <a:pPr>
              <a:lnSpc>
                <a:spcPct val="115000"/>
              </a:lnSpc>
              <a:buSzPct val="70000"/>
            </a:pPr>
            <a:r>
              <a:rPr lang="cs-CZ" sz="2500" i="1" strike="noStrike" dirty="0">
                <a:solidFill>
                  <a:srgbClr val="000000"/>
                </a:solidFill>
                <a:latin typeface="Arial"/>
                <a:ea typeface="Arial"/>
              </a:rPr>
              <a:t>- součástí jsou </a:t>
            </a:r>
            <a:r>
              <a:rPr lang="cs-CZ" sz="2500" b="1" i="1" strike="noStrike" dirty="0" err="1">
                <a:solidFill>
                  <a:srgbClr val="000000"/>
                </a:solidFill>
                <a:latin typeface="Arial"/>
                <a:ea typeface="Arial"/>
              </a:rPr>
              <a:t>Marshallovy</a:t>
            </a:r>
            <a:r>
              <a:rPr lang="cs-CZ" sz="2500" b="1" i="1" strike="noStrike" dirty="0">
                <a:solidFill>
                  <a:srgbClr val="000000"/>
                </a:solidFill>
                <a:latin typeface="Arial"/>
                <a:ea typeface="Arial"/>
              </a:rPr>
              <a:t> ostrovy</a:t>
            </a:r>
            <a:endParaRPr dirty="0"/>
          </a:p>
          <a:p>
            <a:pPr>
              <a:lnSpc>
                <a:spcPct val="115000"/>
              </a:lnSpc>
              <a:buSzPct val="70000"/>
            </a:pPr>
            <a:r>
              <a:rPr lang="cs-CZ" sz="2500" i="1" strike="noStrike" dirty="0">
                <a:solidFill>
                  <a:srgbClr val="000000"/>
                </a:solidFill>
                <a:latin typeface="Arial"/>
                <a:ea typeface="Arial"/>
              </a:rPr>
              <a:t>- zdejší atoly </a:t>
            </a:r>
            <a:r>
              <a:rPr lang="cs-CZ" sz="2500" i="1" strike="noStrike" dirty="0" err="1">
                <a:solidFill>
                  <a:srgbClr val="000000"/>
                </a:solidFill>
                <a:latin typeface="Arial"/>
                <a:ea typeface="Arial"/>
              </a:rPr>
              <a:t>Bikini</a:t>
            </a:r>
            <a:r>
              <a:rPr lang="cs-CZ" sz="2500" i="1" strike="noStrike" dirty="0">
                <a:solidFill>
                  <a:srgbClr val="000000"/>
                </a:solidFill>
                <a:latin typeface="Arial"/>
                <a:ea typeface="Arial"/>
              </a:rPr>
              <a:t>, </a:t>
            </a:r>
            <a:r>
              <a:rPr lang="cs-CZ" sz="2500" i="1" strike="noStrike" dirty="0" err="1">
                <a:solidFill>
                  <a:srgbClr val="000000"/>
                </a:solidFill>
                <a:latin typeface="Arial"/>
                <a:ea typeface="Arial"/>
              </a:rPr>
              <a:t>Eniwetok</a:t>
            </a:r>
            <a:r>
              <a:rPr lang="cs-CZ" sz="2500" i="1" strike="noStrike" dirty="0">
                <a:solidFill>
                  <a:srgbClr val="000000"/>
                </a:solidFill>
                <a:latin typeface="Arial"/>
                <a:ea typeface="Arial"/>
              </a:rPr>
              <a:t> a </a:t>
            </a:r>
            <a:r>
              <a:rPr lang="cs-CZ" sz="2500" i="1" strike="noStrike" dirty="0" err="1">
                <a:solidFill>
                  <a:srgbClr val="000000"/>
                </a:solidFill>
                <a:latin typeface="Arial"/>
                <a:ea typeface="Arial"/>
              </a:rPr>
              <a:t>Kwajalein</a:t>
            </a:r>
            <a:r>
              <a:rPr lang="cs-CZ" sz="2500" i="1" strike="noStrike" dirty="0">
                <a:solidFill>
                  <a:srgbClr val="000000"/>
                </a:solidFill>
                <a:latin typeface="Arial"/>
                <a:ea typeface="Arial"/>
              </a:rPr>
              <a:t> sloužily mezi lety 1946 až 1958 jako místo pokusných jaderných výbuchů USA (67 výbuchů o celkové síle 108 megatun TNT)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Obrázek 169"/>
          <p:cNvPicPr/>
          <p:nvPr/>
        </p:nvPicPr>
        <p:blipFill>
          <a:blip r:embed="rId2" cstate="print"/>
          <a:stretch/>
        </p:blipFill>
        <p:spPr>
          <a:xfrm>
            <a:off x="3809520" y="33480"/>
            <a:ext cx="5114880" cy="5139720"/>
          </a:xfrm>
          <a:prstGeom prst="rect">
            <a:avLst/>
          </a:prstGeom>
          <a:ln>
            <a:noFill/>
          </a:ln>
        </p:spPr>
      </p:pic>
      <p:sp>
        <p:nvSpPr>
          <p:cNvPr id="243" name="CustomShape 1"/>
          <p:cNvSpPr/>
          <p:nvPr/>
        </p:nvSpPr>
        <p:spPr>
          <a:xfrm>
            <a:off x="0" y="173880"/>
            <a:ext cx="3805920" cy="4574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200" strike="noStrike">
                <a:solidFill>
                  <a:srgbClr val="000000"/>
                </a:solidFill>
                <a:latin typeface="Arial"/>
                <a:ea typeface="DejaVu Sans"/>
              </a:rPr>
              <a:t>Satelitní snímek atolu </a:t>
            </a:r>
            <a:r>
              <a:rPr lang="cs-CZ" sz="2200" b="1" strike="noStrike">
                <a:solidFill>
                  <a:srgbClr val="000000"/>
                </a:solidFill>
                <a:latin typeface="Arial"/>
                <a:ea typeface="DejaVu Sans"/>
              </a:rPr>
              <a:t>Bikini.</a:t>
            </a:r>
            <a:r>
              <a:rPr lang="cs-CZ" sz="2200" strike="noStrike">
                <a:solidFill>
                  <a:srgbClr val="000000"/>
                </a:solidFill>
                <a:latin typeface="Arial"/>
                <a:ea typeface="DejaVu Sans"/>
              </a:rPr>
              <a:t> V červeném rámečku je ostrov Bikini. V severozápadním rohu lze rozeznat kráter, způsobený výbuchem termonukleární pumy Castle Bravo v roce 1954.</a:t>
            </a:r>
            <a:endParaRPr/>
          </a:p>
          <a:p>
            <a:pPr>
              <a:lnSpc>
                <a:spcPct val="100000"/>
              </a:lnSpc>
            </a:pPr>
            <a:r>
              <a:rPr lang="cs-CZ" sz="2200" strike="noStrike">
                <a:solidFill>
                  <a:srgbClr val="000000"/>
                </a:solidFill>
                <a:latin typeface="Arial"/>
                <a:ea typeface="DejaVu Sans"/>
              </a:rPr>
              <a:t>Na atolu Bikini nenosí se bikini. Proč?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ustomShape 1"/>
          <p:cNvSpPr/>
          <p:nvPr/>
        </p:nvSpPr>
        <p:spPr>
          <a:xfrm>
            <a:off x="216000" y="293760"/>
            <a:ext cx="5159160" cy="162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Záznam výbuchu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Baker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na atolu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Bikini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v roce 1946 - </a:t>
            </a:r>
            <a:r>
              <a:rPr lang="cs-CZ" dirty="0">
                <a:hlinkClick r:id="rId2"/>
              </a:rPr>
              <a:t>https://www.youtube.com/watch?v=zTk0IH_Y0iY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Jaderné exploze ve světě: https://www.youtube.com/watch?v=_W_lLhBt8Vg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Obrázek 230"/>
          <p:cNvPicPr/>
          <p:nvPr/>
        </p:nvPicPr>
        <p:blipFill>
          <a:blip r:embed="rId2" cstate="print"/>
          <a:stretch/>
        </p:blipFill>
        <p:spPr>
          <a:xfrm>
            <a:off x="2392200" y="-103320"/>
            <a:ext cx="3943080" cy="5259960"/>
          </a:xfrm>
          <a:prstGeom prst="rect">
            <a:avLst/>
          </a:prstGeom>
          <a:ln>
            <a:noFill/>
          </a:ln>
        </p:spPr>
      </p:pic>
      <p:sp>
        <p:nvSpPr>
          <p:cNvPr id="232" name="CustomShape 1"/>
          <p:cNvSpPr/>
          <p:nvPr/>
        </p:nvSpPr>
        <p:spPr>
          <a:xfrm>
            <a:off x="0" y="4536000"/>
            <a:ext cx="914292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b="1" i="1" strike="noStrike">
                <a:solidFill>
                  <a:srgbClr val="FFFFFF"/>
                </a:solidFill>
                <a:latin typeface="Arial"/>
                <a:ea typeface="Arial"/>
              </a:rPr>
              <a:t>Guam (US) 163 000 obyv. (odhad 2016), 540 km</a:t>
            </a:r>
            <a:r>
              <a:rPr lang="cs-CZ" b="1" i="1" strike="noStrike" baseline="33000">
                <a:solidFill>
                  <a:srgbClr val="FFFFFF"/>
                </a:solidFill>
                <a:latin typeface="Arial"/>
                <a:ea typeface="Arial"/>
              </a:rPr>
              <a:t>2</a:t>
            </a:r>
            <a:r>
              <a:rPr lang="cs-CZ" b="1" i="1" strike="noStrike">
                <a:solidFill>
                  <a:srgbClr val="FFFFFF"/>
                </a:solidFill>
                <a:latin typeface="Arial"/>
                <a:ea typeface="Arial"/>
              </a:rPr>
              <a:t>, vysoké HDI, obyvatelstvo Čamorové</a:t>
            </a:r>
            <a:endParaRPr/>
          </a:p>
        </p:txBody>
      </p:sp>
      <p:pic>
        <p:nvPicPr>
          <p:cNvPr id="233" name="Obrázek 232"/>
          <p:cNvPicPr/>
          <p:nvPr/>
        </p:nvPicPr>
        <p:blipFill>
          <a:blip r:embed="rId3" cstate="print"/>
          <a:stretch/>
        </p:blipFill>
        <p:spPr>
          <a:xfrm>
            <a:off x="72000" y="2341080"/>
            <a:ext cx="2058480" cy="2050200"/>
          </a:xfrm>
          <a:prstGeom prst="rect">
            <a:avLst/>
          </a:prstGeom>
          <a:ln>
            <a:noFill/>
          </a:ln>
        </p:spPr>
      </p:pic>
      <p:pic>
        <p:nvPicPr>
          <p:cNvPr id="234" name="Obrázek 233"/>
          <p:cNvPicPr/>
          <p:nvPr/>
        </p:nvPicPr>
        <p:blipFill>
          <a:blip r:embed="rId4" cstate="print"/>
          <a:stretch/>
        </p:blipFill>
        <p:spPr>
          <a:xfrm>
            <a:off x="230760" y="26280"/>
            <a:ext cx="1352520" cy="2205000"/>
          </a:xfrm>
          <a:prstGeom prst="rect">
            <a:avLst/>
          </a:prstGeom>
          <a:ln>
            <a:noFill/>
          </a:ln>
        </p:spPr>
      </p:pic>
      <p:pic>
        <p:nvPicPr>
          <p:cNvPr id="235" name="Obrázek 234"/>
          <p:cNvPicPr/>
          <p:nvPr/>
        </p:nvPicPr>
        <p:blipFill>
          <a:blip r:embed="rId5" cstate="print"/>
          <a:stretch/>
        </p:blipFill>
        <p:spPr>
          <a:xfrm>
            <a:off x="6336000" y="0"/>
            <a:ext cx="2802600" cy="2382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Obrázek 235"/>
          <p:cNvPicPr/>
          <p:nvPr/>
        </p:nvPicPr>
        <p:blipFill>
          <a:blip r:embed="rId2" cstate="print"/>
          <a:stretch/>
        </p:blipFill>
        <p:spPr>
          <a:xfrm>
            <a:off x="-936000" y="0"/>
            <a:ext cx="10079640" cy="5294880"/>
          </a:xfrm>
          <a:prstGeom prst="rect">
            <a:avLst/>
          </a:prstGeom>
          <a:ln>
            <a:noFill/>
          </a:ln>
        </p:spPr>
      </p:pic>
      <p:sp>
        <p:nvSpPr>
          <p:cNvPr id="237" name="CustomShape 1"/>
          <p:cNvSpPr/>
          <p:nvPr/>
        </p:nvSpPr>
        <p:spPr>
          <a:xfrm>
            <a:off x="5616000" y="4608000"/>
            <a:ext cx="280764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b="1" i="1" strike="noStrike">
                <a:solidFill>
                  <a:srgbClr val="FFFFFF"/>
                </a:solidFill>
                <a:latin typeface="Arial"/>
                <a:ea typeface="Arial"/>
              </a:rPr>
              <a:t>Bitva o Guam (1944)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Obrázek 237"/>
          <p:cNvPicPr/>
          <p:nvPr/>
        </p:nvPicPr>
        <p:blipFill>
          <a:blip r:embed="rId2" cstate="print"/>
          <a:stretch/>
        </p:blipFill>
        <p:spPr>
          <a:xfrm>
            <a:off x="-16200" y="0"/>
            <a:ext cx="5598360" cy="4310280"/>
          </a:xfrm>
          <a:prstGeom prst="rect">
            <a:avLst/>
          </a:prstGeom>
          <a:ln>
            <a:noFill/>
          </a:ln>
        </p:spPr>
      </p:pic>
      <p:sp>
        <p:nvSpPr>
          <p:cNvPr id="239" name="CustomShape 1"/>
          <p:cNvSpPr/>
          <p:nvPr/>
        </p:nvSpPr>
        <p:spPr>
          <a:xfrm>
            <a:off x="0" y="4320000"/>
            <a:ext cx="9142920" cy="836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1400" b="1" i="1" strike="noStrike" dirty="0">
                <a:solidFill>
                  <a:srgbClr val="FFFFFF"/>
                </a:solidFill>
                <a:latin typeface="Arial"/>
                <a:ea typeface="Arial"/>
              </a:rPr>
              <a:t>Nauru (3. nejmenší stát světa – po Vatikánu a Monaku) 13 649 </a:t>
            </a:r>
            <a:r>
              <a:rPr lang="cs-CZ" sz="1400" b="1" i="1" strike="noStrike" dirty="0" err="1">
                <a:solidFill>
                  <a:srgbClr val="FFFFFF"/>
                </a:solidFill>
                <a:latin typeface="Arial"/>
                <a:ea typeface="Arial"/>
              </a:rPr>
              <a:t>obyv</a:t>
            </a:r>
            <a:r>
              <a:rPr lang="cs-CZ" sz="1400" b="1" i="1" strike="noStrike" dirty="0">
                <a:solidFill>
                  <a:srgbClr val="FFFFFF"/>
                </a:solidFill>
                <a:latin typeface="Arial"/>
                <a:ea typeface="Arial"/>
              </a:rPr>
              <a:t>. (2017), 21 km</a:t>
            </a:r>
            <a:r>
              <a:rPr lang="cs-CZ" sz="1400" b="1" i="1" strike="noStrike" baseline="33000" dirty="0">
                <a:solidFill>
                  <a:srgbClr val="FFFFFF"/>
                </a:solidFill>
                <a:latin typeface="Arial"/>
                <a:ea typeface="Arial"/>
              </a:rPr>
              <a:t>2</a:t>
            </a:r>
            <a:r>
              <a:rPr lang="cs-CZ" sz="1400" b="1" i="1" strike="noStrike" dirty="0">
                <a:solidFill>
                  <a:srgbClr val="FFFFFF"/>
                </a:solidFill>
                <a:latin typeface="Arial"/>
                <a:ea typeface="Arial"/>
              </a:rPr>
              <a:t>, </a:t>
            </a:r>
            <a:r>
              <a:rPr lang="cs-CZ" sz="1400" b="1" i="1" strike="noStrike" dirty="0" err="1">
                <a:solidFill>
                  <a:srgbClr val="FFFFFF"/>
                </a:solidFill>
                <a:latin typeface="Arial"/>
                <a:ea typeface="Arial"/>
              </a:rPr>
              <a:t>Commonwealth</a:t>
            </a:r>
            <a:r>
              <a:rPr lang="cs-CZ" sz="1400" b="1" i="1" strike="noStrike" dirty="0">
                <a:solidFill>
                  <a:srgbClr val="FFFFFF"/>
                </a:solidFill>
                <a:latin typeface="Arial"/>
                <a:ea typeface="Arial"/>
              </a:rPr>
              <a:t>, Nauru se stalo známé těžbou fosfátů, která po jistou dobu zajistila jeden z největších důchodů na hlavu obyvatelstva na světě. V důsledku nekontrolované těžby a pochybné finanční politiky je dnes většina ostrova neobyvatelná a stát stojí před finančním bankrotem a ztrátou nezávislosti</a:t>
            </a:r>
            <a:endParaRPr dirty="0"/>
          </a:p>
        </p:txBody>
      </p:sp>
      <p:pic>
        <p:nvPicPr>
          <p:cNvPr id="240" name="Obrázek 239"/>
          <p:cNvPicPr/>
          <p:nvPr/>
        </p:nvPicPr>
        <p:blipFill>
          <a:blip r:embed="rId3" cstate="print"/>
          <a:stretch/>
        </p:blipFill>
        <p:spPr>
          <a:xfrm>
            <a:off x="5233680" y="0"/>
            <a:ext cx="3922200" cy="4319640"/>
          </a:xfrm>
          <a:prstGeom prst="rect">
            <a:avLst/>
          </a:prstGeom>
          <a:ln>
            <a:noFill/>
          </a:ln>
        </p:spPr>
      </p:pic>
      <p:pic>
        <p:nvPicPr>
          <p:cNvPr id="241" name="Obrázek 240"/>
          <p:cNvPicPr/>
          <p:nvPr/>
        </p:nvPicPr>
        <p:blipFill>
          <a:blip r:embed="rId4" cstate="print"/>
          <a:stretch/>
        </p:blipFill>
        <p:spPr>
          <a:xfrm>
            <a:off x="4392000" y="72000"/>
            <a:ext cx="1410840" cy="1410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1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Shape 29"/>
          <p:cNvPicPr/>
          <p:nvPr/>
        </p:nvPicPr>
        <p:blipFill>
          <a:blip r:embed="rId2" cstate="print"/>
          <a:stretch/>
        </p:blipFill>
        <p:spPr>
          <a:xfrm>
            <a:off x="0" y="0"/>
            <a:ext cx="6863760" cy="5137920"/>
          </a:xfrm>
          <a:prstGeom prst="rect">
            <a:avLst/>
          </a:prstGeom>
          <a:ln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6689520" y="216000"/>
            <a:ext cx="2631240" cy="116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 Australia</a:t>
            </a:r>
            <a:endParaRPr/>
          </a:p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 Oceania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-14283"/>
            <a:ext cx="7747000" cy="51419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" y="4534088"/>
            <a:ext cx="9142413" cy="620520"/>
          </a:xfrm>
          <a:prstGeom prst="rect">
            <a:avLst/>
          </a:prstGeom>
          <a:solidFill>
            <a:srgbClr val="000000">
              <a:alpha val="50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cs-CZ" b="1" i="1">
                <a:solidFill>
                  <a:srgbClr val="FFFFFF"/>
                </a:solidFill>
                <a:cs typeface="Arial" charset="0"/>
              </a:rPr>
              <a:t>bojovník z ostrova Nauru (1880); současní obyvatelé ostrova, kteří velmi často trpí nadváhou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4284"/>
            <a:ext cx="2916238" cy="454837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Shape 40"/>
          <p:cNvPicPr/>
          <p:nvPr/>
        </p:nvPicPr>
        <p:blipFill>
          <a:blip r:embed="rId2" cstate="print"/>
          <a:stretch/>
        </p:blipFill>
        <p:spPr>
          <a:xfrm>
            <a:off x="435600" y="0"/>
            <a:ext cx="8267040" cy="5137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247650" y="282488"/>
            <a:ext cx="8642350" cy="8506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500">
                <a:solidFill>
                  <a:srgbClr val="980000"/>
                </a:solidFill>
                <a:latin typeface="Impact" charset="0"/>
              </a:rPr>
              <a:t>OCEÁNIE: </a:t>
            </a:r>
            <a:r>
              <a:rPr lang="cs-CZ" sz="3500">
                <a:solidFill>
                  <a:srgbClr val="073763"/>
                </a:solidFill>
                <a:latin typeface="Impact" charset="0"/>
              </a:rPr>
              <a:t>MELANÉSIE</a:t>
            </a:r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503239" y="1133125"/>
            <a:ext cx="8207375" cy="358188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91440" rIns="90000" bIns="91440"/>
          <a:lstStyle/>
          <a:p>
            <a:pPr marL="214313" indent="-214313">
              <a:lnSpc>
                <a:spcPct val="115000"/>
              </a:lnSpc>
              <a:buSzPct val="4500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cs-CZ" sz="2500" i="1" dirty="0">
                <a:solidFill>
                  <a:srgbClr val="000000"/>
                </a:solidFill>
                <a:cs typeface="Arial" charset="0"/>
              </a:rPr>
              <a:t>- zasahují zde státy Indonésie (Západní Papua, Papua) </a:t>
            </a:r>
            <a:r>
              <a:rPr lang="cs-CZ" sz="2500" b="1" i="1" dirty="0">
                <a:solidFill>
                  <a:srgbClr val="000000"/>
                </a:solidFill>
                <a:cs typeface="Arial" charset="0"/>
              </a:rPr>
              <a:t>Papua-Nová Guinea</a:t>
            </a:r>
            <a:r>
              <a:rPr lang="cs-CZ" sz="2500" i="1" dirty="0">
                <a:solidFill>
                  <a:srgbClr val="000000"/>
                </a:solidFill>
                <a:cs typeface="Arial" charset="0"/>
              </a:rPr>
              <a:t>, Vanuatu, </a:t>
            </a:r>
            <a:r>
              <a:rPr lang="cs-CZ" sz="2500" b="1" i="1" dirty="0">
                <a:solidFill>
                  <a:srgbClr val="000000"/>
                </a:solidFill>
                <a:cs typeface="Arial" charset="0"/>
              </a:rPr>
              <a:t>Šalamounovy ostrovy</a:t>
            </a:r>
            <a:r>
              <a:rPr lang="cs-CZ" sz="2500" i="1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cs-CZ" sz="2500" b="1" i="1" dirty="0">
                <a:solidFill>
                  <a:srgbClr val="000000"/>
                </a:solidFill>
                <a:cs typeface="Arial" charset="0"/>
              </a:rPr>
              <a:t>Fidži, Nová Kaledonie</a:t>
            </a:r>
          </a:p>
          <a:p>
            <a:pPr marL="214313" indent="-214313">
              <a:lnSpc>
                <a:spcPct val="115000"/>
              </a:lnSpc>
              <a:buSzPct val="4500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cs-CZ" sz="2500" i="1" dirty="0">
                <a:solidFill>
                  <a:srgbClr val="000000"/>
                </a:solidFill>
                <a:cs typeface="Arial" charset="0"/>
              </a:rPr>
              <a:t>- tvořena převážně sopečnými ostrovy</a:t>
            </a:r>
          </a:p>
          <a:p>
            <a:pPr marL="214313" indent="-214313">
              <a:lnSpc>
                <a:spcPct val="115000"/>
              </a:lnSpc>
              <a:buSzPct val="7000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cs-CZ" sz="2500" i="1" dirty="0">
                <a:solidFill>
                  <a:srgbClr val="000000"/>
                </a:solidFill>
                <a:cs typeface="Arial" charset="0"/>
              </a:rPr>
              <a:t>- obyvatelé </a:t>
            </a:r>
            <a:r>
              <a:rPr lang="cs-CZ" sz="2500" i="1" dirty="0" err="1">
                <a:solidFill>
                  <a:srgbClr val="000000"/>
                </a:solidFill>
                <a:cs typeface="Arial" charset="0"/>
              </a:rPr>
              <a:t>Australoidní</a:t>
            </a:r>
            <a:r>
              <a:rPr lang="cs-CZ" sz="2500" i="1" dirty="0">
                <a:solidFill>
                  <a:srgbClr val="000000"/>
                </a:solidFill>
                <a:cs typeface="Arial" charset="0"/>
              </a:rPr>
              <a:t> rasy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247650" y="282488"/>
            <a:ext cx="8642350" cy="8506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500">
                <a:solidFill>
                  <a:srgbClr val="980000"/>
                </a:solidFill>
                <a:latin typeface="Impact" charset="0"/>
              </a:rPr>
              <a:t>OCEÁNIE: </a:t>
            </a:r>
            <a:r>
              <a:rPr lang="cs-CZ" sz="3500">
                <a:solidFill>
                  <a:srgbClr val="073763"/>
                </a:solidFill>
                <a:latin typeface="Impact" charset="0"/>
              </a:rPr>
              <a:t>NOVÁ GUINEA</a:t>
            </a: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601664" y="1072819"/>
            <a:ext cx="8181975" cy="358188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91440" rIns="90000" bIns="91440"/>
          <a:lstStyle/>
          <a:p>
            <a:pPr marL="342900" indent="-342900">
              <a:lnSpc>
                <a:spcPct val="115000"/>
              </a:lnSpc>
              <a:buSzPct val="45000"/>
              <a:buFontTx/>
              <a:buChar char="-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cs-CZ" sz="2500" i="1" dirty="0">
                <a:solidFill>
                  <a:srgbClr val="000000"/>
                </a:solidFill>
                <a:cs typeface="Arial" charset="0"/>
              </a:rPr>
              <a:t>největší ostrov – </a:t>
            </a:r>
            <a:r>
              <a:rPr lang="cs-CZ" sz="2500" b="1" i="1" dirty="0">
                <a:solidFill>
                  <a:srgbClr val="000000"/>
                </a:solidFill>
                <a:cs typeface="Arial" charset="0"/>
              </a:rPr>
              <a:t>Nová Guinea</a:t>
            </a:r>
            <a:r>
              <a:rPr lang="cs-CZ" sz="2500" i="1" dirty="0">
                <a:solidFill>
                  <a:srgbClr val="000000"/>
                </a:solidFill>
                <a:cs typeface="Arial" charset="0"/>
              </a:rPr>
              <a:t> – rozdělena mezi </a:t>
            </a:r>
            <a:r>
              <a:rPr lang="cs-CZ" sz="2500" b="1" i="1" dirty="0">
                <a:solidFill>
                  <a:srgbClr val="000000"/>
                </a:solidFill>
                <a:cs typeface="Arial" charset="0"/>
              </a:rPr>
              <a:t>Indonésii</a:t>
            </a:r>
            <a:r>
              <a:rPr lang="cs-CZ" sz="2500" i="1" dirty="0">
                <a:solidFill>
                  <a:srgbClr val="000000"/>
                </a:solidFill>
                <a:cs typeface="Arial" charset="0"/>
              </a:rPr>
              <a:t> (Z) a stát </a:t>
            </a:r>
            <a:r>
              <a:rPr lang="cs-CZ" sz="2500" b="1" i="1" dirty="0">
                <a:solidFill>
                  <a:srgbClr val="000000"/>
                </a:solidFill>
                <a:cs typeface="Arial" charset="0"/>
              </a:rPr>
              <a:t>Papua-Nová Guinea</a:t>
            </a:r>
            <a:r>
              <a:rPr lang="cs-CZ" sz="2500" i="1" dirty="0">
                <a:solidFill>
                  <a:srgbClr val="000000"/>
                </a:solidFill>
                <a:cs typeface="Arial" charset="0"/>
              </a:rPr>
              <a:t> (V)</a:t>
            </a:r>
          </a:p>
          <a:p>
            <a:pPr marL="342900" indent="-342900">
              <a:lnSpc>
                <a:spcPct val="115000"/>
              </a:lnSpc>
              <a:buSzPct val="45000"/>
              <a:buFontTx/>
              <a:buChar char="-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cs-CZ" sz="2500" i="1" dirty="0">
                <a:solidFill>
                  <a:srgbClr val="000000"/>
                </a:solidFill>
                <a:cs typeface="Arial" charset="0"/>
              </a:rPr>
              <a:t>byl součástí kontinentu Austrálie – nachází se zde vačnatci – klokan stromový</a:t>
            </a:r>
          </a:p>
          <a:p>
            <a:pPr marL="342900" indent="-342900">
              <a:lnSpc>
                <a:spcPct val="115000"/>
              </a:lnSpc>
              <a:buSzPct val="45000"/>
              <a:buFontTx/>
              <a:buChar char="-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cs-CZ" sz="2500" i="1" dirty="0">
                <a:solidFill>
                  <a:srgbClr val="000000"/>
                </a:solidFill>
                <a:cs typeface="Arial" charset="0"/>
              </a:rPr>
              <a:t>jsou zde pralesy a mangrovové porosty – značná biodiverzita</a:t>
            </a:r>
          </a:p>
          <a:p>
            <a:pPr marL="342900" indent="-342900">
              <a:lnSpc>
                <a:spcPct val="115000"/>
              </a:lnSpc>
              <a:buSzPct val="45000"/>
              <a:buFontTx/>
              <a:buChar char="-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cs-CZ" sz="2500" i="1" dirty="0">
                <a:solidFill>
                  <a:srgbClr val="000000"/>
                </a:solidFill>
                <a:cs typeface="Arial" charset="0"/>
              </a:rPr>
              <a:t>obyvatelé jsou známí svým původním stylem života – kvůli členitému povrchu je zde velké množství jazyků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9864" y="0"/>
            <a:ext cx="7718425" cy="51419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247650" y="282488"/>
            <a:ext cx="8642350" cy="8506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500">
                <a:solidFill>
                  <a:srgbClr val="980000"/>
                </a:solidFill>
                <a:latin typeface="Impact" charset="0"/>
              </a:rPr>
              <a:t>OCEÁNIE: </a:t>
            </a:r>
            <a:r>
              <a:rPr lang="cs-CZ" sz="3500">
                <a:solidFill>
                  <a:srgbClr val="073763"/>
                </a:solidFill>
                <a:latin typeface="Impact" charset="0"/>
              </a:rPr>
              <a:t>NOVÁ GUINEA</a:t>
            </a: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1" y="4534088"/>
            <a:ext cx="9142413" cy="620520"/>
          </a:xfrm>
          <a:prstGeom prst="rect">
            <a:avLst/>
          </a:prstGeom>
          <a:solidFill>
            <a:srgbClr val="000000">
              <a:alpha val="50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cs-CZ" b="1" i="1">
                <a:solidFill>
                  <a:srgbClr val="FFFFFF"/>
                </a:solidFill>
                <a:cs typeface="Arial" charset="0"/>
              </a:rPr>
              <a:t>ostrovy Raja Ampat, Západní Papua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58863" y="3958004"/>
            <a:ext cx="2498726" cy="11712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3464" y="0"/>
            <a:ext cx="6840537" cy="512763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247650" y="282488"/>
            <a:ext cx="8642350" cy="8506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500">
                <a:solidFill>
                  <a:srgbClr val="980000"/>
                </a:solidFill>
                <a:latin typeface="Impact" charset="0"/>
              </a:rPr>
              <a:t>OCEÁNIE: </a:t>
            </a:r>
            <a:r>
              <a:rPr lang="cs-CZ" sz="3500">
                <a:solidFill>
                  <a:srgbClr val="073763"/>
                </a:solidFill>
                <a:latin typeface="Impact" charset="0"/>
              </a:rPr>
              <a:t>NOVÁ GUINEA</a:t>
            </a: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" y="4534088"/>
            <a:ext cx="9142413" cy="620520"/>
          </a:xfrm>
          <a:prstGeom prst="rect">
            <a:avLst/>
          </a:prstGeom>
          <a:solidFill>
            <a:srgbClr val="000000">
              <a:alpha val="50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cs-CZ" sz="1600" b="1" i="1">
                <a:solidFill>
                  <a:srgbClr val="FFFFFF"/>
                </a:solidFill>
                <a:cs typeface="Arial" charset="0"/>
              </a:rPr>
              <a:t>nejvyšší vrchol Nové Guiney i Oceánie - Puncak Jaya (4 884), provincie Papua, Indonésie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11510"/>
            <a:ext cx="1676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575" y="0"/>
            <a:ext cx="7297738" cy="5143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" y="4643592"/>
            <a:ext cx="1871663" cy="511017"/>
          </a:xfrm>
          <a:prstGeom prst="rect">
            <a:avLst/>
          </a:prstGeom>
          <a:solidFill>
            <a:srgbClr val="000000">
              <a:alpha val="50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600" b="1" i="1">
                <a:solidFill>
                  <a:srgbClr val="FFFFFF"/>
                </a:solidFill>
                <a:cs typeface="Arial" charset="0"/>
              </a:rPr>
              <a:t>obyvatelstvo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264" y="-20632"/>
            <a:ext cx="7769225" cy="516254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" y="4643592"/>
            <a:ext cx="1871663" cy="511017"/>
          </a:xfrm>
          <a:prstGeom prst="rect">
            <a:avLst/>
          </a:prstGeom>
          <a:solidFill>
            <a:srgbClr val="000000">
              <a:alpha val="50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600" b="1" i="1">
                <a:solidFill>
                  <a:srgbClr val="FFFFFF"/>
                </a:solidFill>
                <a:cs typeface="Arial" charset="0"/>
              </a:rPr>
              <a:t>obyvatelstvo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076" y="17458"/>
            <a:ext cx="7712075" cy="51419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4643592"/>
            <a:ext cx="3887788" cy="511017"/>
          </a:xfrm>
          <a:prstGeom prst="rect">
            <a:avLst/>
          </a:prstGeom>
          <a:solidFill>
            <a:srgbClr val="000000">
              <a:alpha val="50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600" b="1" i="1">
                <a:solidFill>
                  <a:srgbClr val="FFFFFF"/>
                </a:solidFill>
                <a:cs typeface="Arial" charset="0"/>
              </a:rPr>
              <a:t>stromový klokan &amp; domorodá žena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438" y="-360251"/>
            <a:ext cx="8807450" cy="550216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4643592"/>
            <a:ext cx="3887788" cy="511017"/>
          </a:xfrm>
          <a:prstGeom prst="rect">
            <a:avLst/>
          </a:prstGeom>
          <a:solidFill>
            <a:srgbClr val="000000">
              <a:alpha val="50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600" b="1" i="1">
                <a:solidFill>
                  <a:srgbClr val="FFFFFF"/>
                </a:solidFill>
                <a:cs typeface="Arial" charset="0"/>
              </a:rPr>
              <a:t>jazykové rodiny v Nové Guinei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47650" y="282488"/>
            <a:ext cx="8642350" cy="8506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500">
                <a:solidFill>
                  <a:srgbClr val="980000"/>
                </a:solidFill>
                <a:latin typeface="Impact" charset="0"/>
              </a:rPr>
              <a:t>OCEÁNIE: </a:t>
            </a:r>
            <a:r>
              <a:rPr lang="cs-CZ" sz="3500">
                <a:solidFill>
                  <a:srgbClr val="073763"/>
                </a:solidFill>
                <a:latin typeface="Impact" charset="0"/>
              </a:rPr>
              <a:t>CHARAKTERISTIKA</a:t>
            </a: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503238" y="1133125"/>
            <a:ext cx="8207375" cy="358188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91440" rIns="90000" bIns="91440"/>
          <a:lstStyle/>
          <a:p>
            <a:pPr marL="214313" indent="-214313">
              <a:lnSpc>
                <a:spcPct val="115000"/>
              </a:lnSpc>
              <a:buSzPct val="4500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cs-CZ" sz="2500" i="1" dirty="0">
                <a:solidFill>
                  <a:srgbClr val="000000"/>
                </a:solidFill>
                <a:cs typeface="Arial" charset="0"/>
              </a:rPr>
              <a:t>- vymezení pojmu není jednoznačné</a:t>
            </a:r>
          </a:p>
          <a:p>
            <a:pPr marL="214313" indent="-214313">
              <a:lnSpc>
                <a:spcPct val="115000"/>
              </a:lnSpc>
              <a:buSzPct val="4500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cs-CZ" sz="2500" i="1" dirty="0">
                <a:solidFill>
                  <a:srgbClr val="000000"/>
                </a:solidFill>
                <a:cs typeface="Arial" charset="0"/>
              </a:rPr>
              <a:t>- oblast Tichého oceánu na V od Asie, mezi obratníky</a:t>
            </a:r>
          </a:p>
          <a:p>
            <a:pPr marL="214313" indent="-214313">
              <a:lnSpc>
                <a:spcPct val="115000"/>
              </a:lnSpc>
              <a:buSzPct val="4500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cs-CZ" sz="2500" i="1" dirty="0">
                <a:solidFill>
                  <a:srgbClr val="000000"/>
                </a:solidFill>
                <a:cs typeface="Arial" charset="0"/>
              </a:rPr>
              <a:t>- AU + NZ někdy nebývají počítány jako součást Oceánie, jelikož se jedná o vyspělé státy </a:t>
            </a:r>
            <a:r>
              <a:rPr lang="cs-CZ" sz="2500" i="1" dirty="0" err="1">
                <a:solidFill>
                  <a:srgbClr val="000000"/>
                </a:solidFill>
                <a:cs typeface="Arial" charset="0"/>
              </a:rPr>
              <a:t>narozdíl</a:t>
            </a:r>
            <a:r>
              <a:rPr lang="cs-CZ" sz="2500" i="1" dirty="0">
                <a:solidFill>
                  <a:srgbClr val="000000"/>
                </a:solidFill>
                <a:cs typeface="Arial" charset="0"/>
              </a:rPr>
              <a:t> od zbytku Oceánie</a:t>
            </a:r>
          </a:p>
          <a:p>
            <a:pPr marL="214313" indent="-214313">
              <a:lnSpc>
                <a:spcPct val="115000"/>
              </a:lnSpc>
              <a:buSzPct val="4500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cs-CZ" sz="2500" i="1" dirty="0">
                <a:solidFill>
                  <a:srgbClr val="000000"/>
                </a:solidFill>
                <a:cs typeface="Arial" charset="0"/>
              </a:rPr>
              <a:t>- rozloha „samotné“ Oceánie je  821 328 km²</a:t>
            </a:r>
          </a:p>
          <a:p>
            <a:pPr marL="214313" indent="-214313">
              <a:lnSpc>
                <a:spcPct val="115000"/>
              </a:lnSpc>
              <a:buSzPct val="45000"/>
              <a:buFont typeface="StarSymbol" charset="0"/>
              <a:buChar char="l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endParaRPr lang="cs-CZ" sz="2500" i="1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4227934"/>
            <a:ext cx="5508104" cy="926675"/>
          </a:xfrm>
          <a:prstGeom prst="rect">
            <a:avLst/>
          </a:prstGeom>
          <a:solidFill>
            <a:srgbClr val="000000">
              <a:alpha val="50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600" b="1" i="1" dirty="0">
                <a:solidFill>
                  <a:srgbClr val="FFFFFF"/>
                </a:solidFill>
                <a:cs typeface="Arial" charset="0"/>
              </a:rPr>
              <a:t>Fidži – samostatný stát, v roce 2018 měl cca 930 tis. </a:t>
            </a:r>
            <a:r>
              <a:rPr lang="cs-CZ" sz="1600" b="1" i="1" dirty="0" err="1">
                <a:solidFill>
                  <a:srgbClr val="FFFFFF"/>
                </a:solidFill>
                <a:cs typeface="Arial" charset="0"/>
              </a:rPr>
              <a:t>obyv</a:t>
            </a:r>
            <a:r>
              <a:rPr lang="cs-CZ" sz="1600" b="1" i="1" dirty="0">
                <a:solidFill>
                  <a:srgbClr val="FFFFFF"/>
                </a:solidFill>
                <a:cs typeface="Arial" charset="0"/>
              </a:rPr>
              <a:t>., nahoře turistický resort, vpravo obyvatel Fidži z konce 19. stol.</a:t>
            </a:r>
          </a:p>
        </p:txBody>
      </p:sp>
      <p:pic>
        <p:nvPicPr>
          <p:cNvPr id="2050" name="Picture 2" descr="https://upload.wikimedia.org/wikipedia/commons/e/e1/Fiji_ma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90173" y="2715766"/>
            <a:ext cx="2253827" cy="2427734"/>
          </a:xfrm>
          <a:prstGeom prst="rect">
            <a:avLst/>
          </a:prstGeom>
          <a:noFill/>
        </p:spPr>
      </p:pic>
      <p:pic>
        <p:nvPicPr>
          <p:cNvPr id="2052" name="Picture 4" descr="https://upload.wikimedia.org/wikipedia/commons/9/99/Tree_map_exports_2009_Fiji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3202" y="0"/>
            <a:ext cx="3490798" cy="2715766"/>
          </a:xfrm>
          <a:prstGeom prst="rect">
            <a:avLst/>
          </a:prstGeom>
          <a:noFill/>
        </p:spPr>
      </p:pic>
      <p:pic>
        <p:nvPicPr>
          <p:cNvPr id="2056" name="Picture 8" descr="https://upload.wikimedia.org/wikipedia/commons/thumb/2/24/Tui_Namosi%2C_Kai_Colo.jpg/800px-Tui_Namosi%2C_Kai_Col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2703238"/>
            <a:ext cx="1512168" cy="2440262"/>
          </a:xfrm>
          <a:prstGeom prst="rect">
            <a:avLst/>
          </a:prstGeom>
          <a:noFill/>
        </p:spPr>
      </p:pic>
      <p:pic>
        <p:nvPicPr>
          <p:cNvPr id="2058" name="Picture 10" descr="https://upload.wikimedia.org/wikipedia/commons/thumb/6/6d/Shangri-La_Fijian_Resort_15.jpg/1920px-Shangri-La_Fijian_Resort_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1"/>
            <a:ext cx="5436095" cy="362406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Shape 50"/>
          <p:cNvPicPr/>
          <p:nvPr/>
        </p:nvPicPr>
        <p:blipFill>
          <a:blip r:embed="rId2" cstate="print"/>
          <a:stretch/>
        </p:blipFill>
        <p:spPr>
          <a:xfrm>
            <a:off x="1661040" y="0"/>
            <a:ext cx="5815800" cy="5137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ustomShape 1"/>
          <p:cNvSpPr/>
          <p:nvPr/>
        </p:nvSpPr>
        <p:spPr>
          <a:xfrm>
            <a:off x="504000" y="-21600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cs-CZ" sz="3500" strike="noStrike">
                <a:solidFill>
                  <a:srgbClr val="980000"/>
                </a:solidFill>
                <a:latin typeface="Impact"/>
                <a:ea typeface="Impact"/>
              </a:rPr>
              <a:t>OCEÁNIE - POLYNÉSIE: </a:t>
            </a:r>
            <a:r>
              <a:rPr lang="cs-CZ" sz="3500" strike="noStrike">
                <a:solidFill>
                  <a:srgbClr val="073763"/>
                </a:solidFill>
                <a:latin typeface="Impact"/>
                <a:ea typeface="Impact"/>
              </a:rPr>
              <a:t>CHARAKTERISTIKA</a:t>
            </a:r>
            <a:endParaRPr/>
          </a:p>
        </p:txBody>
      </p:sp>
      <p:sp>
        <p:nvSpPr>
          <p:cNvPr id="248" name="CustomShape 2"/>
          <p:cNvSpPr/>
          <p:nvPr/>
        </p:nvSpPr>
        <p:spPr>
          <a:xfrm>
            <a:off x="467544" y="1131590"/>
            <a:ext cx="8226000" cy="29621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90000"/>
              </a:lnSpc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- tvořeny např. </a:t>
            </a:r>
            <a:r>
              <a:rPr lang="cs-CZ" sz="3200" b="1" strike="noStrike" dirty="0">
                <a:solidFill>
                  <a:srgbClr val="000000"/>
                </a:solidFill>
                <a:latin typeface="Arial"/>
                <a:ea typeface="DejaVu Sans"/>
              </a:rPr>
              <a:t>Havají (viz USA), Novým Zélandem, Francouzskou Polynésií, Velikonočním ostrovem, </a:t>
            </a:r>
            <a:r>
              <a:rPr lang="cs-CZ" sz="32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Pitcairnovými</a:t>
            </a:r>
            <a:r>
              <a:rPr lang="cs-CZ" sz="3200" b="1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32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ovy</a:t>
            </a:r>
            <a:r>
              <a:rPr lang="cs-CZ" sz="3200" b="1" strike="noStrike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cs-CZ" sz="32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Cookovými</a:t>
            </a:r>
            <a:r>
              <a:rPr lang="cs-CZ" sz="3200" b="1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32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ovy</a:t>
            </a:r>
            <a:r>
              <a:rPr lang="cs-CZ" sz="3200" b="1" strike="noStrike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cs-CZ" sz="32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ov</a:t>
            </a:r>
            <a:r>
              <a:rPr lang="cs-CZ" sz="3200" b="1" strike="noStrike" dirty="0">
                <a:solidFill>
                  <a:srgbClr val="000000"/>
                </a:solidFill>
                <a:latin typeface="Arial"/>
                <a:ea typeface="DejaVu Sans"/>
              </a:rPr>
              <a:t>. Samoa, Americká Samoa, Tonga, Tuvalu 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aj.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CustomShape 1"/>
          <p:cNvSpPr/>
          <p:nvPr/>
        </p:nvSpPr>
        <p:spPr>
          <a:xfrm>
            <a:off x="144000" y="-216000"/>
            <a:ext cx="8998920" cy="113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cs-CZ" sz="3500" strike="noStrike">
                <a:solidFill>
                  <a:srgbClr val="980000"/>
                </a:solidFill>
                <a:latin typeface="Impact"/>
                <a:ea typeface="Impact"/>
              </a:rPr>
              <a:t>OCEÁNIE - POLYNÉSIE: </a:t>
            </a:r>
            <a:r>
              <a:rPr lang="cs-CZ" sz="3500" strike="noStrike">
                <a:solidFill>
                  <a:srgbClr val="073763"/>
                </a:solidFill>
                <a:latin typeface="Impact"/>
                <a:ea typeface="Impact"/>
              </a:rPr>
              <a:t>FRANCOUZSKÁ POLYNÉSIE</a:t>
            </a:r>
            <a:endParaRPr/>
          </a:p>
        </p:txBody>
      </p:sp>
      <p:sp>
        <p:nvSpPr>
          <p:cNvPr id="250" name="CustomShape 2"/>
          <p:cNvSpPr/>
          <p:nvPr/>
        </p:nvSpPr>
        <p:spPr>
          <a:xfrm>
            <a:off x="323528" y="617760"/>
            <a:ext cx="8820472" cy="25300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90000"/>
              </a:lnSpc>
            </a:pP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- osídlena jako poslední místo na planetě (200 př. n. l)</a:t>
            </a:r>
            <a:endParaRPr sz="1600" dirty="0"/>
          </a:p>
          <a:p>
            <a:pPr>
              <a:lnSpc>
                <a:spcPct val="90000"/>
              </a:lnSpc>
            </a:pP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- 118 000 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obyv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. (odhad 2017)</a:t>
            </a:r>
            <a:endParaRPr sz="1600" dirty="0"/>
          </a:p>
          <a:p>
            <a:pPr>
              <a:lnSpc>
                <a:spcPct val="90000"/>
              </a:lnSpc>
            </a:pP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- </a:t>
            </a:r>
            <a:r>
              <a:rPr lang="cs-CZ" sz="2800" dirty="0">
                <a:solidFill>
                  <a:srgbClr val="000000"/>
                </a:solidFill>
              </a:rPr>
              <a:t>ostrovy vulkanického původu</a:t>
            </a:r>
            <a:endParaRPr lang="cs-CZ" sz="2800" dirty="0"/>
          </a:p>
          <a:p>
            <a:pPr>
              <a:lnSpc>
                <a:spcPct val="90000"/>
              </a:lnSpc>
            </a:pPr>
            <a:r>
              <a:rPr lang="cs-CZ" sz="2800" dirty="0">
                <a:solidFill>
                  <a:srgbClr val="000000"/>
                </a:solidFill>
              </a:rPr>
              <a:t>- cca. 268 ostrovů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, ostrovy 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Tuamotu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aj.</a:t>
            </a:r>
            <a:endParaRPr sz="1600" dirty="0"/>
          </a:p>
        </p:txBody>
      </p:sp>
      <p:pic>
        <p:nvPicPr>
          <p:cNvPr id="251" name="Obrázek 250"/>
          <p:cNvPicPr/>
          <p:nvPr/>
        </p:nvPicPr>
        <p:blipFill>
          <a:blip r:embed="rId2" cstate="print"/>
          <a:stretch/>
        </p:blipFill>
        <p:spPr>
          <a:xfrm>
            <a:off x="6408000" y="2477160"/>
            <a:ext cx="2662920" cy="2662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Obrázek 251"/>
          <p:cNvPicPr/>
          <p:nvPr/>
        </p:nvPicPr>
        <p:blipFill>
          <a:blip r:embed="rId2" cstate="print"/>
          <a:stretch/>
        </p:blipFill>
        <p:spPr>
          <a:xfrm>
            <a:off x="-36000" y="-42480"/>
            <a:ext cx="9178920" cy="5735880"/>
          </a:xfrm>
          <a:prstGeom prst="rect">
            <a:avLst/>
          </a:prstGeom>
          <a:ln>
            <a:noFill/>
          </a:ln>
        </p:spPr>
      </p:pic>
      <p:sp>
        <p:nvSpPr>
          <p:cNvPr id="253" name="CustomShape 1"/>
          <p:cNvSpPr/>
          <p:nvPr/>
        </p:nvSpPr>
        <p:spPr>
          <a:xfrm>
            <a:off x="0" y="4536000"/>
            <a:ext cx="914292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400" b="1" i="1" strike="noStrike">
                <a:solidFill>
                  <a:srgbClr val="FFFFFF"/>
                </a:solidFill>
                <a:latin typeface="Arial"/>
                <a:ea typeface="Arial"/>
              </a:rPr>
              <a:t>ostrov Hiva Ova – součástí souostroví Markézy, Fr. Polynésie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Obrázek 253"/>
          <p:cNvPicPr/>
          <p:nvPr/>
        </p:nvPicPr>
        <p:blipFill>
          <a:blip r:embed="rId2" cstate="print"/>
          <a:stretch/>
        </p:blipFill>
        <p:spPr>
          <a:xfrm>
            <a:off x="-120600" y="0"/>
            <a:ext cx="9639000" cy="5142600"/>
          </a:xfrm>
          <a:prstGeom prst="rect">
            <a:avLst/>
          </a:prstGeom>
          <a:ln>
            <a:noFill/>
          </a:ln>
        </p:spPr>
      </p:pic>
      <p:sp>
        <p:nvSpPr>
          <p:cNvPr id="255" name="CustomShape 1"/>
          <p:cNvSpPr/>
          <p:nvPr/>
        </p:nvSpPr>
        <p:spPr>
          <a:xfrm>
            <a:off x="0" y="4536000"/>
            <a:ext cx="914292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400" b="1" i="1" strike="noStrike">
                <a:solidFill>
                  <a:srgbClr val="FFFFFF"/>
                </a:solidFill>
                <a:latin typeface="Arial"/>
                <a:ea typeface="Arial"/>
              </a:rPr>
              <a:t>řetězec korálových ostrovů Tuamotu, snímek z perlové farmy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Obrázek 255"/>
          <p:cNvPicPr/>
          <p:nvPr/>
        </p:nvPicPr>
        <p:blipFill>
          <a:blip r:embed="rId2" cstate="print"/>
          <a:stretch/>
        </p:blipFill>
        <p:spPr>
          <a:xfrm>
            <a:off x="0" y="0"/>
            <a:ext cx="3854880" cy="5142240"/>
          </a:xfrm>
          <a:prstGeom prst="rect">
            <a:avLst/>
          </a:prstGeom>
          <a:ln>
            <a:noFill/>
          </a:ln>
        </p:spPr>
      </p:pic>
      <p:sp>
        <p:nvSpPr>
          <p:cNvPr id="257" name="CustomShape 1"/>
          <p:cNvSpPr/>
          <p:nvPr/>
        </p:nvSpPr>
        <p:spPr>
          <a:xfrm>
            <a:off x="0" y="4536000"/>
            <a:ext cx="763092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400" b="1" i="1" strike="noStrike">
                <a:solidFill>
                  <a:srgbClr val="FFFFFF"/>
                </a:solidFill>
                <a:latin typeface="Arial"/>
                <a:ea typeface="Arial"/>
              </a:rPr>
              <a:t>socha Moai na Velikonočním ostrově Rapa Nui</a:t>
            </a:r>
            <a:endParaRPr/>
          </a:p>
        </p:txBody>
      </p:sp>
      <p:pic>
        <p:nvPicPr>
          <p:cNvPr id="258" name="Obrázek 257"/>
          <p:cNvPicPr/>
          <p:nvPr/>
        </p:nvPicPr>
        <p:blipFill>
          <a:blip r:embed="rId3" cstate="print"/>
          <a:stretch/>
        </p:blipFill>
        <p:spPr>
          <a:xfrm>
            <a:off x="7704000" y="3672000"/>
            <a:ext cx="1489320" cy="1489320"/>
          </a:xfrm>
          <a:prstGeom prst="rect">
            <a:avLst/>
          </a:prstGeom>
          <a:ln>
            <a:noFill/>
          </a:ln>
        </p:spPr>
      </p:pic>
      <p:pic>
        <p:nvPicPr>
          <p:cNvPr id="259" name="Obrázek 258"/>
          <p:cNvPicPr/>
          <p:nvPr/>
        </p:nvPicPr>
        <p:blipFill>
          <a:blip r:embed="rId4" cstate="print"/>
          <a:stretch/>
        </p:blipFill>
        <p:spPr>
          <a:xfrm>
            <a:off x="3855960" y="0"/>
            <a:ext cx="5252040" cy="3737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Obrázek 259"/>
          <p:cNvPicPr/>
          <p:nvPr/>
        </p:nvPicPr>
        <p:blipFill>
          <a:blip r:embed="rId2" cstate="print"/>
          <a:stretch/>
        </p:blipFill>
        <p:spPr>
          <a:xfrm>
            <a:off x="30600" y="360"/>
            <a:ext cx="9112320" cy="6050520"/>
          </a:xfrm>
          <a:prstGeom prst="rect">
            <a:avLst/>
          </a:prstGeom>
          <a:ln>
            <a:noFill/>
          </a:ln>
        </p:spPr>
      </p:pic>
      <p:sp>
        <p:nvSpPr>
          <p:cNvPr id="261" name="CustomShape 1"/>
          <p:cNvSpPr/>
          <p:nvPr/>
        </p:nvSpPr>
        <p:spPr>
          <a:xfrm>
            <a:off x="406800" y="59400"/>
            <a:ext cx="8181720" cy="4547520"/>
          </a:xfrm>
          <a:prstGeom prst="rect">
            <a:avLst/>
          </a:prstGeom>
          <a:solidFill>
            <a:srgbClr val="CCCCCC">
              <a:alpha val="3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15000"/>
              </a:lnSpc>
              <a:buSzPct val="70000"/>
              <a:buFont typeface="StarSymbol"/>
              <a:buChar char="l"/>
            </a:pP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Velikonoční ov je tvořen třemi sopkami</a:t>
            </a:r>
            <a:endParaRPr/>
          </a:p>
          <a:p>
            <a:pPr>
              <a:lnSpc>
                <a:spcPct val="115000"/>
              </a:lnSpc>
              <a:buSzPct val="70000"/>
              <a:buFont typeface="StarSymbol"/>
              <a:buChar char="l"/>
            </a:pP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pod správou Chile</a:t>
            </a:r>
            <a:endParaRPr/>
          </a:p>
          <a:p>
            <a:pPr>
              <a:lnSpc>
                <a:spcPct val="115000"/>
              </a:lnSpc>
              <a:buSzPct val="70000"/>
              <a:buFont typeface="StarSymbol"/>
              <a:buChar char="l"/>
            </a:pP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6 000 obyv.</a:t>
            </a:r>
            <a:endParaRPr/>
          </a:p>
          <a:p>
            <a:pPr>
              <a:lnSpc>
                <a:spcPct val="115000"/>
              </a:lnSpc>
              <a:buSzPct val="70000"/>
              <a:buFont typeface="StarSymbol"/>
              <a:buChar char="l"/>
            </a:pP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163,6 km</a:t>
            </a:r>
            <a:r>
              <a:rPr lang="cs-CZ" sz="2500" i="1" strike="noStrike" baseline="33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endParaRPr/>
          </a:p>
          <a:p>
            <a:pPr>
              <a:lnSpc>
                <a:spcPct val="115000"/>
              </a:lnSpc>
              <a:buSzPct val="70000"/>
              <a:buFont typeface="StarSymbol"/>
              <a:buChar char="l"/>
            </a:pP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hl. m. Hanga Roa</a:t>
            </a:r>
            <a:endParaRPr/>
          </a:p>
          <a:p>
            <a:pPr>
              <a:lnSpc>
                <a:spcPct val="115000"/>
              </a:lnSpc>
              <a:buSzPct val="70000"/>
              <a:buFont typeface="StarSymbol"/>
              <a:buChar char="l"/>
            </a:pP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1986 zkoušel český archeolog Pavel Pavel společně s Thorem Hayerdahlem rozpohybovat sochy – povedlo se, ale došlo k poškození báze sochy</a:t>
            </a:r>
            <a:endParaRPr/>
          </a:p>
          <a:p>
            <a:pPr>
              <a:lnSpc>
                <a:spcPct val="115000"/>
              </a:lnSpc>
              <a:buSzPct val="70000"/>
              <a:buFont typeface="StarSymbol"/>
              <a:buChar char="l"/>
            </a:pP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úspěšně demonstroval transport soch archeolog </a:t>
            </a:r>
            <a:r>
              <a:rPr lang="cs-CZ" sz="2500" b="1" i="1" strike="noStrike">
                <a:solidFill>
                  <a:srgbClr val="000000"/>
                </a:solidFill>
                <a:latin typeface="Arial"/>
                <a:ea typeface="Arial"/>
              </a:rPr>
              <a:t>Charles Love</a:t>
            </a:r>
            <a:r>
              <a:rPr lang="cs-CZ" sz="2500" i="1" strike="noStrike">
                <a:solidFill>
                  <a:srgbClr val="000000"/>
                </a:solidFill>
                <a:latin typeface="Arial"/>
                <a:ea typeface="Arial"/>
              </a:rPr>
              <a:t> – jeho hypotéza pravděpodobnější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Obrázek 261"/>
          <p:cNvPicPr/>
          <p:nvPr/>
        </p:nvPicPr>
        <p:blipFill>
          <a:blip r:embed="rId2" cstate="print"/>
          <a:stretch/>
        </p:blipFill>
        <p:spPr>
          <a:xfrm>
            <a:off x="2268000" y="10800"/>
            <a:ext cx="6887520" cy="4740120"/>
          </a:xfrm>
          <a:prstGeom prst="rect">
            <a:avLst/>
          </a:prstGeom>
          <a:ln>
            <a:noFill/>
          </a:ln>
        </p:spPr>
      </p:pic>
      <p:sp>
        <p:nvSpPr>
          <p:cNvPr id="263" name="CustomShape 1"/>
          <p:cNvSpPr/>
          <p:nvPr/>
        </p:nvSpPr>
        <p:spPr>
          <a:xfrm>
            <a:off x="0" y="4536000"/>
            <a:ext cx="914292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b="1" i="1" strike="noStrike">
                <a:solidFill>
                  <a:srgbClr val="FFFFFF"/>
                </a:solidFill>
                <a:latin typeface="Arial"/>
                <a:ea typeface="Arial"/>
              </a:rPr>
              <a:t>Pitcairnovy ovy (UK), 60 obyv. (2011) - potomci vzbouřenců z lodi Bounty</a:t>
            </a:r>
            <a:endParaRPr/>
          </a:p>
          <a:p>
            <a:pPr algn="ctr">
              <a:lnSpc>
                <a:spcPct val="100000"/>
              </a:lnSpc>
            </a:pPr>
            <a:r>
              <a:rPr lang="cs-CZ" b="1" i="1" strike="noStrike">
                <a:solidFill>
                  <a:srgbClr val="FFFFFF"/>
                </a:solidFill>
                <a:latin typeface="Arial"/>
                <a:ea typeface="Arial"/>
              </a:rPr>
              <a:t>vlevo letecký snímek největšího ostrova Pitcairn, vpravo jediné sídlo Adamstown</a:t>
            </a:r>
            <a:endParaRPr/>
          </a:p>
        </p:txBody>
      </p:sp>
      <p:pic>
        <p:nvPicPr>
          <p:cNvPr id="264" name="Obrázek 263"/>
          <p:cNvPicPr/>
          <p:nvPr/>
        </p:nvPicPr>
        <p:blipFill>
          <a:blip r:embed="rId3" cstate="print"/>
          <a:stretch/>
        </p:blipFill>
        <p:spPr>
          <a:xfrm>
            <a:off x="21600" y="2282400"/>
            <a:ext cx="2209320" cy="2209320"/>
          </a:xfrm>
          <a:prstGeom prst="rect">
            <a:avLst/>
          </a:prstGeom>
          <a:ln>
            <a:noFill/>
          </a:ln>
        </p:spPr>
      </p:pic>
      <p:pic>
        <p:nvPicPr>
          <p:cNvPr id="265" name="Obrázek 264"/>
          <p:cNvPicPr/>
          <p:nvPr/>
        </p:nvPicPr>
        <p:blipFill>
          <a:blip r:embed="rId4" cstate="print"/>
          <a:stretch/>
        </p:blipFill>
        <p:spPr>
          <a:xfrm>
            <a:off x="0" y="0"/>
            <a:ext cx="2281320" cy="2281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1"/>
          <p:cNvSpPr/>
          <p:nvPr/>
        </p:nvSpPr>
        <p:spPr>
          <a:xfrm>
            <a:off x="0" y="4536000"/>
            <a:ext cx="914292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b="1" i="1" strike="noStrike">
                <a:solidFill>
                  <a:srgbClr val="FFFFFF"/>
                </a:solidFill>
                <a:latin typeface="Arial"/>
                <a:ea typeface="Arial"/>
              </a:rPr>
              <a:t>Cookovy ovy (stát) 17 500 obyv. (2016) – Maorové, roztroušené atoly, obrázky z největšího ostrova Rarotonga</a:t>
            </a:r>
            <a:endParaRPr/>
          </a:p>
        </p:txBody>
      </p:sp>
      <p:pic>
        <p:nvPicPr>
          <p:cNvPr id="267" name="Obrázek 266"/>
          <p:cNvPicPr/>
          <p:nvPr/>
        </p:nvPicPr>
        <p:blipFill>
          <a:blip r:embed="rId2" cstate="print"/>
          <a:stretch/>
        </p:blipFill>
        <p:spPr>
          <a:xfrm>
            <a:off x="0" y="0"/>
            <a:ext cx="2266920" cy="1810080"/>
          </a:xfrm>
          <a:prstGeom prst="rect">
            <a:avLst/>
          </a:prstGeom>
          <a:ln>
            <a:noFill/>
          </a:ln>
        </p:spPr>
      </p:pic>
      <p:pic>
        <p:nvPicPr>
          <p:cNvPr id="268" name="Obrázek 267"/>
          <p:cNvPicPr/>
          <p:nvPr/>
        </p:nvPicPr>
        <p:blipFill>
          <a:blip r:embed="rId3" cstate="print"/>
          <a:stretch/>
        </p:blipFill>
        <p:spPr>
          <a:xfrm>
            <a:off x="6552360" y="42840"/>
            <a:ext cx="2507760" cy="2507760"/>
          </a:xfrm>
          <a:prstGeom prst="rect">
            <a:avLst/>
          </a:prstGeom>
          <a:ln>
            <a:noFill/>
          </a:ln>
        </p:spPr>
      </p:pic>
      <p:pic>
        <p:nvPicPr>
          <p:cNvPr id="269" name="Obrázek 268"/>
          <p:cNvPicPr/>
          <p:nvPr/>
        </p:nvPicPr>
        <p:blipFill>
          <a:blip r:embed="rId4" cstate="print"/>
          <a:stretch/>
        </p:blipFill>
        <p:spPr>
          <a:xfrm>
            <a:off x="0" y="2664000"/>
            <a:ext cx="9132120" cy="1870920"/>
          </a:xfrm>
          <a:prstGeom prst="rect">
            <a:avLst/>
          </a:prstGeom>
          <a:ln>
            <a:noFill/>
          </a:ln>
        </p:spPr>
      </p:pic>
      <p:pic>
        <p:nvPicPr>
          <p:cNvPr id="270" name="Obrázek 269"/>
          <p:cNvPicPr/>
          <p:nvPr/>
        </p:nvPicPr>
        <p:blipFill>
          <a:blip r:embed="rId5" cstate="print"/>
          <a:stretch/>
        </p:blipFill>
        <p:spPr>
          <a:xfrm>
            <a:off x="2268000" y="5760"/>
            <a:ext cx="3986640" cy="2657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47650" y="282488"/>
            <a:ext cx="8642350" cy="8506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500" dirty="0">
                <a:solidFill>
                  <a:srgbClr val="980000"/>
                </a:solidFill>
                <a:latin typeface="Impact" charset="0"/>
              </a:rPr>
              <a:t>OCEÁNIE: </a:t>
            </a:r>
            <a:r>
              <a:rPr lang="cs-CZ" sz="3500" dirty="0">
                <a:solidFill>
                  <a:srgbClr val="073763"/>
                </a:solidFill>
                <a:latin typeface="Impact" charset="0"/>
              </a:rPr>
              <a:t>MÍSTOPISNÉ POJMY </a:t>
            </a:r>
          </a:p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500" dirty="0">
                <a:solidFill>
                  <a:srgbClr val="073763"/>
                </a:solidFill>
                <a:latin typeface="Impact" charset="0"/>
              </a:rPr>
              <a:t>(zakresli do slepé mapy)</a:t>
            </a: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23528" y="1275606"/>
            <a:ext cx="8207375" cy="358188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91440" rIns="90000" bIns="91440"/>
          <a:lstStyle/>
          <a:p>
            <a:pPr marL="214313" indent="-214313">
              <a:lnSpc>
                <a:spcPct val="115000"/>
              </a:lnSpc>
              <a:buSzPct val="45000"/>
              <a:buFontTx/>
              <a:buChar char="-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cs-CZ" sz="2000" i="1" dirty="0">
                <a:solidFill>
                  <a:srgbClr val="000000"/>
                </a:solidFill>
                <a:cs typeface="Arial" charset="0"/>
              </a:rPr>
              <a:t>Členění na Mikronésii, Melanésii a Polynésii</a:t>
            </a:r>
          </a:p>
          <a:p>
            <a:pPr marL="214313" indent="-214313">
              <a:lnSpc>
                <a:spcPct val="115000"/>
              </a:lnSpc>
              <a:buSzPct val="45000"/>
              <a:buFontTx/>
              <a:buChar char="-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cs-CZ" sz="2000" i="1" dirty="0">
                <a:solidFill>
                  <a:srgbClr val="000000"/>
                </a:solidFill>
                <a:cs typeface="Arial" charset="0"/>
              </a:rPr>
              <a:t>Mikronésie: Nauru, Kiribati, Guam, </a:t>
            </a:r>
            <a:r>
              <a:rPr lang="cs-CZ" sz="2000" i="1" dirty="0" err="1">
                <a:solidFill>
                  <a:srgbClr val="000000"/>
                </a:solidFill>
                <a:cs typeface="Arial" charset="0"/>
              </a:rPr>
              <a:t>Marshallovy</a:t>
            </a:r>
            <a:r>
              <a:rPr lang="cs-CZ" sz="2000" i="1" dirty="0">
                <a:solidFill>
                  <a:srgbClr val="000000"/>
                </a:solidFill>
                <a:cs typeface="Arial" charset="0"/>
              </a:rPr>
              <a:t> o-vy, Palau</a:t>
            </a:r>
          </a:p>
          <a:p>
            <a:pPr marL="214313" indent="-214313">
              <a:lnSpc>
                <a:spcPct val="115000"/>
              </a:lnSpc>
              <a:buSzPct val="45000"/>
              <a:buFontTx/>
              <a:buChar char="-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cs-CZ" sz="2000" i="1" dirty="0">
                <a:solidFill>
                  <a:srgbClr val="000000"/>
                </a:solidFill>
                <a:cs typeface="Arial" charset="0"/>
              </a:rPr>
              <a:t>Melanésie: Nová Guinea, Fidži, Vanuatu, Nová Kaledonie, Šalamounovy o-vy</a:t>
            </a:r>
          </a:p>
          <a:p>
            <a:pPr marL="214313" indent="-214313">
              <a:lnSpc>
                <a:spcPct val="115000"/>
              </a:lnSpc>
              <a:buSzPct val="45000"/>
              <a:buFontTx/>
              <a:buChar char="-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cs-CZ" sz="2000" i="1" dirty="0">
                <a:solidFill>
                  <a:srgbClr val="000000"/>
                </a:solidFill>
                <a:cs typeface="Arial" charset="0"/>
              </a:rPr>
              <a:t>Polynésie: Franc. Polynésie, Havaj, Velikonoční o-v, Markézy</a:t>
            </a:r>
          </a:p>
          <a:p>
            <a:pPr marL="214313" indent="-214313">
              <a:lnSpc>
                <a:spcPct val="115000"/>
              </a:lnSpc>
              <a:buSzPct val="45000"/>
              <a:buFontTx/>
              <a:buChar char="-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cs-CZ" sz="2000" i="1" dirty="0">
                <a:solidFill>
                  <a:srgbClr val="000000"/>
                </a:solidFill>
                <a:cs typeface="Arial" charset="0"/>
              </a:rPr>
              <a:t>Nový Zéland: Severní a Jižní o-v, </a:t>
            </a:r>
            <a:r>
              <a:rPr lang="cs-CZ" sz="2000" i="1" dirty="0" err="1">
                <a:solidFill>
                  <a:srgbClr val="000000"/>
                </a:solidFill>
                <a:cs typeface="Arial" charset="0"/>
              </a:rPr>
              <a:t>Mt</a:t>
            </a:r>
            <a:r>
              <a:rPr lang="cs-CZ" sz="2000" i="1" dirty="0">
                <a:solidFill>
                  <a:srgbClr val="000000"/>
                </a:solidFill>
                <a:cs typeface="Arial" charset="0"/>
              </a:rPr>
              <a:t>. </a:t>
            </a:r>
            <a:r>
              <a:rPr lang="cs-CZ" sz="2000" i="1" dirty="0" err="1">
                <a:solidFill>
                  <a:srgbClr val="000000"/>
                </a:solidFill>
                <a:cs typeface="Arial" charset="0"/>
              </a:rPr>
              <a:t>Cook</a:t>
            </a:r>
            <a:r>
              <a:rPr lang="cs-CZ" sz="2000" i="1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cs-CZ" sz="2000" i="1">
                <a:solidFill>
                  <a:srgbClr val="000000"/>
                </a:solidFill>
                <a:cs typeface="Arial" charset="0"/>
              </a:rPr>
              <a:t>Jižní Alpy, Cookův</a:t>
            </a:r>
            <a:r>
              <a:rPr lang="cs-CZ" sz="2000" i="1" dirty="0">
                <a:solidFill>
                  <a:srgbClr val="000000"/>
                </a:solidFill>
                <a:cs typeface="Arial" charset="0"/>
              </a:rPr>
              <a:t> průliv, Wellington, </a:t>
            </a:r>
            <a:r>
              <a:rPr lang="cs-CZ" sz="2000" i="1" dirty="0" err="1">
                <a:solidFill>
                  <a:srgbClr val="000000"/>
                </a:solidFill>
                <a:cs typeface="Arial" charset="0"/>
              </a:rPr>
              <a:t>Auckland</a:t>
            </a:r>
            <a:r>
              <a:rPr lang="cs-CZ" sz="2000" i="1" dirty="0">
                <a:solidFill>
                  <a:srgbClr val="000000"/>
                </a:solidFill>
                <a:cs typeface="Arial" charset="0"/>
              </a:rPr>
              <a:t>,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body"/>
          </p:nvPr>
        </p:nvSpPr>
        <p:spPr bwMode="auto">
          <a:xfrm>
            <a:off x="276226" y="863334"/>
            <a:ext cx="4259263" cy="2085331"/>
          </a:xfrm>
          <a:noFill/>
          <a:ln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marL="774700" indent="-665163">
              <a:lnSpc>
                <a:spcPct val="100000"/>
              </a:lnSpc>
              <a:buSzPct val="45000"/>
              <a:buFont typeface="Wingdings" charset="2"/>
              <a:buChar char=""/>
              <a:tabLst>
                <a:tab pos="774700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</a:pPr>
            <a:r>
              <a:rPr lang="cs-CZ" sz="2400"/>
              <a:t>v Pacifiku, uprostřed pacifické litosférické desky</a:t>
            </a:r>
          </a:p>
          <a:p>
            <a:pPr marL="774700" indent="-722313">
              <a:lnSpc>
                <a:spcPct val="100000"/>
              </a:lnSpc>
              <a:spcBef>
                <a:spcPts val="800"/>
              </a:spcBef>
              <a:buFont typeface="Arial" charset="0"/>
              <a:buChar char="•"/>
              <a:tabLst>
                <a:tab pos="774700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</a:pPr>
            <a:r>
              <a:rPr lang="cs-CZ" sz="2400"/>
              <a:t>sopečné souostroví - leží na horké skvrně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141244"/>
            <a:ext cx="4152900" cy="295659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3900" y="2801073"/>
            <a:ext cx="5880100" cy="234083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80332"/>
            <a:ext cx="3276600" cy="176158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322263" y="85699"/>
            <a:ext cx="8642350" cy="8506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500">
                <a:solidFill>
                  <a:srgbClr val="980000"/>
                </a:solidFill>
                <a:latin typeface="Impact" charset="0"/>
              </a:rPr>
              <a:t>OCEÁNIE: </a:t>
            </a:r>
            <a:r>
              <a:rPr lang="cs-CZ" sz="3500">
                <a:solidFill>
                  <a:srgbClr val="073763"/>
                </a:solidFill>
                <a:latin typeface="Impact" charset="0"/>
              </a:rPr>
              <a:t>POLYNÉSIE – HAVAJSKÉ SOUOSTROVÍ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body"/>
          </p:nvPr>
        </p:nvSpPr>
        <p:spPr bwMode="auto">
          <a:xfrm>
            <a:off x="395288" y="887140"/>
            <a:ext cx="8229600" cy="1920282"/>
          </a:xfrm>
          <a:noFill/>
          <a:ln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marL="214313" indent="-214313">
              <a:lnSpc>
                <a:spcPct val="115000"/>
              </a:lnSpc>
              <a:buSzPct val="45000"/>
              <a:buFont typeface="StarSymbol" charset="0"/>
              <a:buChar char="l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cs-CZ" sz="2500" i="1" dirty="0"/>
              <a:t>původní obyvatelstvo snad již od 2.-5. stol. př. n. l.</a:t>
            </a:r>
          </a:p>
          <a:p>
            <a:pPr marL="214313" indent="-214313">
              <a:lnSpc>
                <a:spcPct val="115000"/>
              </a:lnSpc>
              <a:buSzPct val="45000"/>
              <a:buFont typeface="StarSymbol" charset="0"/>
              <a:buChar char="l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cs-CZ" sz="2500" i="1" dirty="0"/>
              <a:t>1810 - vznik Havajského království</a:t>
            </a:r>
          </a:p>
          <a:p>
            <a:pPr marL="214313" indent="-214313">
              <a:lnSpc>
                <a:spcPct val="115000"/>
              </a:lnSpc>
              <a:buSzPct val="45000"/>
              <a:buFont typeface="StarSymbol" charset="0"/>
              <a:buChar char="l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cs-CZ" sz="2500" i="1" dirty="0"/>
              <a:t>1898 – stávají se součástí USA – Havajské teritorium</a:t>
            </a:r>
          </a:p>
          <a:p>
            <a:pPr marL="214313" indent="-214313">
              <a:lnSpc>
                <a:spcPct val="115000"/>
              </a:lnSpc>
              <a:buSzPct val="45000"/>
              <a:buFont typeface="StarSymbol" charset="0"/>
              <a:buChar char="l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cs-CZ" sz="2500" i="1" dirty="0"/>
              <a:t>1959 – oficiálně se stávají členským státem USA</a:t>
            </a: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215900" y="36502"/>
            <a:ext cx="8642350" cy="8506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500">
                <a:solidFill>
                  <a:srgbClr val="980000"/>
                </a:solidFill>
                <a:latin typeface="Impact" charset="0"/>
              </a:rPr>
              <a:t>HAVAJ: </a:t>
            </a:r>
            <a:r>
              <a:rPr lang="cs-CZ" sz="3500">
                <a:solidFill>
                  <a:srgbClr val="073763"/>
                </a:solidFill>
                <a:latin typeface="Impact" charset="0"/>
              </a:rPr>
              <a:t>HISTORIE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5838" y="-38088"/>
            <a:ext cx="6888162" cy="51815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2048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2808288" y="4749922"/>
            <a:ext cx="6335712" cy="396753"/>
          </a:xfrm>
          <a:solidFill>
            <a:srgbClr val="CCCCCC">
              <a:alpha val="50000"/>
            </a:srgbClr>
          </a:solidFill>
          <a:ln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500" b="1" i="1">
                <a:solidFill>
                  <a:srgbClr val="FFFFFF"/>
                </a:solidFill>
              </a:rPr>
              <a:t>Sopka Mauna Kea (4205 m n. m.) – nejvyšší štítová sopka na světě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43812"/>
            <a:ext cx="2808288" cy="1699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body"/>
          </p:nvPr>
        </p:nvSpPr>
        <p:spPr bwMode="auto">
          <a:xfrm>
            <a:off x="457201" y="4607091"/>
            <a:ext cx="8228013" cy="458645"/>
          </a:xfrm>
          <a:solidFill>
            <a:srgbClr val="CCCCCC">
              <a:alpha val="50000"/>
            </a:srgbClr>
          </a:solidFill>
          <a:ln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b="1" i="1">
                <a:solidFill>
                  <a:srgbClr val="FFFFFF"/>
                </a:solidFill>
              </a:rPr>
              <a:t>Observatoř</a:t>
            </a:r>
            <a:r>
              <a:rPr lang="cs-CZ"/>
              <a:t> </a:t>
            </a:r>
            <a:r>
              <a:rPr lang="cs-CZ" b="1" i="1">
                <a:solidFill>
                  <a:srgbClr val="FFFFFF"/>
                </a:solidFill>
              </a:rPr>
              <a:t>Havajské university (od roku 1967) - pozorování vesmíru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7936"/>
            <a:ext cx="9205912" cy="431031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body"/>
          </p:nvPr>
        </p:nvSpPr>
        <p:spPr bwMode="auto">
          <a:xfrm>
            <a:off x="6151564" y="58720"/>
            <a:ext cx="2992437" cy="631630"/>
          </a:xfrm>
          <a:noFill/>
          <a:ln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marL="342900" indent="-341313">
              <a:lnSpc>
                <a:spcPct val="100000"/>
              </a:lnSpc>
              <a:spcBef>
                <a:spcPts val="800"/>
              </a:spcBef>
              <a:tabLst>
                <a:tab pos="342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cs-CZ" sz="3200"/>
              <a:t>Obyvatelstvo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146425" cy="282646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8014" y="1221998"/>
            <a:ext cx="5995987" cy="391991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4463" y="-87286"/>
            <a:ext cx="9288463" cy="523078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2355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44463" y="4462673"/>
            <a:ext cx="8856662" cy="523713"/>
          </a:xfrm>
          <a:solidFill>
            <a:srgbClr val="CCCCCC">
              <a:alpha val="50000"/>
            </a:srgbClr>
          </a:solidFill>
          <a:ln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600" b="1" i="1" dirty="0">
                <a:solidFill>
                  <a:srgbClr val="FFFFFF"/>
                </a:solidFill>
              </a:rPr>
              <a:t>Surfing - součást Havajské kultury - surfování pozoroval už </a:t>
            </a:r>
            <a:r>
              <a:rPr lang="cs-CZ" sz="1600" b="1" i="1" dirty="0" err="1">
                <a:solidFill>
                  <a:srgbClr val="FFFFFF"/>
                </a:solidFill>
              </a:rPr>
              <a:t>James</a:t>
            </a:r>
            <a:r>
              <a:rPr lang="cs-CZ" sz="1600" b="1" i="1" dirty="0">
                <a:solidFill>
                  <a:srgbClr val="FFFFFF"/>
                </a:solidFill>
              </a:rPr>
              <a:t> </a:t>
            </a:r>
            <a:r>
              <a:rPr lang="cs-CZ" sz="1600" b="1" i="1" dirty="0" err="1">
                <a:solidFill>
                  <a:srgbClr val="FFFFFF"/>
                </a:solidFill>
              </a:rPr>
              <a:t>Cook</a:t>
            </a:r>
            <a:r>
              <a:rPr lang="cs-CZ" sz="1600" b="1" i="1" dirty="0">
                <a:solidFill>
                  <a:srgbClr val="FFFFFF"/>
                </a:solidFill>
              </a:rPr>
              <a:t> v roce 1779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5388" y="-1587"/>
            <a:ext cx="6858000" cy="51419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2457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44463" y="4462672"/>
            <a:ext cx="8856662" cy="680828"/>
          </a:xfrm>
          <a:solidFill>
            <a:srgbClr val="CCCCCC">
              <a:alpha val="50000"/>
            </a:srgbClr>
          </a:solidFill>
          <a:ln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b="1" i="1" dirty="0">
                <a:solidFill>
                  <a:srgbClr val="FFFFFF"/>
                </a:solidFill>
              </a:rPr>
              <a:t>Samoa (stát) 192 342 ob (2016) – pěstování kokosových ořechů, banánů, papáji, ananasů, manga a kakaa, + jedna výrobna </a:t>
            </a:r>
            <a:r>
              <a:rPr lang="cs-CZ" b="1" i="1" dirty="0" err="1">
                <a:solidFill>
                  <a:srgbClr val="FFFFFF"/>
                </a:solidFill>
              </a:rPr>
              <a:t>autodílů</a:t>
            </a:r>
            <a:r>
              <a:rPr lang="cs-CZ" b="1" i="1" dirty="0">
                <a:solidFill>
                  <a:srgbClr val="FFFFFF"/>
                </a:solidFill>
              </a:rPr>
              <a:t> pro AU, 88 000 turistů ročně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714" y="2086919"/>
            <a:ext cx="2173287" cy="217261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588" y="0"/>
            <a:ext cx="3817938" cy="195995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CustomShape 1"/>
          <p:cNvSpPr/>
          <p:nvPr/>
        </p:nvSpPr>
        <p:spPr>
          <a:xfrm>
            <a:off x="175680" y="-5760"/>
            <a:ext cx="8642520" cy="85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3500" strike="noStrike">
                <a:solidFill>
                  <a:srgbClr val="980000"/>
                </a:solidFill>
                <a:latin typeface="Impact"/>
                <a:ea typeface="Impact"/>
              </a:rPr>
              <a:t>OCEÁNIE: </a:t>
            </a:r>
            <a:r>
              <a:rPr lang="cs-CZ" sz="3500" strike="noStrike">
                <a:solidFill>
                  <a:srgbClr val="073763"/>
                </a:solidFill>
                <a:latin typeface="Impact"/>
                <a:ea typeface="Impact"/>
              </a:rPr>
              <a:t>POLYNÉSIE (pro sekundu) </a:t>
            </a:r>
            <a:endParaRPr/>
          </a:p>
        </p:txBody>
      </p:sp>
      <p:sp>
        <p:nvSpPr>
          <p:cNvPr id="272" name="CustomShape 2"/>
          <p:cNvSpPr/>
          <p:nvPr/>
        </p:nvSpPr>
        <p:spPr>
          <a:xfrm>
            <a:off x="442800" y="651960"/>
            <a:ext cx="8181720" cy="358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15000"/>
              </a:lnSpc>
              <a:buSzPct val="70000"/>
              <a:buFont typeface="StarSymbol"/>
              <a:buChar char="l"/>
            </a:pPr>
            <a:r>
              <a:rPr lang="cs-CZ" sz="2500" i="1" strike="noStrike" dirty="0">
                <a:solidFill>
                  <a:srgbClr val="000000"/>
                </a:solidFill>
                <a:latin typeface="Arial"/>
                <a:ea typeface="Arial"/>
              </a:rPr>
              <a:t>Součástí je </a:t>
            </a:r>
            <a:r>
              <a:rPr lang="cs-CZ" sz="2500" b="1" i="1" strike="noStrike" dirty="0">
                <a:solidFill>
                  <a:srgbClr val="000000"/>
                </a:solidFill>
                <a:latin typeface="Arial"/>
                <a:ea typeface="Arial"/>
              </a:rPr>
              <a:t>Nový Zéland</a:t>
            </a:r>
            <a:endParaRPr dirty="0"/>
          </a:p>
          <a:p>
            <a:pPr>
              <a:lnSpc>
                <a:spcPct val="115000"/>
              </a:lnSpc>
              <a:buSzPct val="70000"/>
              <a:buFont typeface="StarSymbol"/>
              <a:buChar char="l"/>
            </a:pPr>
            <a:r>
              <a:rPr lang="cs-CZ" sz="2500" i="1" strike="noStrike" dirty="0">
                <a:solidFill>
                  <a:srgbClr val="000000"/>
                </a:solidFill>
                <a:latin typeface="Arial"/>
                <a:ea typeface="Arial"/>
              </a:rPr>
              <a:t>hl. m. Wellington (Severní ostrov), největší město </a:t>
            </a:r>
            <a:r>
              <a:rPr lang="cs-CZ" sz="2500" i="1" strike="noStrike" dirty="0" err="1">
                <a:solidFill>
                  <a:srgbClr val="000000"/>
                </a:solidFill>
                <a:latin typeface="Arial"/>
                <a:ea typeface="Arial"/>
              </a:rPr>
              <a:t>Auckland</a:t>
            </a:r>
            <a:r>
              <a:rPr lang="cs-CZ" sz="2500" i="1" strike="noStrike" dirty="0">
                <a:solidFill>
                  <a:srgbClr val="000000"/>
                </a:solidFill>
                <a:latin typeface="Arial"/>
                <a:ea typeface="Arial"/>
              </a:rPr>
              <a:t> (Severní ostrov)</a:t>
            </a:r>
            <a:endParaRPr dirty="0"/>
          </a:p>
          <a:p>
            <a:pPr>
              <a:lnSpc>
                <a:spcPct val="115000"/>
              </a:lnSpc>
              <a:buSzPct val="70000"/>
              <a:buFont typeface="StarSymbol"/>
              <a:buChar char="l"/>
            </a:pPr>
            <a:r>
              <a:rPr lang="cs-CZ" sz="2500" i="1" strike="noStrike" dirty="0">
                <a:solidFill>
                  <a:srgbClr val="000000"/>
                </a:solidFill>
                <a:latin typeface="Arial"/>
                <a:ea typeface="Arial"/>
              </a:rPr>
              <a:t>Chov ovcí</a:t>
            </a:r>
            <a:endParaRPr dirty="0"/>
          </a:p>
          <a:p>
            <a:pPr>
              <a:lnSpc>
                <a:spcPct val="115000"/>
              </a:lnSpc>
              <a:buSzPct val="70000"/>
              <a:buFont typeface="StarSymbol"/>
              <a:buChar char="l"/>
            </a:pPr>
            <a:r>
              <a:rPr lang="cs-CZ" sz="2500" i="1" strike="noStrike" dirty="0">
                <a:solidFill>
                  <a:srgbClr val="000000"/>
                </a:solidFill>
                <a:latin typeface="Arial"/>
                <a:ea typeface="Arial"/>
              </a:rPr>
              <a:t>Součást Britského společenství národů </a:t>
            </a:r>
            <a:r>
              <a:rPr lang="cs-CZ" sz="2500" i="1" strike="noStrike" dirty="0" err="1">
                <a:solidFill>
                  <a:srgbClr val="000000"/>
                </a:solidFill>
                <a:latin typeface="Arial"/>
                <a:ea typeface="Arial"/>
              </a:rPr>
              <a:t>tzv.Commonwealthu</a:t>
            </a:r>
            <a:r>
              <a:rPr lang="cs-CZ" sz="2500" i="1" strike="noStrike" dirty="0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dirty="0"/>
          </a:p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i="1" strike="noStrike" dirty="0">
                <a:solidFill>
                  <a:srgbClr val="000000"/>
                </a:solidFill>
                <a:latin typeface="Arial"/>
                <a:ea typeface="Arial"/>
              </a:rPr>
              <a:t>Žije zde pták kivi</a:t>
            </a:r>
            <a:endParaRPr dirty="0"/>
          </a:p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i="1" strike="noStrike" dirty="0">
                <a:solidFill>
                  <a:srgbClr val="000000"/>
                </a:solidFill>
                <a:latin typeface="Arial"/>
                <a:ea typeface="Arial"/>
              </a:rPr>
              <a:t>Původní obyvatelstvo – </a:t>
            </a:r>
            <a:r>
              <a:rPr lang="cs-CZ" sz="2500" b="1" i="1" strike="noStrike" dirty="0">
                <a:solidFill>
                  <a:srgbClr val="000000"/>
                </a:solidFill>
                <a:latin typeface="Arial"/>
                <a:ea typeface="Arial"/>
              </a:rPr>
              <a:t>Maorové</a:t>
            </a:r>
            <a:endParaRPr dirty="0"/>
          </a:p>
          <a:p>
            <a:pPr>
              <a:lnSpc>
                <a:spcPct val="115000"/>
              </a:lnSpc>
            </a:pPr>
            <a:r>
              <a:rPr lang="cs-CZ" sz="2500" b="1" i="1" strike="noStrike" dirty="0">
                <a:solidFill>
                  <a:srgbClr val="000000"/>
                </a:solidFill>
                <a:latin typeface="Arial"/>
                <a:ea typeface="Arial"/>
              </a:rPr>
              <a:t>Tanec </a:t>
            </a:r>
            <a:r>
              <a:rPr lang="cs-CZ" sz="2500" b="1" i="1" strike="noStrike" dirty="0" err="1">
                <a:solidFill>
                  <a:srgbClr val="000000"/>
                </a:solidFill>
                <a:latin typeface="Arial"/>
                <a:ea typeface="Arial"/>
              </a:rPr>
              <a:t>Haka</a:t>
            </a:r>
            <a:r>
              <a:rPr lang="cs-CZ" sz="2500" b="1" i="1" strike="noStrike" dirty="0">
                <a:solidFill>
                  <a:srgbClr val="000000"/>
                </a:solidFill>
                <a:latin typeface="Arial"/>
                <a:ea typeface="Arial"/>
              </a:rPr>
              <a:t>: </a:t>
            </a:r>
            <a:endParaRPr dirty="0"/>
          </a:p>
          <a:p>
            <a:pPr>
              <a:lnSpc>
                <a:spcPct val="115000"/>
              </a:lnSpc>
            </a:pPr>
            <a:r>
              <a:rPr lang="cs-CZ" sz="2500" b="1" i="1" strike="noStrike" dirty="0">
                <a:solidFill>
                  <a:srgbClr val="000000"/>
                </a:solidFill>
                <a:latin typeface="Arial"/>
                <a:ea typeface="Arial"/>
              </a:rPr>
              <a:t>https://www.youtube.com/watch?v=BI851yJUQQw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Obrázek 281"/>
          <p:cNvPicPr/>
          <p:nvPr/>
        </p:nvPicPr>
        <p:blipFill>
          <a:blip r:embed="rId2" cstate="print"/>
          <a:stretch/>
        </p:blipFill>
        <p:spPr>
          <a:xfrm>
            <a:off x="5112000" y="3119400"/>
            <a:ext cx="4030200" cy="2022480"/>
          </a:xfrm>
          <a:prstGeom prst="rect">
            <a:avLst/>
          </a:prstGeom>
          <a:ln>
            <a:noFill/>
          </a:ln>
        </p:spPr>
      </p:pic>
      <p:sp>
        <p:nvSpPr>
          <p:cNvPr id="283" name="CustomShape 1"/>
          <p:cNvSpPr/>
          <p:nvPr/>
        </p:nvSpPr>
        <p:spPr>
          <a:xfrm>
            <a:off x="175680" y="-5760"/>
            <a:ext cx="8642520" cy="85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3500" strike="noStrike">
                <a:solidFill>
                  <a:srgbClr val="980000"/>
                </a:solidFill>
                <a:latin typeface="Impact"/>
                <a:ea typeface="Impact"/>
              </a:rPr>
              <a:t>OCEÁNIE: </a:t>
            </a:r>
            <a:r>
              <a:rPr lang="cs-CZ" sz="3500" strike="noStrike">
                <a:solidFill>
                  <a:srgbClr val="073763"/>
                </a:solidFill>
                <a:latin typeface="Impact"/>
                <a:ea typeface="Impact"/>
              </a:rPr>
              <a:t>POLYNÉSIE</a:t>
            </a:r>
            <a:endParaRPr/>
          </a:p>
        </p:txBody>
      </p:sp>
      <p:sp>
        <p:nvSpPr>
          <p:cNvPr id="284" name="CustomShape 2"/>
          <p:cNvSpPr/>
          <p:nvPr/>
        </p:nvSpPr>
        <p:spPr>
          <a:xfrm>
            <a:off x="442800" y="543960"/>
            <a:ext cx="6971400" cy="366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15000"/>
              </a:lnSpc>
              <a:buSzPct val="70000"/>
              <a:buFont typeface="StarSymbol"/>
              <a:buChar char="l"/>
            </a:pPr>
            <a:r>
              <a:rPr lang="cs-CZ" sz="1600" i="1" strike="noStrike">
                <a:solidFill>
                  <a:srgbClr val="000000"/>
                </a:solidFill>
                <a:latin typeface="Arial"/>
                <a:ea typeface="Arial"/>
              </a:rPr>
              <a:t>Součástí je </a:t>
            </a:r>
            <a:r>
              <a:rPr lang="cs-CZ" sz="1600" b="1" i="1" strike="noStrike">
                <a:solidFill>
                  <a:srgbClr val="000000"/>
                </a:solidFill>
                <a:latin typeface="Arial"/>
                <a:ea typeface="Arial"/>
              </a:rPr>
              <a:t>Nový Zéland</a:t>
            </a:r>
            <a:endParaRPr/>
          </a:p>
          <a:p>
            <a:pPr>
              <a:lnSpc>
                <a:spcPct val="115000"/>
              </a:lnSpc>
              <a:buSzPct val="70000"/>
              <a:buFont typeface="StarSymbol"/>
              <a:buChar char="l"/>
            </a:pPr>
            <a:r>
              <a:rPr lang="cs-CZ" sz="1600" i="1" strike="noStrike">
                <a:solidFill>
                  <a:srgbClr val="000000"/>
                </a:solidFill>
                <a:latin typeface="Arial"/>
                <a:ea typeface="Arial"/>
              </a:rPr>
              <a:t>hl. m. Wellington (severní ostrov), největší město Auckland (severní ostrov)</a:t>
            </a:r>
            <a:endParaRPr/>
          </a:p>
          <a:p>
            <a:pPr>
              <a:lnSpc>
                <a:spcPct val="115000"/>
              </a:lnSpc>
              <a:buSzPct val="70000"/>
              <a:buFont typeface="StarSymbol"/>
              <a:buChar char="l"/>
            </a:pPr>
            <a:r>
              <a:rPr lang="cs-CZ" sz="1600" i="1" strike="noStrike">
                <a:solidFill>
                  <a:srgbClr val="000000"/>
                </a:solidFill>
                <a:latin typeface="Arial"/>
                <a:ea typeface="Arial"/>
              </a:rPr>
              <a:t>Rozloha:	268 680 km² (73. na světě)</a:t>
            </a:r>
            <a:endParaRPr/>
          </a:p>
          <a:p>
            <a:pPr>
              <a:lnSpc>
                <a:spcPct val="115000"/>
              </a:lnSpc>
              <a:buSzPct val="70000"/>
              <a:buFont typeface="StarSymbol"/>
              <a:buChar char="l"/>
            </a:pPr>
            <a:r>
              <a:rPr lang="cs-CZ" sz="1600" i="1" strike="noStrike">
                <a:solidFill>
                  <a:srgbClr val="000000"/>
                </a:solidFill>
                <a:latin typeface="Arial"/>
                <a:ea typeface="Arial"/>
              </a:rPr>
              <a:t>Nejvyšší bod:	Mount Cook (3724 m n. m.)</a:t>
            </a:r>
            <a:endParaRPr/>
          </a:p>
          <a:p>
            <a:pPr>
              <a:lnSpc>
                <a:spcPct val="115000"/>
              </a:lnSpc>
              <a:buSzPct val="70000"/>
              <a:buFont typeface="StarSymbol"/>
              <a:buChar char="l"/>
            </a:pPr>
            <a:r>
              <a:rPr lang="cs-CZ" sz="1600" i="1" strike="noStrike">
                <a:solidFill>
                  <a:srgbClr val="000000"/>
                </a:solidFill>
                <a:latin typeface="Arial"/>
                <a:ea typeface="Arial"/>
              </a:rPr>
              <a:t>Počet obyvatel:	4 872 380 (odhad 2017)</a:t>
            </a:r>
            <a:endParaRPr/>
          </a:p>
          <a:p>
            <a:pPr>
              <a:lnSpc>
                <a:spcPct val="115000"/>
              </a:lnSpc>
              <a:buSzPct val="70000"/>
              <a:buFont typeface="StarSymbol"/>
              <a:buChar char="l"/>
            </a:pPr>
            <a:r>
              <a:rPr lang="cs-CZ" sz="1600" i="1" strike="noStrike">
                <a:solidFill>
                  <a:srgbClr val="000000"/>
                </a:solidFill>
                <a:latin typeface="Arial"/>
                <a:ea typeface="Arial"/>
              </a:rPr>
              <a:t>Hustota zalidnění:	18 ob. / km² </a:t>
            </a:r>
            <a:endParaRPr/>
          </a:p>
          <a:p>
            <a:pPr>
              <a:lnSpc>
                <a:spcPct val="115000"/>
              </a:lnSpc>
              <a:buSzPct val="70000"/>
              <a:buFont typeface="StarSymbol"/>
              <a:buChar char="l"/>
            </a:pPr>
            <a:r>
              <a:rPr lang="cs-CZ" sz="1600" i="1" strike="noStrike">
                <a:solidFill>
                  <a:srgbClr val="000000"/>
                </a:solidFill>
                <a:latin typeface="Arial"/>
                <a:ea typeface="Arial"/>
              </a:rPr>
              <a:t>HDI:	▲ 0,915 (velmi vysoký) (13. na světě, 2015)</a:t>
            </a:r>
            <a:endParaRPr/>
          </a:p>
          <a:p>
            <a:pPr>
              <a:lnSpc>
                <a:spcPct val="115000"/>
              </a:lnSpc>
              <a:buSzPct val="70000"/>
              <a:buFont typeface="StarSymbol"/>
              <a:buChar char="l"/>
            </a:pPr>
            <a:r>
              <a:rPr lang="cs-CZ" sz="1600" i="1" strike="noStrike">
                <a:solidFill>
                  <a:srgbClr val="000000"/>
                </a:solidFill>
                <a:latin typeface="Arial"/>
                <a:ea typeface="Arial"/>
              </a:rPr>
              <a:t>Jazyk:	angličtina, maorština, novozélandský znakový jazyk</a:t>
            </a:r>
            <a:endParaRPr/>
          </a:p>
          <a:p>
            <a:pPr>
              <a:lnSpc>
                <a:spcPct val="115000"/>
              </a:lnSpc>
              <a:buSzPct val="70000"/>
              <a:buFont typeface="StarSymbol"/>
              <a:buChar char="l"/>
            </a:pPr>
            <a:r>
              <a:rPr lang="cs-CZ" sz="1600" i="1" strike="noStrike">
                <a:solidFill>
                  <a:srgbClr val="000000"/>
                </a:solidFill>
                <a:latin typeface="Arial"/>
                <a:ea typeface="Arial"/>
              </a:rPr>
              <a:t>Náboženství:	křesťanství</a:t>
            </a:r>
            <a:endParaRPr/>
          </a:p>
          <a:p>
            <a:pPr>
              <a:lnSpc>
                <a:spcPct val="115000"/>
              </a:lnSpc>
              <a:buSzPct val="70000"/>
              <a:buFont typeface="StarSymbol"/>
              <a:buChar char="l"/>
            </a:pPr>
            <a:r>
              <a:rPr lang="cs-CZ" sz="1600" i="1" strike="noStrike">
                <a:solidFill>
                  <a:srgbClr val="000000"/>
                </a:solidFill>
                <a:latin typeface="Arial"/>
                <a:ea typeface="Arial"/>
              </a:rPr>
              <a:t>Státní zřízení:	konstituční monarchie</a:t>
            </a:r>
            <a:endParaRPr/>
          </a:p>
          <a:p>
            <a:pPr>
              <a:lnSpc>
                <a:spcPct val="115000"/>
              </a:lnSpc>
              <a:buSzPct val="70000"/>
              <a:buFont typeface="StarSymbol"/>
              <a:buChar char="l"/>
            </a:pPr>
            <a:r>
              <a:rPr lang="cs-CZ" sz="1600" i="1" strike="noStrike">
                <a:solidFill>
                  <a:srgbClr val="000000"/>
                </a:solidFill>
                <a:latin typeface="Arial"/>
                <a:ea typeface="Arial"/>
              </a:rPr>
              <a:t>Vznik:	26. září 1907 (na Spojeném království)</a:t>
            </a:r>
            <a:endParaRPr/>
          </a:p>
          <a:p>
            <a:pPr>
              <a:lnSpc>
                <a:spcPct val="115000"/>
              </a:lnSpc>
              <a:buSzPct val="70000"/>
              <a:buFont typeface="StarSymbol"/>
              <a:buChar char="l"/>
            </a:pPr>
            <a:r>
              <a:rPr lang="cs-CZ" sz="1600" i="1" strike="noStrike">
                <a:solidFill>
                  <a:srgbClr val="000000"/>
                </a:solidFill>
                <a:latin typeface="Arial"/>
                <a:ea typeface="Arial"/>
              </a:rPr>
              <a:t>Královna:	Alžběta II. zastoupená generální </a:t>
            </a:r>
            <a:endParaRPr/>
          </a:p>
          <a:p>
            <a:pPr>
              <a:lnSpc>
                <a:spcPct val="115000"/>
              </a:lnSpc>
              <a:buSzPct val="70000"/>
              <a:buFont typeface="StarSymbol"/>
              <a:buChar char="l"/>
            </a:pPr>
            <a:r>
              <a:rPr lang="cs-CZ" sz="1600" i="1" strike="noStrike">
                <a:solidFill>
                  <a:srgbClr val="000000"/>
                </a:solidFill>
                <a:latin typeface="Arial"/>
                <a:ea typeface="Arial"/>
              </a:rPr>
              <a:t>guvernérkou Dame Patsy Reddyovou</a:t>
            </a:r>
            <a:endParaRPr/>
          </a:p>
          <a:p>
            <a:pPr>
              <a:lnSpc>
                <a:spcPct val="115000"/>
              </a:lnSpc>
              <a:buSzPct val="70000"/>
              <a:buFont typeface="StarSymbol"/>
              <a:buChar char="l"/>
            </a:pPr>
            <a:r>
              <a:rPr lang="cs-CZ" sz="1600" i="1" strike="noStrike">
                <a:solidFill>
                  <a:srgbClr val="000000"/>
                </a:solidFill>
                <a:latin typeface="Arial"/>
                <a:ea typeface="Arial"/>
              </a:rPr>
              <a:t>Měna:	novozélandský dolar (NZD)</a:t>
            </a:r>
            <a:endParaRPr/>
          </a:p>
          <a:p>
            <a:pPr>
              <a:lnSpc>
                <a:spcPct val="115000"/>
              </a:lnSpc>
              <a:buSzPct val="70000"/>
              <a:buFont typeface="StarSymbol"/>
              <a:buChar char="l"/>
            </a:pPr>
            <a:r>
              <a:rPr lang="cs-CZ" sz="1600" i="1" strike="noStrike">
                <a:solidFill>
                  <a:srgbClr val="000000"/>
                </a:solidFill>
                <a:latin typeface="Arial"/>
                <a:ea typeface="Arial"/>
              </a:rPr>
              <a:t>HDP/obyv. (PPP):	36 982[3] USD (28. na světě, 2015)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Obrázek 284"/>
          <p:cNvPicPr/>
          <p:nvPr/>
        </p:nvPicPr>
        <p:blipFill>
          <a:blip r:embed="rId2" cstate="print"/>
          <a:stretch/>
        </p:blipFill>
        <p:spPr>
          <a:xfrm>
            <a:off x="4447440" y="360"/>
            <a:ext cx="4694760" cy="5141520"/>
          </a:xfrm>
          <a:prstGeom prst="rect">
            <a:avLst/>
          </a:prstGeom>
          <a:ln>
            <a:noFill/>
          </a:ln>
        </p:spPr>
      </p:pic>
      <p:sp>
        <p:nvSpPr>
          <p:cNvPr id="286" name="CustomShape 1"/>
          <p:cNvSpPr/>
          <p:nvPr/>
        </p:nvSpPr>
        <p:spPr>
          <a:xfrm>
            <a:off x="-144000" y="-5760"/>
            <a:ext cx="6226200" cy="85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3500" strike="noStrike">
                <a:solidFill>
                  <a:srgbClr val="980000"/>
                </a:solidFill>
                <a:latin typeface="Impact"/>
                <a:ea typeface="Impact"/>
              </a:rPr>
              <a:t>OCEÁNIE: </a:t>
            </a:r>
            <a:r>
              <a:rPr lang="cs-CZ" sz="3500" strike="noStrike">
                <a:solidFill>
                  <a:srgbClr val="073763"/>
                </a:solidFill>
                <a:latin typeface="Impact"/>
                <a:ea typeface="Impact"/>
              </a:rPr>
              <a:t>NOVÝ ZÉLAND - POVRCH</a:t>
            </a:r>
            <a:endParaRPr/>
          </a:p>
        </p:txBody>
      </p:sp>
      <p:sp>
        <p:nvSpPr>
          <p:cNvPr id="287" name="CustomShape 2"/>
          <p:cNvSpPr/>
          <p:nvPr/>
        </p:nvSpPr>
        <p:spPr>
          <a:xfrm>
            <a:off x="298800" y="651960"/>
            <a:ext cx="3947400" cy="366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15000"/>
              </a:lnSpc>
              <a:buSzPct val="70000"/>
              <a:buFont typeface="StarSymbol"/>
              <a:buChar char="l"/>
            </a:pPr>
            <a:r>
              <a:rPr lang="cs-CZ" sz="2000" i="1" strike="noStrike">
                <a:solidFill>
                  <a:srgbClr val="000000"/>
                </a:solidFill>
                <a:latin typeface="Arial"/>
                <a:ea typeface="Arial"/>
              </a:rPr>
              <a:t>je součástí kontinentu </a:t>
            </a:r>
            <a:r>
              <a:rPr lang="cs-CZ" sz="2000" b="1" i="1" strike="noStrike">
                <a:solidFill>
                  <a:srgbClr val="000000"/>
                </a:solidFill>
                <a:latin typeface="Arial"/>
                <a:ea typeface="Arial"/>
              </a:rPr>
              <a:t>Zélandie</a:t>
            </a:r>
            <a:r>
              <a:rPr lang="cs-CZ" sz="2000" i="1" strike="noStrike">
                <a:solidFill>
                  <a:srgbClr val="000000"/>
                </a:solidFill>
                <a:latin typeface="Arial"/>
                <a:ea typeface="Arial"/>
              </a:rPr>
              <a:t> (dříve součástí AU, oddělení před 60 – 85 mil. lety se oddělila, následně byla zaplavena oceánem)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47650" y="282488"/>
            <a:ext cx="8642350" cy="8506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500">
                <a:solidFill>
                  <a:srgbClr val="980000"/>
                </a:solidFill>
                <a:latin typeface="Impact" charset="0"/>
              </a:rPr>
              <a:t>OCEÁNIE: </a:t>
            </a:r>
            <a:r>
              <a:rPr lang="cs-CZ" sz="3500">
                <a:solidFill>
                  <a:srgbClr val="073763"/>
                </a:solidFill>
                <a:latin typeface="Impact" charset="0"/>
              </a:rPr>
              <a:t>CHARAKTERISTIKA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t="25807" b="32196"/>
          <a:stretch>
            <a:fillRect/>
          </a:stretch>
        </p:blipFill>
        <p:spPr bwMode="auto">
          <a:xfrm>
            <a:off x="338138" y="1080754"/>
            <a:ext cx="8229600" cy="215833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Obrázek 287"/>
          <p:cNvPicPr/>
          <p:nvPr/>
        </p:nvPicPr>
        <p:blipFill>
          <a:blip r:embed="rId2" cstate="print"/>
          <a:stretch/>
        </p:blipFill>
        <p:spPr>
          <a:xfrm>
            <a:off x="4951800" y="-5760"/>
            <a:ext cx="4226400" cy="5141520"/>
          </a:xfrm>
          <a:prstGeom prst="rect">
            <a:avLst/>
          </a:prstGeom>
          <a:ln>
            <a:noFill/>
          </a:ln>
        </p:spPr>
      </p:pic>
      <p:sp>
        <p:nvSpPr>
          <p:cNvPr id="289" name="CustomShape 1"/>
          <p:cNvSpPr/>
          <p:nvPr/>
        </p:nvSpPr>
        <p:spPr>
          <a:xfrm>
            <a:off x="-144000" y="-5760"/>
            <a:ext cx="6226200" cy="85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3500" strike="noStrike">
                <a:solidFill>
                  <a:srgbClr val="980000"/>
                </a:solidFill>
                <a:latin typeface="Impact"/>
                <a:ea typeface="Impact"/>
              </a:rPr>
              <a:t>OCEÁNIE: </a:t>
            </a:r>
            <a:r>
              <a:rPr lang="cs-CZ" sz="3500" strike="noStrike">
                <a:solidFill>
                  <a:srgbClr val="073763"/>
                </a:solidFill>
                <a:latin typeface="Impact"/>
                <a:ea typeface="Impact"/>
              </a:rPr>
              <a:t>NOVÝ ZÉLAND - POVRCH</a:t>
            </a:r>
            <a:endParaRPr/>
          </a:p>
        </p:txBody>
      </p:sp>
      <p:sp>
        <p:nvSpPr>
          <p:cNvPr id="290" name="CustomShape 2"/>
          <p:cNvSpPr/>
          <p:nvPr/>
        </p:nvSpPr>
        <p:spPr>
          <a:xfrm>
            <a:off x="298800" y="651960"/>
            <a:ext cx="3947400" cy="366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15000"/>
              </a:lnSpc>
              <a:buSzPct val="70000"/>
            </a:pPr>
            <a:r>
              <a:rPr lang="cs-CZ" sz="2000" i="1" strike="noStrike" dirty="0">
                <a:solidFill>
                  <a:srgbClr val="000000"/>
                </a:solidFill>
                <a:latin typeface="Arial"/>
                <a:ea typeface="Arial"/>
              </a:rPr>
              <a:t>- tvořen Severním a Jižním ostrovem (hornatý povrch - Jižní Alpy, </a:t>
            </a:r>
            <a:r>
              <a:rPr lang="cs-CZ" sz="2000" i="1" strike="noStrike" dirty="0" err="1">
                <a:solidFill>
                  <a:srgbClr val="000000"/>
                </a:solidFill>
                <a:latin typeface="Arial"/>
                <a:ea typeface="Arial"/>
              </a:rPr>
              <a:t>Mt</a:t>
            </a:r>
            <a:r>
              <a:rPr lang="cs-CZ" sz="2000" i="1" strike="noStrike" dirty="0">
                <a:solidFill>
                  <a:srgbClr val="000000"/>
                </a:solidFill>
                <a:latin typeface="Arial"/>
                <a:ea typeface="Arial"/>
              </a:rPr>
              <a:t>. </a:t>
            </a:r>
            <a:r>
              <a:rPr lang="cs-CZ" sz="2000" i="1" strike="noStrike" dirty="0" err="1">
                <a:solidFill>
                  <a:srgbClr val="000000"/>
                </a:solidFill>
                <a:latin typeface="Arial"/>
                <a:ea typeface="Arial"/>
              </a:rPr>
              <a:t>Cook</a:t>
            </a:r>
            <a:r>
              <a:rPr lang="cs-CZ" sz="2000" i="1" strike="noStrike" dirty="0">
                <a:solidFill>
                  <a:srgbClr val="000000"/>
                </a:solidFill>
                <a:latin typeface="Arial"/>
                <a:ea typeface="Arial"/>
              </a:rPr>
              <a:t>, 3 724 m n. m.)</a:t>
            </a:r>
            <a:endParaRPr dirty="0"/>
          </a:p>
          <a:p>
            <a:pPr>
              <a:lnSpc>
                <a:spcPct val="115000"/>
              </a:lnSpc>
              <a:buSzPct val="70000"/>
            </a:pPr>
            <a:r>
              <a:rPr lang="cs-CZ" sz="2000" i="1" strike="noStrike" dirty="0">
                <a:solidFill>
                  <a:srgbClr val="000000"/>
                </a:solidFill>
                <a:latin typeface="Arial"/>
                <a:ea typeface="Arial"/>
              </a:rPr>
              <a:t>- v roce 1991 masivní sesuv hornin + eroze ledovcové čepičky → pokles o 30 m</a:t>
            </a:r>
            <a:endParaRPr dirty="0"/>
          </a:p>
          <a:p>
            <a:pPr>
              <a:lnSpc>
                <a:spcPct val="115000"/>
              </a:lnSpc>
              <a:buSzPct val="70000"/>
            </a:pPr>
            <a:r>
              <a:rPr lang="cs-CZ" sz="2000" i="1" strike="noStrike" dirty="0">
                <a:solidFill>
                  <a:srgbClr val="000000"/>
                </a:solidFill>
                <a:latin typeface="Arial"/>
                <a:ea typeface="Arial"/>
              </a:rPr>
              <a:t>- předěl mezi dvěma ostrovy – </a:t>
            </a:r>
            <a:r>
              <a:rPr lang="cs-CZ" sz="2000" i="1" strike="noStrike" dirty="0" err="1">
                <a:solidFill>
                  <a:srgbClr val="000000"/>
                </a:solidFill>
                <a:latin typeface="Arial"/>
                <a:ea typeface="Arial"/>
              </a:rPr>
              <a:t>Cookův</a:t>
            </a:r>
            <a:r>
              <a:rPr lang="cs-CZ" sz="2000" i="1" strike="noStrike" dirty="0">
                <a:solidFill>
                  <a:srgbClr val="000000"/>
                </a:solidFill>
                <a:latin typeface="Arial"/>
                <a:ea typeface="Arial"/>
              </a:rPr>
              <a:t> průliv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CustomShape 1"/>
          <p:cNvSpPr/>
          <p:nvPr/>
        </p:nvSpPr>
        <p:spPr>
          <a:xfrm>
            <a:off x="144000" y="4392000"/>
            <a:ext cx="435996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500" b="1" i="1" strike="noStrike">
                <a:solidFill>
                  <a:srgbClr val="FFFFFF"/>
                </a:solidFill>
                <a:latin typeface="Arial"/>
                <a:ea typeface="Arial"/>
              </a:rPr>
              <a:t>Aoraki / Mount Cook</a:t>
            </a:r>
            <a:endParaRPr/>
          </a:p>
        </p:txBody>
      </p:sp>
      <p:pic>
        <p:nvPicPr>
          <p:cNvPr id="292" name="Obrázek 291"/>
          <p:cNvPicPr/>
          <p:nvPr/>
        </p:nvPicPr>
        <p:blipFill>
          <a:blip r:embed="rId2" cstate="print"/>
          <a:stretch/>
        </p:blipFill>
        <p:spPr>
          <a:xfrm>
            <a:off x="-13680" y="851400"/>
            <a:ext cx="9155880" cy="3465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Obrázek 292"/>
          <p:cNvPicPr/>
          <p:nvPr/>
        </p:nvPicPr>
        <p:blipFill>
          <a:blip r:embed="rId2" cstate="print"/>
          <a:stretch/>
        </p:blipFill>
        <p:spPr>
          <a:xfrm>
            <a:off x="13320" y="0"/>
            <a:ext cx="8048520" cy="5115960"/>
          </a:xfrm>
          <a:prstGeom prst="rect">
            <a:avLst/>
          </a:prstGeom>
          <a:ln>
            <a:noFill/>
          </a:ln>
        </p:spPr>
      </p:pic>
      <p:sp>
        <p:nvSpPr>
          <p:cNvPr id="294" name="CustomShape 1"/>
          <p:cNvSpPr/>
          <p:nvPr/>
        </p:nvSpPr>
        <p:spPr>
          <a:xfrm>
            <a:off x="144000" y="4392000"/>
            <a:ext cx="899856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r>
              <a:rPr lang="cs-CZ" sz="1400" b="1" i="1" strike="noStrike" dirty="0">
                <a:solidFill>
                  <a:srgbClr val="FFFFFF"/>
                </a:solidFill>
                <a:latin typeface="Arial"/>
                <a:ea typeface="Arial"/>
              </a:rPr>
              <a:t>Taumatawhakatangihangakoauauotamateaturipukakapikimaungahoronukupokaiwhenuakitanatahu</a:t>
            </a:r>
            <a:endParaRPr dirty="0"/>
          </a:p>
        </p:txBody>
      </p:sp>
      <p:pic>
        <p:nvPicPr>
          <p:cNvPr id="295" name="Obrázek 294"/>
          <p:cNvPicPr/>
          <p:nvPr/>
        </p:nvPicPr>
        <p:blipFill>
          <a:blip r:embed="rId3" cstate="print"/>
          <a:srcRect l="86168" t="49851" r="2658" b="66710"/>
          <a:stretch/>
        </p:blipFill>
        <p:spPr>
          <a:xfrm rot="10800000" flipH="1">
            <a:off x="7991872" y="0"/>
            <a:ext cx="1152128" cy="1294200"/>
          </a:xfrm>
          <a:prstGeom prst="rect">
            <a:avLst/>
          </a:prstGeom>
          <a:ln>
            <a:noFill/>
          </a:ln>
        </p:spPr>
      </p:pic>
      <p:sp>
        <p:nvSpPr>
          <p:cNvPr id="296" name="CustomShape 2"/>
          <p:cNvSpPr/>
          <p:nvPr/>
        </p:nvSpPr>
        <p:spPr>
          <a:xfrm>
            <a:off x="8136000" y="1568880"/>
            <a:ext cx="960840" cy="87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cs-CZ" sz="800" dirty="0">
                <a:solidFill>
                  <a:srgbClr val="000000"/>
                </a:solidFill>
              </a:rPr>
              <a:t>https://www.youtube.com/watch?v=JeZ9epc_KSY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Obrázek 296"/>
          <p:cNvPicPr/>
          <p:nvPr/>
        </p:nvPicPr>
        <p:blipFill>
          <a:blip r:embed="rId2" cstate="print"/>
          <a:stretch/>
        </p:blipFill>
        <p:spPr>
          <a:xfrm>
            <a:off x="0" y="-3960"/>
            <a:ext cx="7723080" cy="5146200"/>
          </a:xfrm>
          <a:prstGeom prst="rect">
            <a:avLst/>
          </a:prstGeom>
          <a:ln>
            <a:noFill/>
          </a:ln>
        </p:spPr>
      </p:pic>
      <p:sp>
        <p:nvSpPr>
          <p:cNvPr id="298" name="CustomShape 1"/>
          <p:cNvSpPr/>
          <p:nvPr/>
        </p:nvSpPr>
        <p:spPr>
          <a:xfrm>
            <a:off x="144000" y="4392000"/>
            <a:ext cx="100656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r>
              <a:rPr lang="cs-CZ" sz="1400" b="1" i="1" strike="noStrike">
                <a:solidFill>
                  <a:srgbClr val="FFFFFF"/>
                </a:solidFill>
                <a:latin typeface="Arial"/>
                <a:ea typeface="Arial"/>
              </a:rPr>
              <a:t>Hobitín</a:t>
            </a:r>
            <a:endParaRPr/>
          </a:p>
        </p:txBody>
      </p:sp>
      <p:pic>
        <p:nvPicPr>
          <p:cNvPr id="299" name="Obrázek 298"/>
          <p:cNvPicPr/>
          <p:nvPr/>
        </p:nvPicPr>
        <p:blipFill>
          <a:blip r:embed="rId3" cstate="print"/>
          <a:srcRect l="78729" t="58734" r="2651" b="72422"/>
          <a:stretch/>
        </p:blipFill>
        <p:spPr>
          <a:xfrm flipV="1">
            <a:off x="7775848" y="411510"/>
            <a:ext cx="1368152" cy="223224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Obrázek 299"/>
          <p:cNvPicPr/>
          <p:nvPr/>
        </p:nvPicPr>
        <p:blipFill>
          <a:blip r:embed="rId2" cstate="print"/>
          <a:stretch/>
        </p:blipFill>
        <p:spPr>
          <a:xfrm>
            <a:off x="7189920" y="2412000"/>
            <a:ext cx="2013840" cy="2730240"/>
          </a:xfrm>
          <a:prstGeom prst="rect">
            <a:avLst/>
          </a:prstGeom>
          <a:ln>
            <a:noFill/>
          </a:ln>
        </p:spPr>
      </p:pic>
      <p:pic>
        <p:nvPicPr>
          <p:cNvPr id="301" name="Obrázek 300"/>
          <p:cNvPicPr/>
          <p:nvPr/>
        </p:nvPicPr>
        <p:blipFill>
          <a:blip r:embed="rId3" cstate="print"/>
          <a:stretch/>
        </p:blipFill>
        <p:spPr>
          <a:xfrm>
            <a:off x="3419280" y="7200"/>
            <a:ext cx="3854520" cy="5141880"/>
          </a:xfrm>
          <a:prstGeom prst="rect">
            <a:avLst/>
          </a:prstGeom>
          <a:ln>
            <a:noFill/>
          </a:ln>
        </p:spPr>
      </p:pic>
      <p:pic>
        <p:nvPicPr>
          <p:cNvPr id="302" name="Obrázek 301"/>
          <p:cNvPicPr/>
          <p:nvPr/>
        </p:nvPicPr>
        <p:blipFill>
          <a:blip r:embed="rId4" cstate="print"/>
          <a:stretch/>
        </p:blipFill>
        <p:spPr>
          <a:xfrm>
            <a:off x="0" y="360"/>
            <a:ext cx="3416760" cy="5141880"/>
          </a:xfrm>
          <a:prstGeom prst="rect">
            <a:avLst/>
          </a:prstGeom>
          <a:ln>
            <a:noFill/>
          </a:ln>
        </p:spPr>
      </p:pic>
      <p:sp>
        <p:nvSpPr>
          <p:cNvPr id="303" name="CustomShape 1"/>
          <p:cNvSpPr/>
          <p:nvPr/>
        </p:nvSpPr>
        <p:spPr>
          <a:xfrm>
            <a:off x="0" y="4536000"/>
            <a:ext cx="727380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r>
              <a:rPr lang="cs-CZ" sz="1400" b="1" i="1" strike="noStrike">
                <a:solidFill>
                  <a:srgbClr val="FFFFFF"/>
                </a:solidFill>
                <a:latin typeface="Arial"/>
                <a:ea typeface="Arial"/>
              </a:rPr>
              <a:t>Tongariro National Park – řeka Mahuia (vlevo), vodopády Tawhai a hora Ruapehu</a:t>
            </a:r>
            <a:endParaRPr/>
          </a:p>
        </p:txBody>
      </p:sp>
      <p:pic>
        <p:nvPicPr>
          <p:cNvPr id="304" name="Obrázek 303"/>
          <p:cNvPicPr/>
          <p:nvPr/>
        </p:nvPicPr>
        <p:blipFill>
          <a:blip r:embed="rId5" cstate="print"/>
          <a:srcRect l="78867" t="33193" r="2611" b="31159"/>
          <a:stretch/>
        </p:blipFill>
        <p:spPr>
          <a:xfrm>
            <a:off x="7308304" y="0"/>
            <a:ext cx="1835696" cy="242773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Obrázek 304"/>
          <p:cNvPicPr/>
          <p:nvPr/>
        </p:nvPicPr>
        <p:blipFill>
          <a:blip r:embed="rId2" cstate="print"/>
          <a:stretch/>
        </p:blipFill>
        <p:spPr>
          <a:xfrm>
            <a:off x="-16560" y="2160"/>
            <a:ext cx="9382680" cy="5140080"/>
          </a:xfrm>
          <a:prstGeom prst="rect">
            <a:avLst/>
          </a:prstGeom>
          <a:ln>
            <a:noFill/>
          </a:ln>
        </p:spPr>
      </p:pic>
      <p:sp>
        <p:nvSpPr>
          <p:cNvPr id="306" name="CustomShape 1"/>
          <p:cNvSpPr/>
          <p:nvPr/>
        </p:nvSpPr>
        <p:spPr>
          <a:xfrm>
            <a:off x="144000" y="4536000"/>
            <a:ext cx="899856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r>
              <a:rPr lang="cs-CZ" sz="1400" b="1" i="1" strike="noStrike">
                <a:solidFill>
                  <a:srgbClr val="FFFFFF"/>
                </a:solidFill>
                <a:latin typeface="Arial"/>
                <a:ea typeface="Arial"/>
              </a:rPr>
              <a:t>fjord Milford Sound v chráněné oblasti Te Wahipounamu</a:t>
            </a:r>
            <a:endParaRPr/>
          </a:p>
        </p:txBody>
      </p:sp>
      <p:pic>
        <p:nvPicPr>
          <p:cNvPr id="307" name="Obrázek 306"/>
          <p:cNvPicPr/>
          <p:nvPr/>
        </p:nvPicPr>
        <p:blipFill>
          <a:blip r:embed="rId3" cstate="print"/>
          <a:stretch/>
        </p:blipFill>
        <p:spPr>
          <a:xfrm>
            <a:off x="7533720" y="2947320"/>
            <a:ext cx="1616400" cy="2194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Obrázek 307"/>
          <p:cNvPicPr/>
          <p:nvPr/>
        </p:nvPicPr>
        <p:blipFill>
          <a:blip r:embed="rId2" cstate="print"/>
          <a:stretch/>
        </p:blipFill>
        <p:spPr>
          <a:xfrm>
            <a:off x="2316960" y="310320"/>
            <a:ext cx="4553280" cy="4553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Obrázek 308"/>
          <p:cNvPicPr/>
          <p:nvPr/>
        </p:nvPicPr>
        <p:blipFill>
          <a:blip r:embed="rId2" cstate="print"/>
          <a:stretch/>
        </p:blipFill>
        <p:spPr>
          <a:xfrm>
            <a:off x="5468040" y="2730960"/>
            <a:ext cx="3714840" cy="2411280"/>
          </a:xfrm>
          <a:prstGeom prst="rect">
            <a:avLst/>
          </a:prstGeom>
          <a:ln>
            <a:noFill/>
          </a:ln>
        </p:spPr>
      </p:pic>
      <p:pic>
        <p:nvPicPr>
          <p:cNvPr id="310" name="Obrázek 309"/>
          <p:cNvPicPr/>
          <p:nvPr/>
        </p:nvPicPr>
        <p:blipFill>
          <a:blip r:embed="rId3" cstate="print"/>
          <a:stretch/>
        </p:blipFill>
        <p:spPr>
          <a:xfrm>
            <a:off x="25560" y="-3960"/>
            <a:ext cx="5805000" cy="4401720"/>
          </a:xfrm>
          <a:prstGeom prst="rect">
            <a:avLst/>
          </a:prstGeom>
          <a:ln>
            <a:noFill/>
          </a:ln>
        </p:spPr>
      </p:pic>
      <p:sp>
        <p:nvSpPr>
          <p:cNvPr id="311" name="CustomShape 1"/>
          <p:cNvSpPr/>
          <p:nvPr/>
        </p:nvSpPr>
        <p:spPr>
          <a:xfrm>
            <a:off x="-23400" y="4407840"/>
            <a:ext cx="5853960" cy="7344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200" b="1" i="1" strike="noStrike">
                <a:solidFill>
                  <a:srgbClr val="FFFFFF"/>
                </a:solidFill>
                <a:latin typeface="Arial"/>
                <a:ea typeface="Arial"/>
              </a:rPr>
              <a:t>objevné výpravy nizozemského  mořeplavce Abela Tasmana (1603 - 1659)</a:t>
            </a:r>
            <a:endParaRPr/>
          </a:p>
        </p:txBody>
      </p:sp>
      <p:pic>
        <p:nvPicPr>
          <p:cNvPr id="312" name="Obrázek 311"/>
          <p:cNvPicPr/>
          <p:nvPr/>
        </p:nvPicPr>
        <p:blipFill>
          <a:blip r:embed="rId4" cstate="print"/>
          <a:stretch/>
        </p:blipFill>
        <p:spPr>
          <a:xfrm>
            <a:off x="5818320" y="0"/>
            <a:ext cx="3324240" cy="2734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CustomShape 1"/>
          <p:cNvSpPr/>
          <p:nvPr/>
        </p:nvSpPr>
        <p:spPr>
          <a:xfrm>
            <a:off x="-144000" y="-5760"/>
            <a:ext cx="7846200" cy="85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3500" strike="noStrike">
                <a:solidFill>
                  <a:srgbClr val="980000"/>
                </a:solidFill>
                <a:latin typeface="Impact"/>
                <a:ea typeface="Impact"/>
              </a:rPr>
              <a:t>OCEÁNIE: </a:t>
            </a:r>
            <a:r>
              <a:rPr lang="cs-CZ" sz="3500" strike="noStrike">
                <a:solidFill>
                  <a:srgbClr val="073763"/>
                </a:solidFill>
                <a:latin typeface="Impact"/>
                <a:ea typeface="Impact"/>
              </a:rPr>
              <a:t>NOVÝ ZÉLAND - HOSPODÁŘSTVÍ</a:t>
            </a:r>
            <a:endParaRPr/>
          </a:p>
        </p:txBody>
      </p:sp>
      <p:sp>
        <p:nvSpPr>
          <p:cNvPr id="314" name="CustomShape 2"/>
          <p:cNvSpPr/>
          <p:nvPr/>
        </p:nvSpPr>
        <p:spPr>
          <a:xfrm>
            <a:off x="298800" y="651960"/>
            <a:ext cx="8987400" cy="366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15000"/>
              </a:lnSpc>
              <a:buSzPct val="70000"/>
              <a:buFont typeface="StarSymbol"/>
              <a:buChar char="l"/>
            </a:pPr>
            <a:r>
              <a:rPr lang="cs-CZ" sz="2000" i="1" strike="noStrike" dirty="0">
                <a:solidFill>
                  <a:srgbClr val="000000"/>
                </a:solidFill>
                <a:latin typeface="Arial"/>
                <a:ea typeface="Arial"/>
              </a:rPr>
              <a:t> zemědělství (mléčné výrobky, </a:t>
            </a:r>
            <a:r>
              <a:rPr lang="cs-CZ" sz="2000" b="1" i="1" strike="noStrike" dirty="0">
                <a:solidFill>
                  <a:srgbClr val="000000"/>
                </a:solidFill>
                <a:latin typeface="Arial"/>
                <a:ea typeface="Arial"/>
              </a:rPr>
              <a:t>jehněčí</a:t>
            </a:r>
            <a:r>
              <a:rPr lang="cs-CZ" sz="2000" i="1" strike="noStrike" dirty="0">
                <a:solidFill>
                  <a:srgbClr val="000000"/>
                </a:solidFill>
                <a:latin typeface="Arial"/>
                <a:ea typeface="Arial"/>
              </a:rPr>
              <a:t>, hovězí, drůbež, ovoce, zelenina, víno, mořské plody, pšenice a ječmen - díky </a:t>
            </a:r>
            <a:r>
              <a:rPr lang="cs-CZ" sz="2000" b="1" i="1" strike="noStrike" dirty="0">
                <a:solidFill>
                  <a:srgbClr val="000000"/>
                </a:solidFill>
                <a:latin typeface="Arial"/>
                <a:ea typeface="Arial"/>
              </a:rPr>
              <a:t>exportu) </a:t>
            </a:r>
            <a:endParaRPr dirty="0"/>
          </a:p>
          <a:p>
            <a:pPr>
              <a:lnSpc>
                <a:spcPct val="115000"/>
              </a:lnSpc>
              <a:buSzPct val="70000"/>
              <a:buFont typeface="StarSymbol"/>
              <a:buChar char="l"/>
            </a:pPr>
            <a:r>
              <a:rPr lang="cs-CZ" sz="2000" b="1" i="1" strike="noStrike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cs-CZ" sz="2000" i="1" strike="noStrike" dirty="0">
                <a:solidFill>
                  <a:srgbClr val="000000"/>
                </a:solidFill>
                <a:latin typeface="Arial"/>
                <a:ea typeface="Arial"/>
              </a:rPr>
              <a:t>největší podíl HDP je tvořen službami (pohostinství, doprava, cestovní ruch) → vyspělá země</a:t>
            </a:r>
            <a:endParaRPr dirty="0"/>
          </a:p>
          <a:p>
            <a:pPr>
              <a:lnSpc>
                <a:spcPct val="115000"/>
              </a:lnSpc>
              <a:buSzPct val="70000"/>
              <a:buFont typeface="StarSymbol"/>
              <a:buChar char="l"/>
            </a:pPr>
            <a:r>
              <a:rPr lang="cs-CZ" sz="2000" i="1" strike="noStrike" dirty="0">
                <a:solidFill>
                  <a:srgbClr val="000000"/>
                </a:solidFill>
                <a:latin typeface="Arial"/>
                <a:ea typeface="Arial"/>
              </a:rPr>
              <a:t> vývoz jehněčího masa, mléčných výrobků, ropy, ovoce, vlny, dřeva → výrazná </a:t>
            </a:r>
            <a:r>
              <a:rPr lang="cs-CZ" sz="2000" b="1" i="1" strike="noStrike" dirty="0">
                <a:solidFill>
                  <a:srgbClr val="000000"/>
                </a:solidFill>
                <a:latin typeface="Arial"/>
                <a:ea typeface="Arial"/>
              </a:rPr>
              <a:t>závislost na exportu</a:t>
            </a:r>
            <a:endParaRPr dirty="0"/>
          </a:p>
          <a:p>
            <a:pPr>
              <a:lnSpc>
                <a:spcPct val="115000"/>
              </a:lnSpc>
            </a:pPr>
            <a:r>
              <a:rPr lang="cs-CZ" sz="2000" i="1" strike="noStrike" dirty="0">
                <a:solidFill>
                  <a:srgbClr val="000000"/>
                </a:solidFill>
                <a:latin typeface="Arial"/>
                <a:ea typeface="Arial"/>
              </a:rPr>
              <a:t> v roce </a:t>
            </a:r>
            <a:r>
              <a:rPr lang="cs-CZ" sz="2000" b="1" i="1" strike="noStrike" dirty="0">
                <a:solidFill>
                  <a:srgbClr val="000000"/>
                </a:solidFill>
                <a:latin typeface="Arial"/>
                <a:ea typeface="Arial"/>
              </a:rPr>
              <a:t>1984</a:t>
            </a:r>
            <a:r>
              <a:rPr lang="cs-CZ" sz="2000" i="1" strike="noStrike" dirty="0">
                <a:solidFill>
                  <a:srgbClr val="000000"/>
                </a:solidFill>
                <a:latin typeface="Arial"/>
                <a:ea typeface="Arial"/>
              </a:rPr>
              <a:t> transformace ekonomiky z převážně státem ovládaných firem na privátní subjekty (a pokud firma zůstala státní, tak je řízena soukromou firmou a musí být profitabilní)</a:t>
            </a:r>
            <a:endParaRPr dirty="0"/>
          </a:p>
          <a:p>
            <a:pPr>
              <a:lnSpc>
                <a:spcPct val="115000"/>
              </a:lnSpc>
            </a:pPr>
            <a:r>
              <a:rPr lang="cs-CZ" sz="2000" i="1" strike="noStrike" dirty="0">
                <a:solidFill>
                  <a:srgbClr val="000000"/>
                </a:solidFill>
                <a:latin typeface="Arial"/>
                <a:ea typeface="Arial"/>
              </a:rPr>
              <a:t>- výroba elektrospotřebičů, těžba zlata</a:t>
            </a:r>
            <a:endParaRPr dirty="0"/>
          </a:p>
          <a:p>
            <a:pPr>
              <a:lnSpc>
                <a:spcPct val="115000"/>
              </a:lnSpc>
            </a:pPr>
            <a:endParaRPr dirty="0"/>
          </a:p>
          <a:p>
            <a:pPr>
              <a:lnSpc>
                <a:spcPct val="115000"/>
              </a:lnSpc>
            </a:pPr>
            <a:endParaRPr dirty="0"/>
          </a:p>
        </p:txBody>
      </p:sp>
      <p:graphicFrame>
        <p:nvGraphicFramePr>
          <p:cNvPr id="315" name="Graf 314"/>
          <p:cNvGraphicFramePr/>
          <p:nvPr/>
        </p:nvGraphicFramePr>
        <p:xfrm>
          <a:off x="4824000" y="3384000"/>
          <a:ext cx="3814200" cy="165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CustomShape 1"/>
          <p:cNvSpPr/>
          <p:nvPr/>
        </p:nvSpPr>
        <p:spPr>
          <a:xfrm>
            <a:off x="-144000" y="-5760"/>
            <a:ext cx="7846200" cy="85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3500" strike="noStrike">
                <a:solidFill>
                  <a:srgbClr val="980000"/>
                </a:solidFill>
                <a:latin typeface="Impact"/>
                <a:ea typeface="Impact"/>
              </a:rPr>
              <a:t>OCEÁNIE: </a:t>
            </a:r>
            <a:r>
              <a:rPr lang="cs-CZ" sz="3500" strike="noStrike">
                <a:solidFill>
                  <a:srgbClr val="073763"/>
                </a:solidFill>
                <a:latin typeface="Impact"/>
                <a:ea typeface="Impact"/>
              </a:rPr>
              <a:t>NOVÝ ZÉLAND - HOSPODÁŘSTVÍ</a:t>
            </a:r>
            <a:endParaRPr/>
          </a:p>
        </p:txBody>
      </p:sp>
      <p:pic>
        <p:nvPicPr>
          <p:cNvPr id="317" name="Obrázek 316"/>
          <p:cNvPicPr/>
          <p:nvPr/>
        </p:nvPicPr>
        <p:blipFill>
          <a:blip r:embed="rId2" cstate="print"/>
          <a:stretch/>
        </p:blipFill>
        <p:spPr>
          <a:xfrm>
            <a:off x="1512000" y="790920"/>
            <a:ext cx="6129360" cy="4103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0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 b="49104"/>
          <a:stretch>
            <a:fillRect/>
          </a:stretch>
        </p:blipFill>
        <p:spPr bwMode="auto">
          <a:xfrm>
            <a:off x="2376489" y="1"/>
            <a:ext cx="4695825" cy="523395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Obrázek 317"/>
          <p:cNvPicPr/>
          <p:nvPr/>
        </p:nvPicPr>
        <p:blipFill>
          <a:blip r:embed="rId2" cstate="print"/>
          <a:srcRect t="2503"/>
          <a:stretch/>
        </p:blipFill>
        <p:spPr>
          <a:xfrm>
            <a:off x="6003720" y="1152000"/>
            <a:ext cx="2562480" cy="3238200"/>
          </a:xfrm>
          <a:prstGeom prst="rect">
            <a:avLst/>
          </a:prstGeom>
          <a:ln>
            <a:noFill/>
          </a:ln>
        </p:spPr>
      </p:pic>
      <p:pic>
        <p:nvPicPr>
          <p:cNvPr id="319" name="Obrázek 318"/>
          <p:cNvPicPr/>
          <p:nvPr/>
        </p:nvPicPr>
        <p:blipFill>
          <a:blip r:embed="rId3" cstate="print"/>
          <a:stretch/>
        </p:blipFill>
        <p:spPr>
          <a:xfrm>
            <a:off x="3189960" y="1148400"/>
            <a:ext cx="2640240" cy="3241800"/>
          </a:xfrm>
          <a:prstGeom prst="rect">
            <a:avLst/>
          </a:prstGeom>
          <a:ln>
            <a:noFill/>
          </a:ln>
        </p:spPr>
      </p:pic>
      <p:sp>
        <p:nvSpPr>
          <p:cNvPr id="320" name="CustomShape 1"/>
          <p:cNvSpPr/>
          <p:nvPr/>
        </p:nvSpPr>
        <p:spPr>
          <a:xfrm>
            <a:off x="-144000" y="-5760"/>
            <a:ext cx="7846200" cy="85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3500" strike="noStrike">
                <a:solidFill>
                  <a:srgbClr val="980000"/>
                </a:solidFill>
                <a:latin typeface="Impact"/>
                <a:ea typeface="Impact"/>
              </a:rPr>
              <a:t>OCEÁNIE: </a:t>
            </a:r>
            <a:r>
              <a:rPr lang="cs-CZ" sz="3500" strike="noStrike">
                <a:solidFill>
                  <a:srgbClr val="073763"/>
                </a:solidFill>
                <a:latin typeface="Impact"/>
                <a:ea typeface="Impact"/>
              </a:rPr>
              <a:t>NOVÝ ZÉLAND - OBYVATLESTVO</a:t>
            </a:r>
            <a:endParaRPr/>
          </a:p>
        </p:txBody>
      </p:sp>
      <p:sp>
        <p:nvSpPr>
          <p:cNvPr id="321" name="CustomShape 2"/>
          <p:cNvSpPr/>
          <p:nvPr/>
        </p:nvSpPr>
        <p:spPr>
          <a:xfrm>
            <a:off x="298800" y="651960"/>
            <a:ext cx="8987400" cy="366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15000"/>
              </a:lnSpc>
              <a:buSzPct val="70000"/>
            </a:pPr>
            <a:r>
              <a:rPr lang="cs-CZ" sz="2000" i="1" strike="noStrike" dirty="0">
                <a:solidFill>
                  <a:srgbClr val="000000"/>
                </a:solidFill>
                <a:latin typeface="Arial"/>
                <a:ea typeface="Arial"/>
              </a:rPr>
              <a:t>- původní obyvatelé – </a:t>
            </a:r>
            <a:r>
              <a:rPr lang="cs-CZ" sz="2000" i="1" strike="noStrike" dirty="0" err="1">
                <a:solidFill>
                  <a:srgbClr val="000000"/>
                </a:solidFill>
                <a:latin typeface="Arial"/>
                <a:ea typeface="Arial"/>
              </a:rPr>
              <a:t>Māorové</a:t>
            </a:r>
            <a:r>
              <a:rPr lang="cs-CZ" sz="2000" i="1" strike="noStrike" dirty="0">
                <a:solidFill>
                  <a:srgbClr val="000000"/>
                </a:solidFill>
                <a:latin typeface="Arial"/>
                <a:ea typeface="Arial"/>
              </a:rPr>
              <a:t>, pravděpodobně z Vietnamu okolo roku 1200 n. l. - mořeplavci </a:t>
            </a:r>
            <a:endParaRPr dirty="0"/>
          </a:p>
          <a:p>
            <a:pPr>
              <a:lnSpc>
                <a:spcPct val="115000"/>
              </a:lnSpc>
              <a:buSzPct val="70000"/>
            </a:pPr>
            <a:r>
              <a:rPr lang="cs-CZ" sz="2000" i="1" strike="noStrike" dirty="0">
                <a:solidFill>
                  <a:srgbClr val="000000"/>
                </a:solidFill>
                <a:latin typeface="Arial"/>
                <a:ea typeface="Arial"/>
              </a:rPr>
              <a:t>- tetování</a:t>
            </a:r>
            <a:endParaRPr dirty="0"/>
          </a:p>
          <a:p>
            <a:pPr>
              <a:lnSpc>
                <a:spcPct val="115000"/>
              </a:lnSpc>
              <a:buSzPct val="70000"/>
            </a:pPr>
            <a:r>
              <a:rPr lang="cs-CZ" sz="2000" i="1" strike="noStrike" dirty="0">
                <a:solidFill>
                  <a:srgbClr val="000000"/>
                </a:solidFill>
                <a:latin typeface="Arial"/>
                <a:ea typeface="Arial"/>
              </a:rPr>
              <a:t>- tanec </a:t>
            </a:r>
            <a:r>
              <a:rPr lang="cs-CZ" sz="2000" i="1" strike="noStrike" dirty="0" err="1">
                <a:solidFill>
                  <a:srgbClr val="000000"/>
                </a:solidFill>
                <a:latin typeface="Arial"/>
                <a:ea typeface="Arial"/>
              </a:rPr>
              <a:t>Haka</a:t>
            </a:r>
            <a:endParaRPr dirty="0"/>
          </a:p>
          <a:p>
            <a:pPr>
              <a:lnSpc>
                <a:spcPct val="115000"/>
              </a:lnSpc>
            </a:pPr>
            <a:endParaRPr dirty="0"/>
          </a:p>
          <a:p>
            <a:pPr>
              <a:lnSpc>
                <a:spcPct val="115000"/>
              </a:lnSpc>
            </a:pPr>
            <a:endParaRPr dirty="0"/>
          </a:p>
        </p:txBody>
      </p:sp>
      <p:sp>
        <p:nvSpPr>
          <p:cNvPr id="322" name="CustomShape 3"/>
          <p:cNvSpPr/>
          <p:nvPr/>
        </p:nvSpPr>
        <p:spPr>
          <a:xfrm>
            <a:off x="216000" y="4392000"/>
            <a:ext cx="8746200" cy="71820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15000"/>
              </a:lnSpc>
            </a:pPr>
            <a:r>
              <a:rPr lang="cs-CZ" sz="2000" i="1" strike="noStrike" dirty="0">
                <a:solidFill>
                  <a:srgbClr val="000000"/>
                </a:solidFill>
                <a:latin typeface="Arial"/>
                <a:ea typeface="Arial"/>
              </a:rPr>
              <a:t>muž (vlevo) a žena (vpravo) z </a:t>
            </a:r>
            <a:r>
              <a:rPr lang="cs-CZ" sz="2000" i="1" strike="noStrike" dirty="0" err="1">
                <a:solidFill>
                  <a:srgbClr val="000000"/>
                </a:solidFill>
                <a:latin typeface="Arial"/>
                <a:ea typeface="Arial"/>
              </a:rPr>
              <a:t>māorského</a:t>
            </a:r>
            <a:r>
              <a:rPr lang="cs-CZ" sz="2000" i="1" strike="noStrike" dirty="0">
                <a:solidFill>
                  <a:srgbClr val="000000"/>
                </a:solidFill>
                <a:latin typeface="Arial"/>
                <a:ea typeface="Arial"/>
              </a:rPr>
              <a:t> kmene z konce 19. století, portrét Bohumír </a:t>
            </a:r>
            <a:r>
              <a:rPr lang="cs-CZ" sz="2000" i="1" strike="noStrike" dirty="0" err="1">
                <a:solidFill>
                  <a:srgbClr val="000000"/>
                </a:solidFill>
                <a:latin typeface="Arial"/>
                <a:ea typeface="Arial"/>
              </a:rPr>
              <a:t>Lindauer</a:t>
            </a:r>
            <a:r>
              <a:rPr lang="cs-CZ" sz="2000" i="1" strike="noStrike" dirty="0">
                <a:solidFill>
                  <a:srgbClr val="000000"/>
                </a:solidFill>
                <a:latin typeface="Arial"/>
                <a:ea typeface="Arial"/>
              </a:rPr>
              <a:t> (původem z ČR → NZ malíř </a:t>
            </a:r>
            <a:r>
              <a:rPr lang="cs-CZ" sz="2000" i="1" strike="noStrike" dirty="0" err="1">
                <a:solidFill>
                  <a:srgbClr val="000000"/>
                </a:solidFill>
                <a:latin typeface="Arial"/>
                <a:ea typeface="Arial"/>
              </a:rPr>
              <a:t>Māorů</a:t>
            </a:r>
            <a:r>
              <a:rPr lang="cs-CZ" sz="2000" i="1" strike="noStrike" dirty="0">
                <a:solidFill>
                  <a:srgbClr val="000000"/>
                </a:solidFill>
                <a:latin typeface="Arial"/>
                <a:ea typeface="Arial"/>
              </a:rPr>
              <a:t>)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CustomShape 1"/>
          <p:cNvSpPr/>
          <p:nvPr/>
        </p:nvSpPr>
        <p:spPr>
          <a:xfrm>
            <a:off x="-144000" y="-5760"/>
            <a:ext cx="7846200" cy="85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3500" strike="noStrike">
                <a:solidFill>
                  <a:srgbClr val="980000"/>
                </a:solidFill>
                <a:latin typeface="Impact"/>
                <a:ea typeface="Impact"/>
              </a:rPr>
              <a:t>OCEÁNIE: </a:t>
            </a:r>
            <a:r>
              <a:rPr lang="cs-CZ" sz="3500" strike="noStrike">
                <a:solidFill>
                  <a:srgbClr val="073763"/>
                </a:solidFill>
                <a:latin typeface="Impact"/>
                <a:ea typeface="Impact"/>
              </a:rPr>
              <a:t>NOVÝ ZÉLAND - OBYVATLESTVO</a:t>
            </a:r>
            <a:endParaRPr/>
          </a:p>
        </p:txBody>
      </p:sp>
      <p:sp>
        <p:nvSpPr>
          <p:cNvPr id="324" name="CustomShape 2"/>
          <p:cNvSpPr/>
          <p:nvPr/>
        </p:nvSpPr>
        <p:spPr>
          <a:xfrm>
            <a:off x="298800" y="651960"/>
            <a:ext cx="8987400" cy="366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15000"/>
              </a:lnSpc>
              <a:buSzPct val="70000"/>
            </a:pPr>
            <a:r>
              <a:rPr lang="cs-CZ" sz="2000" i="1" strike="noStrike" dirty="0">
                <a:solidFill>
                  <a:srgbClr val="000000"/>
                </a:solidFill>
                <a:latin typeface="Arial"/>
                <a:ea typeface="Arial"/>
              </a:rPr>
              <a:t>- struktura obyvatelstva dle sčítání 2013 – viz graf</a:t>
            </a:r>
            <a:endParaRPr dirty="0"/>
          </a:p>
          <a:p>
            <a:pPr>
              <a:lnSpc>
                <a:spcPct val="115000"/>
              </a:lnSpc>
              <a:buSzPct val="70000"/>
            </a:pPr>
            <a:r>
              <a:rPr lang="cs-CZ" sz="2000" i="1" strike="noStrike" dirty="0">
                <a:solidFill>
                  <a:srgbClr val="000000"/>
                </a:solidFill>
                <a:latin typeface="Arial"/>
                <a:ea typeface="Arial"/>
              </a:rPr>
              <a:t>- „kiwi“ - </a:t>
            </a:r>
            <a:r>
              <a:rPr lang="cs-CZ" sz="2000" i="1" strike="noStrike" dirty="0" err="1">
                <a:solidFill>
                  <a:srgbClr val="000000"/>
                </a:solidFill>
                <a:latin typeface="Arial"/>
                <a:ea typeface="Arial"/>
              </a:rPr>
              <a:t>exo</a:t>
            </a:r>
            <a:r>
              <a:rPr lang="cs-CZ" sz="2000" i="1" strike="noStrike" dirty="0">
                <a:solidFill>
                  <a:srgbClr val="000000"/>
                </a:solidFill>
                <a:latin typeface="Arial"/>
                <a:ea typeface="Arial"/>
              </a:rPr>
              <a:t>- i </a:t>
            </a:r>
            <a:r>
              <a:rPr lang="cs-CZ" sz="2000" i="1" strike="noStrike" dirty="0" err="1">
                <a:solidFill>
                  <a:srgbClr val="000000"/>
                </a:solidFill>
                <a:latin typeface="Arial"/>
                <a:ea typeface="Arial"/>
              </a:rPr>
              <a:t>endoetnonymum</a:t>
            </a:r>
            <a:r>
              <a:rPr lang="cs-CZ" sz="2000" i="1" strike="noStrike" dirty="0">
                <a:solidFill>
                  <a:srgbClr val="000000"/>
                </a:solidFill>
                <a:latin typeface="Arial"/>
                <a:ea typeface="Arial"/>
              </a:rPr>
              <a:t> pro obyvatele NZ</a:t>
            </a:r>
            <a:endParaRPr dirty="0"/>
          </a:p>
          <a:p>
            <a:pPr>
              <a:lnSpc>
                <a:spcPct val="115000"/>
              </a:lnSpc>
            </a:pPr>
            <a:endParaRPr dirty="0"/>
          </a:p>
          <a:p>
            <a:pPr>
              <a:lnSpc>
                <a:spcPct val="115000"/>
              </a:lnSpc>
            </a:pPr>
            <a:endParaRPr dirty="0"/>
          </a:p>
        </p:txBody>
      </p:sp>
      <p:graphicFrame>
        <p:nvGraphicFramePr>
          <p:cNvPr id="325" name="Graf 324"/>
          <p:cNvGraphicFramePr/>
          <p:nvPr/>
        </p:nvGraphicFramePr>
        <p:xfrm>
          <a:off x="1187624" y="1635646"/>
          <a:ext cx="5882760" cy="339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CustomShape 1"/>
          <p:cNvSpPr/>
          <p:nvPr/>
        </p:nvSpPr>
        <p:spPr>
          <a:xfrm>
            <a:off x="432000" y="-5760"/>
            <a:ext cx="7846200" cy="85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3500" strike="noStrike">
                <a:solidFill>
                  <a:srgbClr val="980000"/>
                </a:solidFill>
                <a:latin typeface="Impact"/>
                <a:ea typeface="Impact"/>
              </a:rPr>
              <a:t>OCEÁNIE: </a:t>
            </a:r>
            <a:r>
              <a:rPr lang="cs-CZ" sz="3500" strike="noStrike">
                <a:solidFill>
                  <a:srgbClr val="073763"/>
                </a:solidFill>
                <a:latin typeface="Impact"/>
                <a:ea typeface="Impact"/>
              </a:rPr>
              <a:t>NOVÝ ZÉLAND – SPORT</a:t>
            </a:r>
            <a:endParaRPr/>
          </a:p>
        </p:txBody>
      </p:sp>
      <p:pic>
        <p:nvPicPr>
          <p:cNvPr id="327" name="Obrázek 326"/>
          <p:cNvPicPr/>
          <p:nvPr/>
        </p:nvPicPr>
        <p:blipFill>
          <a:blip r:embed="rId2" cstate="print"/>
          <a:stretch/>
        </p:blipFill>
        <p:spPr>
          <a:xfrm>
            <a:off x="1368000" y="720000"/>
            <a:ext cx="6550560" cy="4366080"/>
          </a:xfrm>
          <a:prstGeom prst="rect">
            <a:avLst/>
          </a:prstGeom>
          <a:ln>
            <a:noFill/>
          </a:ln>
        </p:spPr>
      </p:pic>
      <p:sp>
        <p:nvSpPr>
          <p:cNvPr id="328" name="CustomShape 2"/>
          <p:cNvSpPr/>
          <p:nvPr/>
        </p:nvSpPr>
        <p:spPr>
          <a:xfrm>
            <a:off x="216000" y="4608000"/>
            <a:ext cx="8746200" cy="50220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15000"/>
              </a:lnSpc>
            </a:pPr>
            <a:r>
              <a:rPr lang="cs-CZ" sz="2000" i="1" strike="noStrike">
                <a:solidFill>
                  <a:srgbClr val="000000"/>
                </a:solidFill>
                <a:latin typeface="Arial"/>
                <a:ea typeface="Arial"/>
              </a:rPr>
              <a:t>Rugby – národní sport, tým All blacks, pověstní tancem Haka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0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Obrázek 328"/>
          <p:cNvPicPr/>
          <p:nvPr/>
        </p:nvPicPr>
        <p:blipFill>
          <a:blip r:embed="rId2" cstate="print"/>
          <a:stretch/>
        </p:blipFill>
        <p:spPr>
          <a:xfrm>
            <a:off x="1145880" y="648000"/>
            <a:ext cx="7060680" cy="4462200"/>
          </a:xfrm>
          <a:prstGeom prst="rect">
            <a:avLst/>
          </a:prstGeom>
          <a:ln>
            <a:noFill/>
          </a:ln>
        </p:spPr>
      </p:pic>
      <p:sp>
        <p:nvSpPr>
          <p:cNvPr id="330" name="CustomShape 1"/>
          <p:cNvSpPr/>
          <p:nvPr/>
        </p:nvSpPr>
        <p:spPr>
          <a:xfrm>
            <a:off x="432000" y="-5760"/>
            <a:ext cx="7846200" cy="85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3500" strike="noStrike">
                <a:solidFill>
                  <a:srgbClr val="980000"/>
                </a:solidFill>
                <a:latin typeface="Impact"/>
                <a:ea typeface="Impact"/>
              </a:rPr>
              <a:t>OCEÁNIE: </a:t>
            </a:r>
            <a:r>
              <a:rPr lang="cs-CZ" sz="3500" strike="noStrike">
                <a:solidFill>
                  <a:srgbClr val="073763"/>
                </a:solidFill>
                <a:latin typeface="Impact"/>
                <a:ea typeface="Impact"/>
              </a:rPr>
              <a:t>NOVÝ ZÉLAND – SPORT</a:t>
            </a:r>
            <a:endParaRPr/>
          </a:p>
        </p:txBody>
      </p:sp>
      <p:sp>
        <p:nvSpPr>
          <p:cNvPr id="331" name="CustomShape 2"/>
          <p:cNvSpPr/>
          <p:nvPr/>
        </p:nvSpPr>
        <p:spPr>
          <a:xfrm>
            <a:off x="1296000" y="4644000"/>
            <a:ext cx="4390560" cy="50220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15000"/>
              </a:lnSpc>
            </a:pPr>
            <a:r>
              <a:rPr lang="cs-CZ" sz="2000" i="1" strike="noStrike">
                <a:solidFill>
                  <a:srgbClr val="000000"/>
                </a:solidFill>
                <a:latin typeface="Arial"/>
                <a:ea typeface="Arial"/>
              </a:rPr>
              <a:t>jachtaření – oblíbená činnost „kiwiů“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0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CustomShape 1"/>
          <p:cNvSpPr/>
          <p:nvPr/>
        </p:nvSpPr>
        <p:spPr>
          <a:xfrm>
            <a:off x="432000" y="-5760"/>
            <a:ext cx="7846200" cy="85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3500" strike="noStrike">
                <a:solidFill>
                  <a:srgbClr val="980000"/>
                </a:solidFill>
                <a:latin typeface="Impact"/>
                <a:ea typeface="Impact"/>
              </a:rPr>
              <a:t>OCEÁNIE: </a:t>
            </a:r>
            <a:r>
              <a:rPr lang="cs-CZ" sz="3500" strike="noStrike">
                <a:solidFill>
                  <a:srgbClr val="073763"/>
                </a:solidFill>
                <a:latin typeface="Impact"/>
                <a:ea typeface="Impact"/>
              </a:rPr>
              <a:t>NOVÝ ZÉLAND – KUCHYNĚ</a:t>
            </a:r>
            <a:endParaRPr/>
          </a:p>
        </p:txBody>
      </p:sp>
      <p:sp>
        <p:nvSpPr>
          <p:cNvPr id="333" name="CustomShape 2"/>
          <p:cNvSpPr/>
          <p:nvPr/>
        </p:nvSpPr>
        <p:spPr>
          <a:xfrm>
            <a:off x="216000" y="4680000"/>
            <a:ext cx="8746200" cy="43020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cs-CZ" sz="1600" i="1" strike="noStrike">
                <a:solidFill>
                  <a:srgbClr val="000000"/>
                </a:solidFill>
                <a:latin typeface="Arial"/>
                <a:ea typeface="Arial"/>
              </a:rPr>
              <a:t>hāngi – pečení pomocí rozpálených kamenů (dnes používáno pouze při tradičních slavnostech)</a:t>
            </a:r>
            <a:endParaRPr/>
          </a:p>
        </p:txBody>
      </p:sp>
      <p:pic>
        <p:nvPicPr>
          <p:cNvPr id="334" name="Obrázek 333"/>
          <p:cNvPicPr/>
          <p:nvPr/>
        </p:nvPicPr>
        <p:blipFill>
          <a:blip r:embed="rId2" cstate="print"/>
          <a:stretch/>
        </p:blipFill>
        <p:spPr>
          <a:xfrm>
            <a:off x="144000" y="720000"/>
            <a:ext cx="5182560" cy="3886560"/>
          </a:xfrm>
          <a:prstGeom prst="rect">
            <a:avLst/>
          </a:prstGeom>
          <a:ln>
            <a:noFill/>
          </a:ln>
        </p:spPr>
      </p:pic>
      <p:pic>
        <p:nvPicPr>
          <p:cNvPr id="335" name="Obrázek 334"/>
          <p:cNvPicPr/>
          <p:nvPr/>
        </p:nvPicPr>
        <p:blipFill>
          <a:blip r:embed="rId3" cstate="print"/>
          <a:stretch/>
        </p:blipFill>
        <p:spPr>
          <a:xfrm>
            <a:off x="5323680" y="735120"/>
            <a:ext cx="3818880" cy="2143440"/>
          </a:xfrm>
          <a:prstGeom prst="rect">
            <a:avLst/>
          </a:prstGeom>
          <a:ln>
            <a:noFill/>
          </a:ln>
        </p:spPr>
      </p:pic>
      <p:sp>
        <p:nvSpPr>
          <p:cNvPr id="336" name="CustomShape 3"/>
          <p:cNvSpPr/>
          <p:nvPr/>
        </p:nvSpPr>
        <p:spPr>
          <a:xfrm>
            <a:off x="5328000" y="2952000"/>
            <a:ext cx="3814560" cy="64656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cs-CZ" sz="1600" i="1" strike="noStrike">
                <a:solidFill>
                  <a:srgbClr val="000000"/>
                </a:solidFill>
                <a:latin typeface="Arial"/>
                <a:ea typeface="Arial"/>
              </a:rPr>
              <a:t>syrové maso a zelenina nachystané k přípravě hāngi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0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Shape 307"/>
          <p:cNvPicPr/>
          <p:nvPr/>
        </p:nvPicPr>
        <p:blipFill>
          <a:blip r:embed="rId2" cstate="print"/>
          <a:srcRect t="1814" r="-5978" b="18127"/>
          <a:stretch/>
        </p:blipFill>
        <p:spPr>
          <a:xfrm>
            <a:off x="971600" y="-812626"/>
            <a:ext cx="7776864" cy="5956126"/>
          </a:xfrm>
          <a:prstGeom prst="rect">
            <a:avLst/>
          </a:prstGeom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179512" y="458797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Aktinidie</a:t>
            </a:r>
            <a:r>
              <a:rPr lang="cs-CZ" dirty="0"/>
              <a:t> lahodná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Shape 312"/>
          <p:cNvPicPr/>
          <p:nvPr/>
        </p:nvPicPr>
        <p:blipFill>
          <a:blip r:embed="rId2" cstate="print"/>
          <a:srcRect t="16332" b="16332"/>
          <a:stretch/>
        </p:blipFill>
        <p:spPr>
          <a:xfrm>
            <a:off x="0" y="0"/>
            <a:ext cx="9138240" cy="5137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Shape 317"/>
          <p:cNvPicPr/>
          <p:nvPr/>
        </p:nvPicPr>
        <p:blipFill>
          <a:blip r:embed="rId2" cstate="print"/>
          <a:stretch/>
        </p:blipFill>
        <p:spPr>
          <a:xfrm>
            <a:off x="4139640" y="1298880"/>
            <a:ext cx="4609080" cy="3455280"/>
          </a:xfrm>
          <a:prstGeom prst="rect">
            <a:avLst/>
          </a:prstGeom>
          <a:ln w="38160">
            <a:solidFill>
              <a:srgbClr val="FFFFFF"/>
            </a:solidFill>
            <a:round/>
          </a:ln>
        </p:spPr>
      </p:pic>
      <p:pic>
        <p:nvPicPr>
          <p:cNvPr id="276" name="Shape 318"/>
          <p:cNvPicPr/>
          <p:nvPr/>
        </p:nvPicPr>
        <p:blipFill>
          <a:blip r:embed="rId3" cstate="print"/>
          <a:stretch/>
        </p:blipFill>
        <p:spPr>
          <a:xfrm>
            <a:off x="337680" y="323280"/>
            <a:ext cx="4609080" cy="3455280"/>
          </a:xfrm>
          <a:prstGeom prst="rect">
            <a:avLst/>
          </a:prstGeom>
          <a:ln w="38160">
            <a:solidFill>
              <a:srgbClr val="FFFFFF"/>
            </a:solidFill>
            <a:rou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Obrázek 276"/>
          <p:cNvPicPr/>
          <p:nvPr/>
        </p:nvPicPr>
        <p:blipFill>
          <a:blip r:embed="rId2" cstate="print"/>
          <a:stretch/>
        </p:blipFill>
        <p:spPr>
          <a:xfrm>
            <a:off x="4827960" y="21240"/>
            <a:ext cx="3596040" cy="5142960"/>
          </a:xfrm>
          <a:prstGeom prst="rect">
            <a:avLst/>
          </a:prstGeom>
          <a:ln>
            <a:noFill/>
          </a:ln>
        </p:spPr>
      </p:pic>
      <p:pic>
        <p:nvPicPr>
          <p:cNvPr id="278" name="Obrázek 277"/>
          <p:cNvPicPr/>
          <p:nvPr/>
        </p:nvPicPr>
        <p:blipFill>
          <a:blip r:embed="rId3" cstate="print"/>
          <a:stretch/>
        </p:blipFill>
        <p:spPr>
          <a:xfrm>
            <a:off x="604440" y="360"/>
            <a:ext cx="4219200" cy="5142960"/>
          </a:xfrm>
          <a:prstGeom prst="rect">
            <a:avLst/>
          </a:prstGeom>
          <a:ln>
            <a:noFill/>
          </a:ln>
        </p:spPr>
      </p:pic>
      <p:sp>
        <p:nvSpPr>
          <p:cNvPr id="279" name="CustomShape 1"/>
          <p:cNvSpPr/>
          <p:nvPr/>
        </p:nvSpPr>
        <p:spPr>
          <a:xfrm>
            <a:off x="0" y="4536000"/>
            <a:ext cx="9144000" cy="620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2000" b="1" i="1" strike="noStrike">
                <a:solidFill>
                  <a:srgbClr val="FFFFFF"/>
                </a:solidFill>
                <a:latin typeface="Arial"/>
                <a:ea typeface="Arial"/>
              </a:rPr>
              <a:t>rekonstrukce lovu ptáka Moa a a jeho možná podoba – vyhuben Maory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Obrázek 279"/>
          <p:cNvPicPr/>
          <p:nvPr/>
        </p:nvPicPr>
        <p:blipFill>
          <a:blip r:embed="rId2" cstate="print"/>
          <a:stretch/>
        </p:blipFill>
        <p:spPr>
          <a:xfrm>
            <a:off x="19080" y="360"/>
            <a:ext cx="7396560" cy="5142960"/>
          </a:xfrm>
          <a:prstGeom prst="rect">
            <a:avLst/>
          </a:prstGeom>
          <a:ln>
            <a:noFill/>
          </a:ln>
        </p:spPr>
      </p:pic>
      <p:sp>
        <p:nvSpPr>
          <p:cNvPr id="281" name="CustomShape 1"/>
          <p:cNvSpPr/>
          <p:nvPr/>
        </p:nvSpPr>
        <p:spPr>
          <a:xfrm>
            <a:off x="6624000" y="360"/>
            <a:ext cx="2519640" cy="302364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>
              <a:lnSpc>
                <a:spcPct val="100000"/>
              </a:lnSpc>
            </a:pPr>
            <a:r>
              <a:rPr lang="cs-CZ" b="1" i="1" strike="noStrike">
                <a:solidFill>
                  <a:srgbClr val="FFFFFF"/>
                </a:solidFill>
                <a:latin typeface="Arial"/>
                <a:ea typeface="Arial"/>
              </a:rPr>
              <a:t>srovnání jednotlivých druhů ptáků Moa s člověkem: </a:t>
            </a:r>
            <a:endParaRPr/>
          </a:p>
          <a:p>
            <a:pPr>
              <a:lnSpc>
                <a:spcPct val="100000"/>
              </a:lnSpc>
            </a:pPr>
            <a:r>
              <a:rPr lang="cs-CZ" b="1" i="1" strike="noStrike">
                <a:solidFill>
                  <a:srgbClr val="FFFFFF"/>
                </a:solidFill>
                <a:latin typeface="Arial"/>
                <a:ea typeface="Arial"/>
              </a:rPr>
              <a:t>1. Dinornis novaezealandiae </a:t>
            </a:r>
            <a:endParaRPr/>
          </a:p>
          <a:p>
            <a:pPr>
              <a:lnSpc>
                <a:spcPct val="100000"/>
              </a:lnSpc>
            </a:pPr>
            <a:r>
              <a:rPr lang="cs-CZ" b="1" i="1" strike="noStrike">
                <a:solidFill>
                  <a:srgbClr val="FFFFFF"/>
                </a:solidFill>
                <a:latin typeface="Arial"/>
                <a:ea typeface="Arial"/>
              </a:rPr>
              <a:t>2. Emeus crassus </a:t>
            </a:r>
            <a:endParaRPr/>
          </a:p>
          <a:p>
            <a:pPr>
              <a:lnSpc>
                <a:spcPct val="100000"/>
              </a:lnSpc>
            </a:pPr>
            <a:r>
              <a:rPr lang="cs-CZ" b="1" i="1" strike="noStrike">
                <a:solidFill>
                  <a:srgbClr val="FFFFFF"/>
                </a:solidFill>
                <a:latin typeface="Arial"/>
                <a:ea typeface="Arial"/>
              </a:rPr>
              <a:t>3. Anomalopteryx didiformis </a:t>
            </a:r>
            <a:endParaRPr/>
          </a:p>
          <a:p>
            <a:pPr>
              <a:lnSpc>
                <a:spcPct val="100000"/>
              </a:lnSpc>
            </a:pPr>
            <a:r>
              <a:rPr lang="cs-CZ" b="1" i="1" strike="noStrike">
                <a:solidFill>
                  <a:srgbClr val="FFFFFF"/>
                </a:solidFill>
                <a:latin typeface="Arial"/>
                <a:ea typeface="Arial"/>
              </a:rPr>
              <a:t>4. Dinornis robustus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 t="55788"/>
          <a:stretch>
            <a:fillRect/>
          </a:stretch>
        </p:blipFill>
        <p:spPr bwMode="auto">
          <a:xfrm>
            <a:off x="1712914" y="-12696"/>
            <a:ext cx="5343525" cy="517365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247680" y="282240"/>
            <a:ext cx="8642520" cy="85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r>
              <a:rPr lang="cs-CZ" sz="3500" strike="noStrike" dirty="0">
                <a:solidFill>
                  <a:srgbClr val="980000"/>
                </a:solidFill>
                <a:latin typeface="Impact"/>
                <a:ea typeface="Impact"/>
              </a:rPr>
              <a:t>OCEÁNIE: </a:t>
            </a:r>
            <a:r>
              <a:rPr lang="cs-CZ" sz="3500" strike="noStrike" dirty="0">
                <a:solidFill>
                  <a:srgbClr val="073763"/>
                </a:solidFill>
                <a:latin typeface="Impact"/>
                <a:ea typeface="Impact"/>
              </a:rPr>
              <a:t>CHARAKTERISTIKA</a:t>
            </a:r>
            <a:endParaRPr dirty="0"/>
          </a:p>
        </p:txBody>
      </p:sp>
      <p:sp>
        <p:nvSpPr>
          <p:cNvPr id="220" name="CustomShape 2"/>
          <p:cNvSpPr/>
          <p:nvPr/>
        </p:nvSpPr>
        <p:spPr>
          <a:xfrm>
            <a:off x="602280" y="1325160"/>
            <a:ext cx="8181720" cy="358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15000"/>
              </a:lnSpc>
              <a:buSzPct val="70000"/>
            </a:pPr>
            <a:r>
              <a:rPr lang="cs-CZ" sz="2500" b="1" i="1" dirty="0">
                <a:solidFill>
                  <a:srgbClr val="000000"/>
                </a:solidFill>
                <a:latin typeface="Arial"/>
                <a:ea typeface="Arial"/>
              </a:rPr>
              <a:t>- je rozdělena na</a:t>
            </a:r>
            <a:r>
              <a:rPr lang="cs-CZ" sz="2500" b="1" i="1" strike="noStrike" dirty="0">
                <a:solidFill>
                  <a:srgbClr val="000000"/>
                </a:solidFill>
                <a:latin typeface="Arial"/>
                <a:ea typeface="Arial"/>
              </a:rPr>
              <a:t>: </a:t>
            </a:r>
            <a:endParaRPr dirty="0"/>
          </a:p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b="1" i="1" strike="noStrike" dirty="0">
                <a:solidFill>
                  <a:srgbClr val="000000"/>
                </a:solidFill>
                <a:latin typeface="Arial"/>
                <a:ea typeface="Arial"/>
              </a:rPr>
              <a:t>Mikronésii</a:t>
            </a:r>
            <a:r>
              <a:rPr lang="cs-CZ" sz="2500" i="1" strike="noStrike" dirty="0">
                <a:solidFill>
                  <a:srgbClr val="000000"/>
                </a:solidFill>
                <a:latin typeface="Arial"/>
                <a:ea typeface="Arial"/>
              </a:rPr>
              <a:t>: malé ostrovy</a:t>
            </a:r>
            <a:endParaRPr dirty="0"/>
          </a:p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b="1" i="1" strike="noStrike" dirty="0">
                <a:solidFill>
                  <a:srgbClr val="000000"/>
                </a:solidFill>
                <a:latin typeface="Arial"/>
                <a:ea typeface="Arial"/>
              </a:rPr>
              <a:t>Melanésii</a:t>
            </a:r>
            <a:r>
              <a:rPr lang="cs-CZ" sz="2500" i="1" strike="noStrike" dirty="0">
                <a:solidFill>
                  <a:srgbClr val="000000"/>
                </a:solidFill>
                <a:latin typeface="Arial"/>
                <a:ea typeface="Arial"/>
              </a:rPr>
              <a:t>: černé ostrovy</a:t>
            </a:r>
            <a:endParaRPr dirty="0"/>
          </a:p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b="1" i="1" strike="noStrike" dirty="0">
                <a:solidFill>
                  <a:srgbClr val="000000"/>
                </a:solidFill>
                <a:latin typeface="Arial"/>
                <a:ea typeface="Arial"/>
              </a:rPr>
              <a:t>Polynésii</a:t>
            </a:r>
            <a:r>
              <a:rPr lang="cs-CZ" sz="2500" i="1" strike="noStrike" dirty="0">
                <a:solidFill>
                  <a:srgbClr val="000000"/>
                </a:solidFill>
                <a:latin typeface="Arial"/>
                <a:ea typeface="Arial"/>
              </a:rPr>
              <a:t>: hodně ostrovů</a:t>
            </a:r>
            <a:endParaRPr dirty="0"/>
          </a:p>
          <a:p>
            <a:pPr>
              <a:lnSpc>
                <a:spcPct val="115000"/>
              </a:lnSpc>
              <a:buFont typeface="Arial"/>
              <a:buChar char="●"/>
            </a:pPr>
            <a:r>
              <a:rPr lang="cs-CZ" sz="2500" i="1" strike="noStrike" dirty="0">
                <a:solidFill>
                  <a:srgbClr val="000000"/>
                </a:solidFill>
                <a:latin typeface="Arial"/>
                <a:ea typeface="Arial"/>
              </a:rPr>
              <a:t> Domorodé obyvatelstvo: </a:t>
            </a:r>
            <a:r>
              <a:rPr lang="cs-CZ" sz="2500" i="1" strike="noStrike" dirty="0" err="1">
                <a:solidFill>
                  <a:srgbClr val="000000"/>
                </a:solidFill>
                <a:latin typeface="Arial"/>
                <a:ea typeface="Arial"/>
              </a:rPr>
              <a:t>australoidní</a:t>
            </a:r>
            <a:r>
              <a:rPr lang="cs-CZ" sz="2500" i="1" strike="noStrike" dirty="0">
                <a:solidFill>
                  <a:srgbClr val="000000"/>
                </a:solidFill>
                <a:latin typeface="Arial"/>
                <a:ea typeface="Arial"/>
              </a:rPr>
              <a:t> rasa, dobří mořeplavci</a:t>
            </a:r>
            <a:endParaRPr dirty="0"/>
          </a:p>
          <a:p>
            <a:pPr>
              <a:lnSpc>
                <a:spcPct val="115000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Shape 35"/>
          <p:cNvPicPr/>
          <p:nvPr/>
        </p:nvPicPr>
        <p:blipFill>
          <a:blip r:embed="rId2" cstate="print"/>
          <a:stretch/>
        </p:blipFill>
        <p:spPr>
          <a:xfrm>
            <a:off x="122760" y="0"/>
            <a:ext cx="8893080" cy="5137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1692</Words>
  <Application>Microsoft Office PowerPoint</Application>
  <PresentationFormat>Předvádění na obrazovce (16:9)</PresentationFormat>
  <Paragraphs>196</Paragraphs>
  <Slides>69</Slides>
  <Notes>22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69</vt:i4>
      </vt:variant>
    </vt:vector>
  </HeadingPairs>
  <TitlesOfParts>
    <vt:vector size="78" baseType="lpstr">
      <vt:lpstr>Arial</vt:lpstr>
      <vt:lpstr>Calibri</vt:lpstr>
      <vt:lpstr>DejaVu Sans</vt:lpstr>
      <vt:lpstr>Impact</vt:lpstr>
      <vt:lpstr>StarSymbol</vt:lpstr>
      <vt:lpstr>Wingdings</vt:lpstr>
      <vt:lpstr>Office Theme</vt:lpstr>
      <vt:lpstr>Office Theme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Mlček Lukáš</dc:creator>
  <cp:lastModifiedBy>Mlček Lukáš</cp:lastModifiedBy>
  <cp:revision>184</cp:revision>
  <dcterms:modified xsi:type="dcterms:W3CDTF">2024-03-13T10:31:08Z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Předvádění na obrazovce (16:9)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156</vt:i4>
  </property>
</Properties>
</file>