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93" r:id="rId7"/>
    <p:sldId id="288" r:id="rId8"/>
    <p:sldId id="261" r:id="rId9"/>
    <p:sldId id="262" r:id="rId10"/>
    <p:sldId id="263" r:id="rId11"/>
    <p:sldId id="264" r:id="rId12"/>
    <p:sldId id="265" r:id="rId13"/>
    <p:sldId id="266" r:id="rId14"/>
    <p:sldId id="289" r:id="rId15"/>
    <p:sldId id="269" r:id="rId16"/>
    <p:sldId id="298" r:id="rId17"/>
    <p:sldId id="299" r:id="rId18"/>
    <p:sldId id="290" r:id="rId19"/>
    <p:sldId id="300" r:id="rId20"/>
    <p:sldId id="294" r:id="rId21"/>
    <p:sldId id="291" r:id="rId22"/>
    <p:sldId id="292" r:id="rId23"/>
    <p:sldId id="297" r:id="rId24"/>
    <p:sldId id="295" r:id="rId25"/>
    <p:sldId id="303" r:id="rId26"/>
    <p:sldId id="304" r:id="rId27"/>
    <p:sldId id="301" r:id="rId28"/>
    <p:sldId id="302" r:id="rId29"/>
    <p:sldId id="296" r:id="rId30"/>
    <p:sldId id="267" r:id="rId31"/>
    <p:sldId id="268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87" r:id="rId5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26" autoAdjust="0"/>
    <p:restoredTop sz="94660"/>
  </p:normalViewPr>
  <p:slideViewPr>
    <p:cSldViewPr>
      <p:cViewPr>
        <p:scale>
          <a:sx n="75" d="100"/>
          <a:sy n="75" d="100"/>
        </p:scale>
        <p:origin x="-2952" y="-12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43325" y="3650200"/>
            <a:ext cx="85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 smtClean="0">
                <a:solidFill>
                  <a:schemeClr val="lt2"/>
                </a:solidFill>
              </a:rPr>
              <a:t>Moravskoslezský </a:t>
            </a:r>
            <a:r>
              <a:rPr lang="cs" dirty="0">
                <a:solidFill>
                  <a:schemeClr val="lt2"/>
                </a:solidFill>
              </a:rPr>
              <a:t>kraj</a:t>
            </a:r>
            <a:endParaRPr dirty="0">
              <a:solidFill>
                <a:schemeClr val="l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b="1"/>
              <a:t>Chráněná území</a:t>
            </a:r>
            <a:endParaRPr b="1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Shape 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5412277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 txBox="1"/>
          <p:nvPr/>
        </p:nvSpPr>
        <p:spPr>
          <a:xfrm>
            <a:off x="5862600" y="2144200"/>
            <a:ext cx="2969700" cy="150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cs" sz="2400"/>
              <a:t>CHKO Jeseníky</a:t>
            </a:r>
            <a:endParaRPr sz="240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cs" sz="2400"/>
              <a:t>CHKO Poodří</a:t>
            </a:r>
            <a:endParaRPr sz="2400"/>
          </a:p>
          <a:p>
            <a: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cs" sz="2400"/>
              <a:t>CHKO Beskydy</a:t>
            </a: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b="1"/>
              <a:t>Nerostné suroviny</a:t>
            </a:r>
            <a:endParaRPr b="1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cs" sz="2400">
                <a:solidFill>
                  <a:srgbClr val="000000"/>
                </a:solidFill>
              </a:rPr>
              <a:t>V Moravskoslezském kraji se vyskytují bohaté zásoby nerostných surovin, jejichž těžba probíhá nebo probíhala v minulosti. Jedná se především o </a:t>
            </a:r>
            <a:r>
              <a:rPr lang="cs" sz="2400" b="1">
                <a:solidFill>
                  <a:srgbClr val="000000"/>
                </a:solidFill>
              </a:rPr>
              <a:t>černé uhlí</a:t>
            </a:r>
            <a:r>
              <a:rPr lang="cs" sz="2400">
                <a:solidFill>
                  <a:srgbClr val="000000"/>
                </a:solidFill>
              </a:rPr>
              <a:t>, dále </a:t>
            </a:r>
            <a:r>
              <a:rPr lang="cs" sz="2400" b="1">
                <a:solidFill>
                  <a:srgbClr val="000000"/>
                </a:solidFill>
              </a:rPr>
              <a:t>zemní plyn</a:t>
            </a:r>
            <a:r>
              <a:rPr lang="cs" sz="2400">
                <a:solidFill>
                  <a:srgbClr val="000000"/>
                </a:solidFill>
              </a:rPr>
              <a:t>, zejména vázaný na černouhelné sloje, štěrkopísky, cihlářské suroviny, stavební kámen, vápence, sádrovec, ale také polymetalické rudy, měděné rudy, zlatonosné rudy i ropa. </a:t>
            </a:r>
            <a:r>
              <a:rPr lang="cs" sz="2400" b="1">
                <a:solidFill>
                  <a:srgbClr val="000000"/>
                </a:solidFill>
              </a:rPr>
              <a:t>Nejvýznamnější nerostnou surovinou na území kraje je černé uhlí české části hornoslezské pánve.</a:t>
            </a:r>
            <a:endParaRPr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b="1"/>
              <a:t>Průmysl</a:t>
            </a:r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14070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cs" sz="1500" dirty="0">
                <a:solidFill>
                  <a:schemeClr val="dk1"/>
                </a:solidFill>
              </a:rPr>
              <a:t>Těžba </a:t>
            </a:r>
            <a:r>
              <a:rPr lang="cs" sz="1500" b="1" dirty="0">
                <a:solidFill>
                  <a:schemeClr val="dk1"/>
                </a:solidFill>
              </a:rPr>
              <a:t>černého uhlí</a:t>
            </a:r>
            <a:r>
              <a:rPr lang="cs" sz="1500" dirty="0">
                <a:solidFill>
                  <a:schemeClr val="dk1"/>
                </a:solidFill>
              </a:rPr>
              <a:t> byla zahájena v 18. století. Černé uhlí se tady těžilo v několika hlubinných dolech až do konce 20. století. Dnes se těží pouze na Karvinsku. V Nové huti v Ostravě jsou </a:t>
            </a:r>
            <a:r>
              <a:rPr lang="cs" sz="1500" b="1" dirty="0">
                <a:solidFill>
                  <a:schemeClr val="dk1"/>
                </a:solidFill>
              </a:rPr>
              <a:t>železárny a ocelárny</a:t>
            </a:r>
            <a:r>
              <a:rPr lang="cs" sz="1500" dirty="0">
                <a:solidFill>
                  <a:schemeClr val="dk1"/>
                </a:solidFill>
              </a:rPr>
              <a:t>, které vyrábějí železo a ocel. Na hutě navazuje </a:t>
            </a:r>
            <a:r>
              <a:rPr lang="cs" sz="1500" b="1" dirty="0">
                <a:solidFill>
                  <a:schemeClr val="dk1"/>
                </a:solidFill>
              </a:rPr>
              <a:t>strojírenský</a:t>
            </a:r>
            <a:r>
              <a:rPr lang="cs" sz="1500" dirty="0">
                <a:solidFill>
                  <a:schemeClr val="dk1"/>
                </a:solidFill>
              </a:rPr>
              <a:t> průmysl. Příkladem může být závod Vítkovice v Ostravě. Na Ostravsku se také rozvinul </a:t>
            </a:r>
            <a:r>
              <a:rPr lang="cs" sz="1500" b="1" dirty="0">
                <a:solidFill>
                  <a:schemeClr val="dk1"/>
                </a:solidFill>
              </a:rPr>
              <a:t>chemický</a:t>
            </a:r>
            <a:r>
              <a:rPr lang="cs" sz="1500" dirty="0">
                <a:solidFill>
                  <a:schemeClr val="dk1"/>
                </a:solidFill>
              </a:rPr>
              <a:t> průmysl. Město Kopřivnice proslulo výrobou automobilů značky </a:t>
            </a:r>
            <a:r>
              <a:rPr lang="cs" sz="1500" b="1" dirty="0">
                <a:solidFill>
                  <a:schemeClr val="dk1"/>
                </a:solidFill>
              </a:rPr>
              <a:t>Tatra</a:t>
            </a:r>
            <a:r>
              <a:rPr lang="cs" sz="1500" dirty="0">
                <a:solidFill>
                  <a:schemeClr val="dk1"/>
                </a:solidFill>
              </a:rPr>
              <a:t>.</a:t>
            </a:r>
            <a:endParaRPr sz="1500" dirty="0"/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725" y="2537338"/>
            <a:ext cx="3612675" cy="242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4575" y="2569250"/>
            <a:ext cx="3219450" cy="23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b="1"/>
              <a:t>Významné firmy</a:t>
            </a:r>
            <a:endParaRPr b="1"/>
          </a:p>
        </p:txBody>
      </p:sp>
      <p:sp>
        <p:nvSpPr>
          <p:cNvPr id="120" name="Shape 120"/>
          <p:cNvSpPr txBox="1"/>
          <p:nvPr/>
        </p:nvSpPr>
        <p:spPr>
          <a:xfrm>
            <a:off x="822950" y="1285875"/>
            <a:ext cx="7200900" cy="3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"/>
              <a:t>OKD: těžba černého uhlí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"/>
              <a:t>Třinecké železárny - Moravia Steel: výroba oceli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">
                <a:solidFill>
                  <a:schemeClr val="dk1"/>
                </a:solidFill>
              </a:rPr>
              <a:t>ArcelorMittal Ostrava a.s.: hutě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"/>
              <a:t>VÍTKOVICE MACHINERY GROUP: strojírenství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"/>
              <a:t>Pharmos, A.s.: farmaceutická společnost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"/>
              <a:t>eD system a.s.: výpočetní technika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">
                <a:solidFill>
                  <a:schemeClr val="dk1"/>
                </a:solidFill>
              </a:rPr>
              <a:t>Advanced World Transport a.s. (AWT): akciová společnost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Å¯z 441.001 stejnosmÄrnÃ© jednotk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608" y="-31440"/>
            <a:ext cx="6899920" cy="5174940"/>
          </a:xfrm>
          <a:prstGeom prst="rect">
            <a:avLst/>
          </a:prstGeom>
          <a:noFill/>
        </p:spPr>
      </p:pic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0" y="4302600"/>
            <a:ext cx="9144000" cy="840900"/>
          </a:xfrm>
          <a:prstGeom prst="rect">
            <a:avLst/>
          </a:prstGeom>
          <a:solidFill>
            <a:schemeClr val="bg1">
              <a:lumMod val="85000"/>
              <a:alpha val="49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b="1" dirty="0" smtClean="0">
                <a:solidFill>
                  <a:schemeClr val="tx1"/>
                </a:solidFill>
              </a:rPr>
              <a:t>Vůz RegioPanter vyráběný firmou Škoda Vagonka (dříve Vagonka Studénka)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125" y="-2"/>
            <a:ext cx="730096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1763900" y="4302600"/>
            <a:ext cx="583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b="1">
                <a:solidFill>
                  <a:srgbClr val="FFFFFF"/>
                </a:solidFill>
              </a:rPr>
              <a:t>Technické muzeum Tatra Kopřivnice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1763900" y="4302600"/>
            <a:ext cx="583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b="1">
                <a:solidFill>
                  <a:srgbClr val="FFFFFF"/>
                </a:solidFill>
              </a:rPr>
              <a:t>Technické muzeum Tatra Kopřivnice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050" name="Picture 2" descr="https://upload.wikimedia.org/wikipedia/commons/1/10/PresidentFirstCa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40302" cy="4731990"/>
          </a:xfrm>
          <a:prstGeom prst="rect">
            <a:avLst/>
          </a:prstGeom>
          <a:noFill/>
        </p:spPr>
      </p:pic>
      <p:sp>
        <p:nvSpPr>
          <p:cNvPr id="5" name="Zástupný symbol pro text 2"/>
          <p:cNvSpPr>
            <a:spLocks noGrp="1"/>
          </p:cNvSpPr>
          <p:nvPr>
            <p:ph type="body" idx="1"/>
          </p:nvPr>
        </p:nvSpPr>
        <p:spPr>
          <a:xfrm>
            <a:off x="251520" y="4320480"/>
            <a:ext cx="8892480" cy="771550"/>
          </a:xfrm>
        </p:spPr>
        <p:txBody>
          <a:bodyPr/>
          <a:lstStyle/>
          <a:p>
            <a:pPr>
              <a:buNone/>
            </a:pPr>
            <a:r>
              <a:rPr lang="cs-CZ" sz="1400" dirty="0" smtClean="0">
                <a:solidFill>
                  <a:schemeClr val="tx1"/>
                </a:solidFill>
              </a:rPr>
              <a:t>vůz </a:t>
            </a:r>
            <a:r>
              <a:rPr lang="cs-CZ" sz="1400" dirty="0" err="1" smtClean="0">
                <a:solidFill>
                  <a:schemeClr val="tx1"/>
                </a:solidFill>
              </a:rPr>
              <a:t>Präsident</a:t>
            </a:r>
            <a:r>
              <a:rPr lang="cs-CZ" sz="1400" dirty="0" smtClean="0">
                <a:solidFill>
                  <a:schemeClr val="tx1"/>
                </a:solidFill>
              </a:rPr>
              <a:t> v roce 1897 vyrobený firmou </a:t>
            </a:r>
            <a:r>
              <a:rPr lang="de-DE" sz="1400" dirty="0" err="1" smtClean="0">
                <a:solidFill>
                  <a:schemeClr val="tx1"/>
                </a:solidFill>
              </a:rPr>
              <a:t>Nesselsdorfer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Wagenbau</a:t>
            </a:r>
            <a:r>
              <a:rPr lang="de-DE" sz="1400" dirty="0" smtClean="0">
                <a:solidFill>
                  <a:schemeClr val="tx1"/>
                </a:solidFill>
              </a:rPr>
              <a:t>-</a:t>
            </a:r>
            <a:r>
              <a:rPr lang="de-DE" sz="1400" dirty="0" err="1" smtClean="0">
                <a:solidFill>
                  <a:schemeClr val="tx1"/>
                </a:solidFill>
              </a:rPr>
              <a:t>Fabriks</a:t>
            </a:r>
            <a:r>
              <a:rPr lang="de-DE" sz="1400" dirty="0" smtClean="0">
                <a:solidFill>
                  <a:schemeClr val="tx1"/>
                </a:solidFill>
              </a:rPr>
              <a:t>-Gesellschaft A.G.</a:t>
            </a:r>
            <a:r>
              <a:rPr lang="cs-CZ" sz="1400" dirty="0" smtClean="0">
                <a:solidFill>
                  <a:schemeClr val="tx1"/>
                </a:solidFill>
              </a:rPr>
              <a:t> (dnes Tatra) – první sériově vyráběný automobilů na našem území. Jeden z prvních automobilů na </a:t>
            </a:r>
            <a:r>
              <a:rPr lang="cs-CZ" sz="1400" dirty="0" smtClean="0">
                <a:solidFill>
                  <a:schemeClr val="tx1"/>
                </a:solidFill>
              </a:rPr>
              <a:t>světě</a:t>
            </a:r>
          </a:p>
          <a:p>
            <a:pPr>
              <a:buNone/>
            </a:pPr>
            <a:r>
              <a:rPr lang="cs-CZ" sz="1400" dirty="0" smtClean="0">
                <a:solidFill>
                  <a:schemeClr val="tx1"/>
                </a:solidFill>
              </a:rPr>
              <a:t>	 –</a:t>
            </a:r>
            <a:r>
              <a:rPr lang="cs-CZ" sz="1400" dirty="0" smtClean="0">
                <a:solidFill>
                  <a:schemeClr val="tx1"/>
                </a:solidFill>
              </a:rPr>
              <a:t> vůz vycházel z kočáru „mylord“ a z automobilu </a:t>
            </a:r>
            <a:r>
              <a:rPr lang="cs-CZ" sz="1400" dirty="0" err="1" smtClean="0">
                <a:solidFill>
                  <a:schemeClr val="tx1"/>
                </a:solidFill>
              </a:rPr>
              <a:t>Benz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r>
              <a:rPr lang="cs-CZ" sz="1400" dirty="0" err="1" smtClean="0">
                <a:solidFill>
                  <a:schemeClr val="tx1"/>
                </a:solidFill>
              </a:rPr>
              <a:t>Phaeton</a:t>
            </a:r>
            <a:endParaRPr lang="de-DE" sz="1400" dirty="0" smtClean="0">
              <a:solidFill>
                <a:schemeClr val="tx1"/>
              </a:solidFill>
            </a:endParaRPr>
          </a:p>
        </p:txBody>
      </p:sp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4"/>
          <a:srcRect l="12006" t="43900" r="72638" b="37200"/>
          <a:stretch>
            <a:fillRect/>
          </a:stretch>
        </p:blipFill>
        <p:spPr bwMode="auto">
          <a:xfrm>
            <a:off x="6335688" y="0"/>
            <a:ext cx="280831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1763900" y="4302600"/>
            <a:ext cx="583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b="1">
                <a:solidFill>
                  <a:srgbClr val="FFFFFF"/>
                </a:solidFill>
              </a:rPr>
              <a:t>Technické muzeum Tatra Kopřivnice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" name="Zástupný symbol pro text 2"/>
          <p:cNvSpPr>
            <a:spLocks noGrp="1"/>
          </p:cNvSpPr>
          <p:nvPr>
            <p:ph type="body" idx="1"/>
          </p:nvPr>
        </p:nvSpPr>
        <p:spPr>
          <a:xfrm>
            <a:off x="251520" y="339502"/>
            <a:ext cx="5040560" cy="432048"/>
          </a:xfrm>
        </p:spPr>
        <p:txBody>
          <a:bodyPr/>
          <a:lstStyle/>
          <a:p>
            <a:pPr>
              <a:buNone/>
            </a:pPr>
            <a:r>
              <a:rPr lang="cs-CZ" sz="1400" dirty="0" smtClean="0">
                <a:solidFill>
                  <a:schemeClr val="tx1"/>
                </a:solidFill>
              </a:rPr>
              <a:t>Hans </a:t>
            </a:r>
            <a:r>
              <a:rPr lang="cs-CZ" sz="1400" dirty="0" err="1" smtClean="0">
                <a:solidFill>
                  <a:schemeClr val="tx1"/>
                </a:solidFill>
              </a:rPr>
              <a:t>Ledwinka</a:t>
            </a:r>
            <a:r>
              <a:rPr lang="cs-CZ" sz="1400" dirty="0" smtClean="0">
                <a:solidFill>
                  <a:schemeClr val="tx1"/>
                </a:solidFill>
              </a:rPr>
              <a:t> – tvůrce koncepce Tatra</a:t>
            </a:r>
            <a:endParaRPr lang="de-DE" sz="1400" dirty="0" smtClean="0">
              <a:solidFill>
                <a:schemeClr val="tx1"/>
              </a:solidFill>
            </a:endParaRPr>
          </a:p>
        </p:txBody>
      </p:sp>
      <p:pic>
        <p:nvPicPr>
          <p:cNvPr id="2" name="Picture 2" descr="Hans Ledwin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75" y="0"/>
            <a:ext cx="3471863" cy="5143500"/>
          </a:xfrm>
          <a:prstGeom prst="rect">
            <a:avLst/>
          </a:prstGeom>
          <a:noFill/>
        </p:spPr>
      </p:pic>
      <p:pic>
        <p:nvPicPr>
          <p:cNvPr id="2052" name="Picture 4" descr="https://upload.wikimedia.org/wikipedia/commons/f/fd/ChassisTatr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1203598"/>
            <a:ext cx="4772025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upload.wikimedia.org/wikipedia/commons/thumb/c/c0/Tatra_57_B%2C_2013_Oldtimer_Bohemia_Rally.JPG/1920px-Tatra_57_B%2C_2013_Oldtimer_Bohemia_Rall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0"/>
            <a:ext cx="7740352" cy="5160235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0" y="4371950"/>
            <a:ext cx="8520600" cy="771550"/>
          </a:xfrm>
          <a:solidFill>
            <a:schemeClr val="bg1">
              <a:lumMod val="85000"/>
              <a:alpha val="51000"/>
            </a:schemeClr>
          </a:solidFill>
        </p:spPr>
        <p:txBody>
          <a:bodyPr/>
          <a:lstStyle/>
          <a:p>
            <a:pPr>
              <a:buNone/>
            </a:pPr>
            <a:r>
              <a:rPr lang="cs-CZ" b="1" dirty="0" smtClean="0">
                <a:solidFill>
                  <a:schemeClr val="tx1"/>
                </a:solidFill>
              </a:rPr>
              <a:t>Tatra 57</a:t>
            </a:r>
            <a:r>
              <a:rPr lang="cs-CZ" dirty="0" smtClean="0">
                <a:solidFill>
                  <a:schemeClr val="tx1"/>
                </a:solidFill>
              </a:rPr>
              <a:t> zvaná Hadimrška</a:t>
            </a:r>
            <a:r>
              <a:rPr lang="cs-CZ" dirty="0" smtClean="0">
                <a:solidFill>
                  <a:schemeClr val="tx1"/>
                </a:solidFill>
              </a:rPr>
              <a:t>, </a:t>
            </a:r>
            <a:r>
              <a:rPr lang="cs-CZ" dirty="0" smtClean="0">
                <a:solidFill>
                  <a:schemeClr val="tx1"/>
                </a:solidFill>
              </a:rPr>
              <a:t>1931–1948, vyrobeno 27 000 kusů, nejrozšířenější vůz předválečného ČSL.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5/5c/Tatra_87_front_%28Foto_Hilarmont%29.JPG/1024px-Tatra_87_front_%28Foto_Hilarmont%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0"/>
            <a:ext cx="7889025" cy="5092428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0" y="4371950"/>
            <a:ext cx="8520600" cy="771550"/>
          </a:xfrm>
          <a:solidFill>
            <a:schemeClr val="bg1">
              <a:lumMod val="85000"/>
              <a:alpha val="51000"/>
            </a:schemeClr>
          </a:solidFill>
        </p:spPr>
        <p:txBody>
          <a:bodyPr/>
          <a:lstStyle/>
          <a:p>
            <a:pPr>
              <a:buNone/>
            </a:pPr>
            <a:r>
              <a:rPr lang="cs-CZ" b="1" dirty="0" smtClean="0">
                <a:solidFill>
                  <a:schemeClr val="tx1"/>
                </a:solidFill>
              </a:rPr>
              <a:t>Tatra  </a:t>
            </a:r>
            <a:r>
              <a:rPr lang="cs-CZ" b="1" dirty="0" smtClean="0">
                <a:solidFill>
                  <a:schemeClr val="tx1"/>
                </a:solidFill>
              </a:rPr>
              <a:t>87</a:t>
            </a:r>
            <a:r>
              <a:rPr lang="cs-CZ" dirty="0" smtClean="0">
                <a:solidFill>
                  <a:schemeClr val="tx1"/>
                </a:solidFill>
              </a:rPr>
              <a:t> – vyráběna v letech 1937-1950, v letech 1947-1950 s ní cestovali Miroslav Zikmund a Jiří </a:t>
            </a:r>
            <a:r>
              <a:rPr lang="cs-CZ" dirty="0" err="1" smtClean="0">
                <a:solidFill>
                  <a:schemeClr val="tx1"/>
                </a:solidFill>
              </a:rPr>
              <a:t>Hanzelka</a:t>
            </a:r>
            <a:r>
              <a:rPr lang="cs-CZ" dirty="0" smtClean="0">
                <a:solidFill>
                  <a:schemeClr val="tx1"/>
                </a:solidFill>
              </a:rPr>
              <a:t> po Africe a Jižní Americe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b="1"/>
              <a:t>Poloha</a:t>
            </a:r>
            <a:endParaRPr b="1"/>
          </a:p>
        </p:txBody>
      </p:sp>
      <p:pic>
        <p:nvPicPr>
          <p:cNvPr id="60" name="Shape 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425" y="1170125"/>
            <a:ext cx="7022126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atra T600 Tatrapl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0"/>
            <a:ext cx="6948264" cy="5205770"/>
          </a:xfrm>
          <a:prstGeom prst="rect">
            <a:avLst/>
          </a:prstGeom>
          <a:noFill/>
        </p:spPr>
      </p:pic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79512" y="4659982"/>
            <a:ext cx="8568952" cy="483518"/>
          </a:xfrm>
          <a:solidFill>
            <a:schemeClr val="bg1">
              <a:lumMod val="85000"/>
              <a:alpha val="49000"/>
            </a:schemeClr>
          </a:solidFill>
        </p:spPr>
        <p:txBody>
          <a:bodyPr/>
          <a:lstStyle/>
          <a:p>
            <a:pPr>
              <a:buNone/>
            </a:pPr>
            <a:r>
              <a:rPr lang="cs-CZ" b="1" dirty="0" smtClean="0">
                <a:solidFill>
                  <a:schemeClr val="tx1"/>
                </a:solidFill>
              </a:rPr>
              <a:t>Tatra 600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– </a:t>
            </a:r>
            <a:r>
              <a:rPr lang="cs-CZ" dirty="0" err="1" smtClean="0">
                <a:solidFill>
                  <a:schemeClr val="tx1"/>
                </a:solidFill>
              </a:rPr>
              <a:t>Tatraplan</a:t>
            </a:r>
            <a:r>
              <a:rPr lang="cs-CZ" dirty="0" smtClean="0">
                <a:solidFill>
                  <a:schemeClr val="tx1"/>
                </a:solidFill>
              </a:rPr>
              <a:t>, 1948-1951, do 1952 v AZNP Mladá Boleslav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s://autobible.euro.cz/wp-content/uploads/2017/02/Tatra-603-3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0"/>
            <a:ext cx="9144000" cy="5143500"/>
          </a:xfrm>
          <a:prstGeom prst="rect">
            <a:avLst/>
          </a:prstGeom>
          <a:noFill/>
        </p:spPr>
      </p:pic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0" y="4514527"/>
            <a:ext cx="9144000" cy="628973"/>
          </a:xfrm>
          <a:solidFill>
            <a:schemeClr val="bg1">
              <a:lumMod val="85000"/>
              <a:alpha val="48000"/>
            </a:schemeClr>
          </a:solidFill>
        </p:spPr>
        <p:txBody>
          <a:bodyPr/>
          <a:lstStyle/>
          <a:p>
            <a:pPr>
              <a:buNone/>
            </a:pPr>
            <a:r>
              <a:rPr lang="cs-CZ" b="1" dirty="0" smtClean="0">
                <a:solidFill>
                  <a:schemeClr val="tx1"/>
                </a:solidFill>
              </a:rPr>
              <a:t>Tatra </a:t>
            </a:r>
            <a:r>
              <a:rPr lang="cs-CZ" b="1" dirty="0" smtClean="0">
                <a:solidFill>
                  <a:schemeClr val="tx1"/>
                </a:solidFill>
              </a:rPr>
              <a:t>603</a:t>
            </a:r>
            <a:r>
              <a:rPr lang="cs-CZ" dirty="0" smtClean="0">
                <a:solidFill>
                  <a:schemeClr val="tx1"/>
                </a:solidFill>
              </a:rPr>
              <a:t> – legendární šestsettrojka, poslední vůz s proudnicovou karoserií vyráběný v </a:t>
            </a:r>
            <a:r>
              <a:rPr lang="cs-CZ" dirty="0" smtClean="0">
                <a:solidFill>
                  <a:schemeClr val="tx1"/>
                </a:solidFill>
              </a:rPr>
              <a:t>letech 1955 až 1975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2931790"/>
            <a:ext cx="2483768" cy="1615827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>
            <a:spAutoFit/>
          </a:bodyPr>
          <a:lstStyle/>
          <a:p>
            <a:r>
              <a:rPr lang="cs-CZ" sz="1100" dirty="0" smtClean="0"/>
              <a:t>Motor</a:t>
            </a:r>
          </a:p>
          <a:p>
            <a:r>
              <a:rPr lang="cs-CZ" sz="1100" dirty="0" smtClean="0"/>
              <a:t>Vzduchem </a:t>
            </a:r>
            <a:r>
              <a:rPr lang="cs-CZ" sz="1100" dirty="0" smtClean="0"/>
              <a:t> chlazený </a:t>
            </a:r>
            <a:r>
              <a:rPr lang="cs-CZ" sz="1100" dirty="0" smtClean="0"/>
              <a:t>hliníkový osmiválec s rozvodem OHV a válci do V s úhlem 90°</a:t>
            </a:r>
          </a:p>
          <a:p>
            <a:r>
              <a:rPr lang="cs-CZ" sz="1100" dirty="0" smtClean="0"/>
              <a:t>Objem: 2545 cm³</a:t>
            </a:r>
          </a:p>
          <a:p>
            <a:r>
              <a:rPr lang="cs-CZ" sz="1100" dirty="0" smtClean="0"/>
              <a:t>Výkon: 69,9 kW při 4000 otáčkách za minutu</a:t>
            </a:r>
          </a:p>
          <a:p>
            <a:r>
              <a:rPr lang="cs-CZ" sz="1100" dirty="0" smtClean="0"/>
              <a:t>Maximální rychlost: 160 km/h</a:t>
            </a:r>
          </a:p>
          <a:p>
            <a:r>
              <a:rPr lang="cs-CZ" sz="1100" dirty="0" smtClean="0"/>
              <a:t>Spotřeba 13 l/100 km</a:t>
            </a:r>
            <a:endParaRPr lang="cs-CZ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s://upload.wikimedia.org/wikipedia/commons/2/22/Tatra613_2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60" y="0"/>
            <a:ext cx="7668344" cy="5214474"/>
          </a:xfrm>
          <a:prstGeom prst="rect">
            <a:avLst/>
          </a:prstGeom>
          <a:noFill/>
        </p:spPr>
      </p:pic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0" y="4515966"/>
            <a:ext cx="9144000" cy="412949"/>
          </a:xfrm>
          <a:solidFill>
            <a:schemeClr val="bg1">
              <a:lumMod val="85000"/>
              <a:alpha val="51000"/>
            </a:schemeClr>
          </a:solidFill>
        </p:spPr>
        <p:txBody>
          <a:bodyPr/>
          <a:lstStyle/>
          <a:p>
            <a:pPr>
              <a:buNone/>
            </a:pPr>
            <a:r>
              <a:rPr lang="cs-CZ" b="1" dirty="0" smtClean="0">
                <a:solidFill>
                  <a:schemeClr val="tx1"/>
                </a:solidFill>
              </a:rPr>
              <a:t>Tatra </a:t>
            </a:r>
            <a:r>
              <a:rPr lang="cs-CZ" b="1" dirty="0" smtClean="0">
                <a:solidFill>
                  <a:schemeClr val="tx1"/>
                </a:solidFill>
              </a:rPr>
              <a:t>613</a:t>
            </a:r>
            <a:r>
              <a:rPr lang="cs-CZ" dirty="0" smtClean="0">
                <a:solidFill>
                  <a:schemeClr val="tx1"/>
                </a:solidFill>
              </a:rPr>
              <a:t> - 1974 až </a:t>
            </a:r>
            <a:r>
              <a:rPr lang="cs-CZ" dirty="0" smtClean="0">
                <a:solidFill>
                  <a:schemeClr val="tx1"/>
                </a:solidFill>
              </a:rPr>
              <a:t>1995, vyráběna v závodě v </a:t>
            </a:r>
            <a:r>
              <a:rPr lang="cs-CZ" dirty="0" err="1" smtClean="0">
                <a:solidFill>
                  <a:schemeClr val="tx1"/>
                </a:solidFill>
              </a:rPr>
              <a:t>Příboře</a:t>
            </a:r>
            <a:r>
              <a:rPr lang="cs-CZ" dirty="0" smtClean="0">
                <a:solidFill>
                  <a:schemeClr val="tx1"/>
                </a:solidFill>
              </a:rPr>
              <a:t>, běžně nedostupná,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907704" y="0"/>
            <a:ext cx="7236296" cy="1169551"/>
          </a:xfrm>
          <a:prstGeom prst="rect">
            <a:avLst/>
          </a:prstGeom>
          <a:solidFill>
            <a:schemeClr val="bg1">
              <a:lumMod val="85000"/>
              <a:alpha val="51000"/>
            </a:schemeClr>
          </a:solidFill>
        </p:spPr>
        <p:txBody>
          <a:bodyPr wrap="square">
            <a:spAutoFit/>
          </a:bodyPr>
          <a:lstStyle/>
          <a:p>
            <a:r>
              <a:rPr lang="cs-CZ" dirty="0" smtClean="0"/>
              <a:t>Motor: </a:t>
            </a:r>
            <a:r>
              <a:rPr lang="cs-CZ" b="1" dirty="0" smtClean="0"/>
              <a:t>vzduchem chlazený</a:t>
            </a:r>
            <a:r>
              <a:rPr lang="cs-CZ" dirty="0" smtClean="0"/>
              <a:t> vidlicový osmiválec, objem válců 3495 cm³; rozvod 2x OHC; výkon 123,5 kW (167 k) při 5200 </a:t>
            </a:r>
            <a:r>
              <a:rPr lang="cs-CZ" dirty="0" err="1" smtClean="0"/>
              <a:t>ot</a:t>
            </a:r>
            <a:r>
              <a:rPr lang="cs-CZ" dirty="0" smtClean="0"/>
              <a:t>./min, chlazení vzduchem</a:t>
            </a:r>
          </a:p>
          <a:p>
            <a:r>
              <a:rPr lang="cs-CZ" dirty="0" smtClean="0"/>
              <a:t>Pohon: zadní náhon;4 stupňová manuální převodovka</a:t>
            </a:r>
          </a:p>
          <a:p>
            <a:r>
              <a:rPr lang="cs-CZ" dirty="0" smtClean="0"/>
              <a:t>Rozměry: Délka 5030 mm;rozvor 2990 mm; šířka 1810; hmotnost 1690 kg</a:t>
            </a:r>
          </a:p>
          <a:p>
            <a:r>
              <a:rPr lang="cs-CZ" dirty="0" smtClean="0"/>
              <a:t>Výkon: maximální rychlost </a:t>
            </a:r>
            <a:r>
              <a:rPr lang="cs-CZ" b="1" dirty="0" smtClean="0"/>
              <a:t>190 km/h</a:t>
            </a:r>
            <a:r>
              <a:rPr lang="cs-CZ" dirty="0" smtClean="0"/>
              <a:t>, vstřikové motory </a:t>
            </a:r>
            <a:r>
              <a:rPr lang="cs-CZ" b="1" dirty="0" smtClean="0"/>
              <a:t>230 km/h</a:t>
            </a:r>
            <a:endParaRPr lang="cs-CZ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s://upload.wikimedia.org/wikipedia/commons/thumb/5/51/T148CAS32.jpg/1280px-T148CAS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0"/>
            <a:ext cx="6857999" cy="5143500"/>
          </a:xfrm>
          <a:prstGeom prst="rect">
            <a:avLst/>
          </a:prstGeom>
          <a:noFill/>
        </p:spPr>
      </p:pic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0" y="4515966"/>
            <a:ext cx="3131840" cy="412949"/>
          </a:xfrm>
        </p:spPr>
        <p:txBody>
          <a:bodyPr/>
          <a:lstStyle/>
          <a:p>
            <a:pPr>
              <a:buNone/>
            </a:pPr>
            <a:r>
              <a:rPr lang="cs-CZ" b="1" dirty="0" smtClean="0">
                <a:solidFill>
                  <a:schemeClr val="tx1"/>
                </a:solidFill>
              </a:rPr>
              <a:t>Tatra </a:t>
            </a:r>
            <a:r>
              <a:rPr lang="cs-CZ" b="1" dirty="0" smtClean="0">
                <a:solidFill>
                  <a:schemeClr val="tx1"/>
                </a:solidFill>
              </a:rPr>
              <a:t>148</a:t>
            </a:r>
            <a:r>
              <a:rPr lang="cs-CZ" dirty="0" smtClean="0">
                <a:solidFill>
                  <a:schemeClr val="tx1"/>
                </a:solidFill>
              </a:rPr>
              <a:t> - 1972 až 1982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upload.wikimedia.org/wikipedia/commons/3/34/Tatra1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0"/>
            <a:ext cx="6804248" cy="5103186"/>
          </a:xfrm>
          <a:prstGeom prst="rect">
            <a:avLst/>
          </a:prstGeom>
          <a:noFill/>
        </p:spPr>
      </p:pic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0" y="4730551"/>
            <a:ext cx="3275856" cy="412949"/>
          </a:xfrm>
          <a:solidFill>
            <a:schemeClr val="bg1">
              <a:lumMod val="85000"/>
              <a:alpha val="48000"/>
            </a:schemeClr>
          </a:solidFill>
        </p:spPr>
        <p:txBody>
          <a:bodyPr/>
          <a:lstStyle/>
          <a:p>
            <a:pPr>
              <a:buNone/>
            </a:pPr>
            <a:r>
              <a:rPr lang="cs-CZ" b="1" dirty="0" smtClean="0">
                <a:solidFill>
                  <a:schemeClr val="tx1"/>
                </a:solidFill>
              </a:rPr>
              <a:t>Tatra </a:t>
            </a:r>
            <a:r>
              <a:rPr lang="cs-CZ" b="1" dirty="0" smtClean="0">
                <a:solidFill>
                  <a:schemeClr val="tx1"/>
                </a:solidFill>
              </a:rPr>
              <a:t>815</a:t>
            </a:r>
            <a:r>
              <a:rPr lang="cs-CZ" dirty="0" smtClean="0">
                <a:solidFill>
                  <a:schemeClr val="tx1"/>
                </a:solidFill>
              </a:rPr>
              <a:t> – 1982 - dosud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Image result for Tatra 815 GT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0749" y="0"/>
            <a:ext cx="6353251" cy="5143500"/>
          </a:xfrm>
          <a:prstGeom prst="rect">
            <a:avLst/>
          </a:prstGeom>
          <a:noFill/>
        </p:spPr>
      </p:pic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0" y="4730551"/>
            <a:ext cx="9036496" cy="412949"/>
          </a:xfrm>
          <a:solidFill>
            <a:schemeClr val="bg1">
              <a:lumMod val="85000"/>
              <a:alpha val="48000"/>
            </a:schemeClr>
          </a:solidFill>
        </p:spPr>
        <p:txBody>
          <a:bodyPr/>
          <a:lstStyle/>
          <a:p>
            <a:pPr>
              <a:buNone/>
            </a:pPr>
            <a:r>
              <a:rPr lang="cs-CZ" b="1" dirty="0" smtClean="0">
                <a:solidFill>
                  <a:schemeClr val="tx1"/>
                </a:solidFill>
              </a:rPr>
              <a:t>Tatra </a:t>
            </a:r>
            <a:r>
              <a:rPr lang="cs-CZ" b="1" dirty="0" smtClean="0">
                <a:solidFill>
                  <a:schemeClr val="tx1"/>
                </a:solidFill>
              </a:rPr>
              <a:t>815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GTC  (Grand </a:t>
            </a:r>
            <a:r>
              <a:rPr lang="cs-CZ" dirty="0" err="1" smtClean="0">
                <a:solidFill>
                  <a:schemeClr val="tx1"/>
                </a:solidFill>
              </a:rPr>
              <a:t>Tourist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Caravan</a:t>
            </a:r>
            <a:r>
              <a:rPr lang="cs-CZ" dirty="0" smtClean="0">
                <a:solidFill>
                  <a:schemeClr val="tx1"/>
                </a:solidFill>
              </a:rPr>
              <a:t>) – 1987-1990 expedice Tatra kolem světa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 descr="Image result for tatra dakar 19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0538"/>
            <a:ext cx="9144000" cy="4773168"/>
          </a:xfrm>
          <a:prstGeom prst="rect">
            <a:avLst/>
          </a:prstGeom>
          <a:noFill/>
        </p:spPr>
      </p:pic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0" y="4730551"/>
            <a:ext cx="9036496" cy="412949"/>
          </a:xfrm>
          <a:solidFill>
            <a:schemeClr val="bg1">
              <a:lumMod val="85000"/>
              <a:alpha val="48000"/>
            </a:schemeClr>
          </a:solidFill>
        </p:spPr>
        <p:txBody>
          <a:bodyPr/>
          <a:lstStyle/>
          <a:p>
            <a:pPr>
              <a:buNone/>
            </a:pPr>
            <a:r>
              <a:rPr lang="cs-CZ" b="1" dirty="0" smtClean="0">
                <a:solidFill>
                  <a:schemeClr val="tx1"/>
                </a:solidFill>
              </a:rPr>
              <a:t>Tatra </a:t>
            </a:r>
            <a:r>
              <a:rPr lang="cs-CZ" b="1" dirty="0" smtClean="0">
                <a:solidFill>
                  <a:schemeClr val="tx1"/>
                </a:solidFill>
              </a:rPr>
              <a:t>815 </a:t>
            </a:r>
            <a:r>
              <a:rPr lang="cs-CZ" dirty="0" smtClean="0">
                <a:solidFill>
                  <a:schemeClr val="tx1"/>
                </a:solidFill>
              </a:rPr>
              <a:t>– speciál, který zvítězil na Rallye </a:t>
            </a:r>
            <a:r>
              <a:rPr lang="cs-CZ" dirty="0" err="1" smtClean="0">
                <a:solidFill>
                  <a:schemeClr val="tx1"/>
                </a:solidFill>
              </a:rPr>
              <a:t>Paříž</a:t>
            </a:r>
            <a:r>
              <a:rPr lang="cs-CZ" dirty="0" smtClean="0">
                <a:solidFill>
                  <a:schemeClr val="tx1"/>
                </a:solidFill>
              </a:rPr>
              <a:t>-Dakar v roce 1988; Karel </a:t>
            </a:r>
            <a:r>
              <a:rPr lang="cs-CZ" dirty="0" err="1" smtClean="0">
                <a:solidFill>
                  <a:schemeClr val="tx1"/>
                </a:solidFill>
              </a:rPr>
              <a:t>Loprais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99330" name="Picture 2" descr="Karel Lopra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336331" cy="1563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0" y="4587974"/>
            <a:ext cx="9036496" cy="555526"/>
          </a:xfrm>
        </p:spPr>
        <p:txBody>
          <a:bodyPr/>
          <a:lstStyle/>
          <a:p>
            <a:pPr marL="0">
              <a:buNone/>
            </a:pPr>
            <a:r>
              <a:rPr lang="cs-CZ" sz="1400" b="1" dirty="0" smtClean="0">
                <a:solidFill>
                  <a:schemeClr val="tx1"/>
                </a:solidFill>
              </a:rPr>
              <a:t>Tatra 158 </a:t>
            </a:r>
            <a:r>
              <a:rPr lang="cs-CZ" sz="1400" b="1" dirty="0" err="1" smtClean="0">
                <a:solidFill>
                  <a:schemeClr val="tx1"/>
                </a:solidFill>
              </a:rPr>
              <a:t>Phoenix</a:t>
            </a:r>
            <a:r>
              <a:rPr lang="cs-CZ" sz="1400" dirty="0" smtClean="0">
                <a:solidFill>
                  <a:schemeClr val="tx1"/>
                </a:solidFill>
              </a:rPr>
              <a:t> – 2011 - doposud</a:t>
            </a:r>
            <a:endParaRPr lang="cs-CZ" sz="1400" dirty="0">
              <a:solidFill>
                <a:schemeClr val="tx1"/>
              </a:solidFill>
            </a:endParaRPr>
          </a:p>
        </p:txBody>
      </p:sp>
      <p:pic>
        <p:nvPicPr>
          <p:cNvPr id="96258" name="Picture 2" descr="Tatra 158 Euro VI – sklápěče 8×8 a 6×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688" y="0"/>
            <a:ext cx="6156176" cy="46171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s://upload.wikimedia.org/wikipedia/commons/thumb/4/4c/Tatra_T-810_Czech_Army_01.jpg/1280px-Tatra_T-810_Czech_Army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664" y="-13693"/>
            <a:ext cx="6876256" cy="5157193"/>
          </a:xfrm>
          <a:prstGeom prst="rect">
            <a:avLst/>
          </a:prstGeom>
          <a:noFill/>
        </p:spPr>
      </p:pic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0" y="4587974"/>
            <a:ext cx="9036496" cy="555526"/>
          </a:xfrm>
        </p:spPr>
        <p:txBody>
          <a:bodyPr/>
          <a:lstStyle/>
          <a:p>
            <a:pPr marL="0">
              <a:buNone/>
            </a:pPr>
            <a:r>
              <a:rPr lang="cs-CZ" sz="1400" b="1" dirty="0" smtClean="0">
                <a:solidFill>
                  <a:schemeClr val="tx1"/>
                </a:solidFill>
              </a:rPr>
              <a:t>Tatra 810  </a:t>
            </a:r>
            <a:r>
              <a:rPr lang="cs-CZ" sz="1400" dirty="0" smtClean="0">
                <a:solidFill>
                  <a:schemeClr val="tx1"/>
                </a:solidFill>
              </a:rPr>
              <a:t>– 2008 - doposud</a:t>
            </a:r>
            <a:endParaRPr lang="cs-CZ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s://upload.wikimedia.org/wikipedia/commons/a/a1/M290.002.jpg"/>
          <p:cNvPicPr>
            <a:picLocks noChangeAspect="1" noChangeArrowheads="1"/>
          </p:cNvPicPr>
          <p:nvPr/>
        </p:nvPicPr>
        <p:blipFill>
          <a:blip r:embed="rId2"/>
          <a:srcRect b="12172"/>
          <a:stretch>
            <a:fillRect/>
          </a:stretch>
        </p:blipFill>
        <p:spPr bwMode="auto">
          <a:xfrm>
            <a:off x="1331640" y="0"/>
            <a:ext cx="7010400" cy="4299942"/>
          </a:xfrm>
          <a:prstGeom prst="rect">
            <a:avLst/>
          </a:prstGeom>
          <a:noFill/>
        </p:spPr>
      </p:pic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0" y="4227934"/>
            <a:ext cx="9036496" cy="915566"/>
          </a:xfrm>
        </p:spPr>
        <p:txBody>
          <a:bodyPr/>
          <a:lstStyle/>
          <a:p>
            <a:pPr marL="0">
              <a:buNone/>
            </a:pPr>
            <a:r>
              <a:rPr lang="cs-CZ" sz="1400" b="1" dirty="0" smtClean="0">
                <a:solidFill>
                  <a:schemeClr val="tx1"/>
                </a:solidFill>
              </a:rPr>
              <a:t>Slovenská </a:t>
            </a:r>
            <a:r>
              <a:rPr lang="cs-CZ" sz="1400" b="1" dirty="0" err="1" smtClean="0">
                <a:solidFill>
                  <a:schemeClr val="tx1"/>
                </a:solidFill>
              </a:rPr>
              <a:t>Strela</a:t>
            </a:r>
            <a:r>
              <a:rPr lang="cs-CZ" sz="1400" dirty="0" smtClean="0">
                <a:solidFill>
                  <a:schemeClr val="tx1"/>
                </a:solidFill>
              </a:rPr>
              <a:t> – </a:t>
            </a:r>
            <a:r>
              <a:rPr lang="cs-CZ" sz="1400" dirty="0" smtClean="0">
                <a:solidFill>
                  <a:schemeClr val="tx1"/>
                </a:solidFill>
              </a:rPr>
              <a:t>benzín-elektrický </a:t>
            </a:r>
            <a:r>
              <a:rPr lang="cs-CZ" sz="1400" dirty="0" smtClean="0">
                <a:solidFill>
                  <a:schemeClr val="tx1"/>
                </a:solidFill>
              </a:rPr>
              <a:t>vlak mezi Prahou a Bratislavou, 1936-1939, čas 4h 18 </a:t>
            </a:r>
            <a:r>
              <a:rPr lang="cs-CZ" sz="1400" dirty="0" smtClean="0">
                <a:solidFill>
                  <a:schemeClr val="tx1"/>
                </a:solidFill>
              </a:rPr>
              <a:t>min,</a:t>
            </a:r>
          </a:p>
          <a:p>
            <a:pPr marL="0">
              <a:buNone/>
            </a:pPr>
            <a:r>
              <a:rPr lang="cs-CZ" sz="1400" dirty="0" smtClean="0">
                <a:solidFill>
                  <a:schemeClr val="tx1"/>
                </a:solidFill>
              </a:rPr>
              <a:t>vůz disponoval značnou jízdní dynamikou, skvěle zrychloval a slušně brzdil, což se na velice hodilo, jelikož vůz musel rychlost často přizpůsobovat stavu trati, konstrukční rychlost 130 km / hod, vůz vynikal malou spotřebou</a:t>
            </a:r>
            <a:endParaRPr lang="cs-CZ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b="1"/>
              <a:t>Základní údaje</a:t>
            </a:r>
            <a:endParaRPr b="1"/>
          </a:p>
        </p:txBody>
      </p:sp>
      <p:sp>
        <p:nvSpPr>
          <p:cNvPr id="66" name="Shape 66"/>
          <p:cNvSpPr txBox="1"/>
          <p:nvPr/>
        </p:nvSpPr>
        <p:spPr>
          <a:xfrm>
            <a:off x="907650" y="1068925"/>
            <a:ext cx="7328700" cy="391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/>
              <a:t>Krajské město: Ostrava</a:t>
            </a:r>
            <a:endParaRPr sz="2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400">
                <a:solidFill>
                  <a:schemeClr val="dk1"/>
                </a:solidFill>
              </a:rPr>
              <a:t>Rozloha: 5427 km²</a:t>
            </a:r>
            <a:endParaRPr sz="2400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/>
              <a:t>Počet obyvatel: 1 209 879 (2017)</a:t>
            </a:r>
            <a:endParaRPr sz="2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/>
              <a:t>Hustota zalidnění: 224 obyvatel/km²</a:t>
            </a:r>
            <a:endParaRPr sz="2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/>
              <a:t>Nejvyšší bod: Praděd (1 491 m n.m.)</a:t>
            </a:r>
            <a:endParaRPr sz="2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b="1"/>
              <a:t>Zemědělství</a:t>
            </a:r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5942500" y="1152475"/>
            <a:ext cx="3126900" cy="3416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cs" sz="2000">
                <a:solidFill>
                  <a:srgbClr val="000000"/>
                </a:solidFill>
              </a:rPr>
              <a:t>Přes polovinu území Moravskoslezského kraje zabírá </a:t>
            </a:r>
            <a:r>
              <a:rPr lang="cs" sz="2000" b="1">
                <a:solidFill>
                  <a:srgbClr val="000000"/>
                </a:solidFill>
              </a:rPr>
              <a:t>zemědělská půda</a:t>
            </a:r>
            <a:r>
              <a:rPr lang="cs" sz="2000">
                <a:solidFill>
                  <a:srgbClr val="000000"/>
                </a:solidFill>
              </a:rPr>
              <a:t>. Zemědělci pěstují v podhůří zejména brambory, len a oves. Na loukách často spatříme pasoucí se krávy a ovce.</a:t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81975"/>
            <a:ext cx="5690221" cy="3902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025"/>
            <a:ext cx="9144000" cy="510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715500" y="139775"/>
            <a:ext cx="7713000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b="1"/>
              <a:t>Vysoká škola báňská - Technická univerzita Ostrava</a:t>
            </a:r>
            <a:endParaRPr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7675" y="0"/>
            <a:ext cx="3686326" cy="246237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318675" y="4346475"/>
            <a:ext cx="558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rgbClr val="FFFFFF"/>
                </a:solidFill>
              </a:rPr>
              <a:t>Hornické muzeum Landek Park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81708"/>
            <a:ext cx="4595550" cy="3061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113350" cy="2772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3350" y="0"/>
            <a:ext cx="5059875" cy="331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95550" y="2854650"/>
            <a:ext cx="4577675" cy="228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2201500" y="4471350"/>
            <a:ext cx="383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rgbClr val="FFFFFF"/>
                </a:solidFill>
              </a:rPr>
              <a:t>Důl Michal v Ostravě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311700" y="4215750"/>
            <a:ext cx="3179700" cy="6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cs"/>
              <a:t>oblast Dolní Vítkovice</a:t>
            </a:r>
            <a:endParaRPr/>
          </a:p>
        </p:txBody>
      </p:sp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"/>
            <a:ext cx="9144000" cy="3614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2450" y="0"/>
            <a:ext cx="76998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1318150" y="4203875"/>
            <a:ext cx="2422500" cy="507600"/>
          </a:xfrm>
          <a:prstGeom prst="rect">
            <a:avLst/>
          </a:prstGeom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cs"/>
              <a:t>Koncertní hala Gong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64643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311700" y="4245575"/>
            <a:ext cx="2455200" cy="572700"/>
          </a:xfrm>
          <a:prstGeom prst="rect">
            <a:avLst/>
          </a:prstGeom>
          <a:solidFill>
            <a:srgbClr val="EFEFE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cs"/>
              <a:t>Colours of Ostrava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3209700" y="291600"/>
            <a:ext cx="272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/>
              <a:t>Hrad - Sovinec</a:t>
            </a:r>
            <a:endParaRPr b="1"/>
          </a:p>
        </p:txBody>
      </p:sp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" y="971313"/>
            <a:ext cx="9144005" cy="3902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hape 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600" y="0"/>
            <a:ext cx="9173199" cy="518002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1020375" y="561900"/>
            <a:ext cx="15222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rgbClr val="FFFFFF"/>
                </a:solidFill>
              </a:rPr>
              <a:t>Praděd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63" y="18263"/>
            <a:ext cx="9079075" cy="5106974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3580800" y="211225"/>
            <a:ext cx="198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/>
              <a:t>Lysá hora</a:t>
            </a:r>
            <a:endParaRPr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b="1"/>
              <a:t>Administrativní členění</a:t>
            </a:r>
            <a:endParaRPr b="1"/>
          </a:p>
        </p:txBody>
      </p:sp>
      <p:pic>
        <p:nvPicPr>
          <p:cNvPr id="72" name="Shape 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89475"/>
            <a:ext cx="3790000" cy="39064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Shape 73"/>
          <p:cNvSpPr txBox="1"/>
          <p:nvPr/>
        </p:nvSpPr>
        <p:spPr>
          <a:xfrm>
            <a:off x="4393800" y="1382500"/>
            <a:ext cx="4438500" cy="332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/>
              <a:t>Moravskoslezský kraj je rozčleněn na 6 okresů, a to na: </a:t>
            </a:r>
            <a:endParaRPr sz="20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cs" sz="2000"/>
              <a:t>Bruntál</a:t>
            </a:r>
            <a:endParaRPr sz="2000"/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cs" sz="2000"/>
              <a:t>Opava</a:t>
            </a:r>
            <a:endParaRPr sz="2000"/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cs" sz="2000"/>
              <a:t>Ostrava-město</a:t>
            </a:r>
            <a:endParaRPr sz="2000"/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cs" sz="2000"/>
              <a:t>Karviná</a:t>
            </a:r>
            <a:endParaRPr sz="2000"/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cs" sz="2000"/>
              <a:t>Nový Jičín</a:t>
            </a:r>
            <a:endParaRPr sz="2000"/>
          </a:p>
          <a:p>
            <a: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cs" sz="2000"/>
              <a:t>Frýdek-Místek</a:t>
            </a:r>
            <a:endParaRPr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852" y="0"/>
            <a:ext cx="736429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Shape 200"/>
          <p:cNvSpPr txBox="1"/>
          <p:nvPr/>
        </p:nvSpPr>
        <p:spPr>
          <a:xfrm>
            <a:off x="1009400" y="4643250"/>
            <a:ext cx="2173200" cy="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“Lysař” Ján Čupa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450" y="352375"/>
            <a:ext cx="5562176" cy="1854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2558" y="1"/>
            <a:ext cx="325619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377450" y="1677575"/>
            <a:ext cx="190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/>
              <a:t>Pustevny</a:t>
            </a:r>
            <a:endParaRPr b="1"/>
          </a:p>
        </p:txBody>
      </p:sp>
      <p:sp>
        <p:nvSpPr>
          <p:cNvPr id="208" name="Shape 208"/>
          <p:cNvSpPr txBox="1"/>
          <p:nvPr/>
        </p:nvSpPr>
        <p:spPr>
          <a:xfrm>
            <a:off x="6056750" y="4076800"/>
            <a:ext cx="2630100" cy="12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b="1"/>
              <a:t>Socha Radegast na hoře Radhošt</a:t>
            </a:r>
            <a:endParaRPr sz="2400" b="1"/>
          </a:p>
        </p:txBody>
      </p:sp>
      <p:pic>
        <p:nvPicPr>
          <p:cNvPr id="209" name="Shape 2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6800" y="2206450"/>
            <a:ext cx="4752670" cy="293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99825" y="145475"/>
            <a:ext cx="345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 dirty="0">
                <a:solidFill>
                  <a:srgbClr val="FFFFFF"/>
                </a:solidFill>
              </a:rPr>
              <a:t>Štramberská Trúba</a:t>
            </a:r>
            <a:r>
              <a:rPr lang="cs" b="1" dirty="0"/>
              <a:t> </a:t>
            </a:r>
            <a:endParaRPr b="1" dirty="0"/>
          </a:p>
        </p:txBody>
      </p:sp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5826750" y="4570800"/>
            <a:ext cx="317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rgbClr val="FFFFFF"/>
                </a:solidFill>
              </a:rPr>
              <a:t>Štramberské uši </a:t>
            </a:r>
            <a:r>
              <a:rPr lang="cs" b="1"/>
              <a:t> </a:t>
            </a:r>
            <a:endParaRPr b="1"/>
          </a:p>
        </p:txBody>
      </p:sp>
      <p:pic>
        <p:nvPicPr>
          <p:cNvPr id="217" name="Shape 2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8150" y="2561013"/>
            <a:ext cx="2133600" cy="200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9358" y="18263"/>
            <a:ext cx="3404641" cy="510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5"/>
            <a:ext cx="6717375" cy="510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2037900" y="225850"/>
            <a:ext cx="506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/>
              <a:t>Zámek- Hradec nad Moravicí</a:t>
            </a:r>
            <a:endParaRPr b="1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Shape 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25" y="-36525"/>
            <a:ext cx="91107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5294475" y="3995800"/>
            <a:ext cx="293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rgbClr val="FFFFFF"/>
                </a:solidFill>
              </a:rPr>
              <a:t>Hrad - Hukvaldy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Shape 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4601626" cy="345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7275" y="1"/>
            <a:ext cx="4676725" cy="31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7375" y="2289875"/>
            <a:ext cx="4206626" cy="285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665150"/>
            <a:ext cx="4937376" cy="2478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3047600" y="2849425"/>
            <a:ext cx="3130800" cy="56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rgbClr val="FFFFFF"/>
                </a:solidFill>
              </a:rPr>
              <a:t>Údolí Bílé Opavy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Shape 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Shape 245"/>
          <p:cNvSpPr txBox="1">
            <a:spLocks noGrp="1"/>
          </p:cNvSpPr>
          <p:nvPr>
            <p:ph type="title"/>
          </p:nvPr>
        </p:nvSpPr>
        <p:spPr>
          <a:xfrm>
            <a:off x="168850" y="203950"/>
            <a:ext cx="363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rgbClr val="FFFFFF"/>
                </a:solidFill>
              </a:rPr>
              <a:t>Rešovské vodopády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1" name="Shape 251"/>
          <p:cNvPicPr preferRelativeResize="0"/>
          <p:nvPr/>
        </p:nvPicPr>
        <p:blipFill rotWithShape="1">
          <a:blip r:embed="rId3">
            <a:alphaModFix/>
          </a:blip>
          <a:srcRect t="14082" b="10932"/>
          <a:stretch/>
        </p:blipFill>
        <p:spPr>
          <a:xfrm>
            <a:off x="0" y="0"/>
            <a:ext cx="9059175" cy="509452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50450" y="4572000"/>
            <a:ext cx="2110800" cy="626400"/>
          </a:xfrm>
          <a:prstGeom prst="rect">
            <a:avLst/>
          </a:prstGeom>
          <a:solidFill>
            <a:srgbClr val="F3F3F3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cs"/>
              <a:t>Karlova Studánka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Shape 2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2169750" y="164975"/>
            <a:ext cx="48045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/>
              <a:t>Vodní nádrž - Slezská harta</a:t>
            </a:r>
            <a:endParaRPr b="1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65" name="Shape 265"/>
          <p:cNvPicPr preferRelativeResize="0"/>
          <p:nvPr/>
        </p:nvPicPr>
        <p:blipFill rotWithShape="1">
          <a:blip r:embed="rId3">
            <a:alphaModFix/>
          </a:blip>
          <a:srcRect t="-24677" b="16158"/>
          <a:stretch/>
        </p:blipFill>
        <p:spPr>
          <a:xfrm>
            <a:off x="0" y="-1214825"/>
            <a:ext cx="9467012" cy="61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Shape 266"/>
          <p:cNvSpPr txBox="1"/>
          <p:nvPr/>
        </p:nvSpPr>
        <p:spPr>
          <a:xfrm>
            <a:off x="190000" y="3464050"/>
            <a:ext cx="8882700" cy="19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>
                <a:solidFill>
                  <a:srgbClr val="222222"/>
                </a:solidFill>
                <a:highlight>
                  <a:srgbClr val="FFFFFF"/>
                </a:highlight>
              </a:rPr>
              <a:t>Velký a Malý (vpravo) Roudný; pohled z přístupové cesty k Venušině sopce u Meziny</a:t>
            </a:r>
            <a:endParaRPr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b="1"/>
              <a:t>Reliéf</a:t>
            </a:r>
            <a:endParaRPr/>
          </a:p>
        </p:txBody>
      </p:sp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75" y="1132300"/>
            <a:ext cx="4826224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Shape 80"/>
          <p:cNvSpPr txBox="1"/>
          <p:nvPr/>
        </p:nvSpPr>
        <p:spPr>
          <a:xfrm>
            <a:off x="5461775" y="1358026"/>
            <a:ext cx="3000000" cy="318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dirty="0"/>
              <a:t>Reliéf kraje je poměrně členitý, nejvyšším místem je Praděd s výškou 1492 m n.m., nejnižším bodem je výtok řeky Odry na hranici s Polskem ve výšce 195 m n.m. Osou území je řeka Odra. Polovina území je tvořena zemědělskou půdou, třetinu území tvoří lesy. </a:t>
            </a:r>
            <a:endParaRPr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Image result for moravskoslezský kraj map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7744" y="339502"/>
            <a:ext cx="5112568" cy="4568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7956" t="31500" r="45269" b="25801"/>
          <a:stretch>
            <a:fillRect/>
          </a:stretch>
        </p:blipFill>
        <p:spPr bwMode="auto">
          <a:xfrm>
            <a:off x="0" y="751012"/>
            <a:ext cx="4896544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l="71656" t="26200" r="3538" b="45800"/>
          <a:stretch>
            <a:fillRect/>
          </a:stretch>
        </p:blipFill>
        <p:spPr bwMode="auto">
          <a:xfrm>
            <a:off x="5652120" y="0"/>
            <a:ext cx="3491880" cy="2217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b="1"/>
              <a:t>Podnebí</a:t>
            </a:r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460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cs" sz="2400">
                <a:solidFill>
                  <a:schemeClr val="dk1"/>
                </a:solidFill>
              </a:rPr>
              <a:t>podnebí Moravskoslezského kraje je mírné s typickým střídáním čtyř ročních období</a:t>
            </a:r>
            <a:endParaRPr sz="240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cs" sz="2400">
                <a:solidFill>
                  <a:schemeClr val="dk1"/>
                </a:solidFill>
              </a:rPr>
              <a:t>letní teplota: 25 °C</a:t>
            </a:r>
            <a:endParaRPr sz="240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cs" sz="2400">
                <a:solidFill>
                  <a:schemeClr val="dk1"/>
                </a:solidFill>
              </a:rPr>
              <a:t>zimní teplota: -5 °C</a:t>
            </a:r>
            <a:endParaRPr sz="240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cs" sz="2400">
                <a:solidFill>
                  <a:schemeClr val="dk1"/>
                </a:solidFill>
              </a:rPr>
              <a:t>roční úhrn srážek: 650-1500mm</a:t>
            </a:r>
            <a:endParaRPr sz="2400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b="1"/>
              <a:t>Vodstvo</a:t>
            </a:r>
            <a:endParaRPr/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19450"/>
            <a:ext cx="5092766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x="5738925" y="1402000"/>
            <a:ext cx="3093300" cy="305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/>
              <a:t>Řeky:</a:t>
            </a:r>
            <a:endParaRPr sz="2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cs" sz="2400"/>
              <a:t>Moravice</a:t>
            </a:r>
            <a:endParaRPr sz="240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cs" sz="2400"/>
              <a:t>Opava</a:t>
            </a:r>
            <a:endParaRPr sz="2400"/>
          </a:p>
          <a:p>
            <a: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cs" sz="2400"/>
              <a:t>Odra</a:t>
            </a: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825</Words>
  <Application>Microsoft Office PowerPoint</Application>
  <PresentationFormat>Předvádění na obrazovce (16:9)</PresentationFormat>
  <Paragraphs>112</Paragraphs>
  <Slides>49</Slides>
  <Notes>35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0" baseType="lpstr">
      <vt:lpstr>Simple Light</vt:lpstr>
      <vt:lpstr>Moravskoslezský kraj</vt:lpstr>
      <vt:lpstr>Poloha</vt:lpstr>
      <vt:lpstr>Základní údaje</vt:lpstr>
      <vt:lpstr>Administrativní členění</vt:lpstr>
      <vt:lpstr>Reliéf</vt:lpstr>
      <vt:lpstr>Snímek 6</vt:lpstr>
      <vt:lpstr>Snímek 7</vt:lpstr>
      <vt:lpstr>Podnebí</vt:lpstr>
      <vt:lpstr>Vodstvo</vt:lpstr>
      <vt:lpstr>Chráněná území </vt:lpstr>
      <vt:lpstr>Nerostné suroviny </vt:lpstr>
      <vt:lpstr>Průmysl</vt:lpstr>
      <vt:lpstr>Významné firmy</vt:lpstr>
      <vt:lpstr>Vůz RegioPanter vyráběný firmou Škoda Vagonka (dříve Vagonka Studénka)</vt:lpstr>
      <vt:lpstr>Technické muzeum Tatra Kopřivnice</vt:lpstr>
      <vt:lpstr>Technické muzeum Tatra Kopřivnice</vt:lpstr>
      <vt:lpstr>Technické muzeum Tatra Kopřivnice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Zemědělství</vt:lpstr>
      <vt:lpstr>Vysoká škola báňská - Technická univerzita Ostrava</vt:lpstr>
      <vt:lpstr>Hornické muzeum Landek Park</vt:lpstr>
      <vt:lpstr>Důl Michal v Ostravě</vt:lpstr>
      <vt:lpstr>Snímek 34</vt:lpstr>
      <vt:lpstr>Snímek 35</vt:lpstr>
      <vt:lpstr>Snímek 36</vt:lpstr>
      <vt:lpstr>Hrad - Sovinec</vt:lpstr>
      <vt:lpstr>Praděd</vt:lpstr>
      <vt:lpstr>Lysá hora</vt:lpstr>
      <vt:lpstr>Snímek 40</vt:lpstr>
      <vt:lpstr>Pustevny</vt:lpstr>
      <vt:lpstr>Štramberská Trúba </vt:lpstr>
      <vt:lpstr>Zámek- Hradec nad Moravicí</vt:lpstr>
      <vt:lpstr>Hrad - Hukvaldy</vt:lpstr>
      <vt:lpstr>Údolí Bílé Opavy</vt:lpstr>
      <vt:lpstr>Rešovské vodopády</vt:lpstr>
      <vt:lpstr>Snímek 47</vt:lpstr>
      <vt:lpstr>Vodní nádrž - Slezská harta</vt:lpstr>
      <vt:lpstr>Snímek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2B Moravskoslezský kraj</dc:title>
  <cp:lastModifiedBy>mlcek</cp:lastModifiedBy>
  <cp:revision>21</cp:revision>
  <dcterms:modified xsi:type="dcterms:W3CDTF">2020-03-02T15:03:09Z</dcterms:modified>
</cp:coreProperties>
</file>