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56" r:id="rId6"/>
    <p:sldId id="257" r:id="rId7"/>
    <p:sldId id="258" r:id="rId8"/>
    <p:sldId id="259" r:id="rId9"/>
    <p:sldId id="260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354" r:id="rId19"/>
    <p:sldId id="355" r:id="rId20"/>
    <p:sldId id="356" r:id="rId21"/>
    <p:sldId id="358" r:id="rId22"/>
    <p:sldId id="357" r:id="rId23"/>
    <p:sldId id="360" r:id="rId24"/>
    <p:sldId id="361" r:id="rId25"/>
    <p:sldId id="362" r:id="rId26"/>
    <p:sldId id="276" r:id="rId27"/>
    <p:sldId id="359" r:id="rId28"/>
    <p:sldId id="277" r:id="rId29"/>
    <p:sldId id="366" r:id="rId30"/>
    <p:sldId id="367" r:id="rId31"/>
    <p:sldId id="368" r:id="rId32"/>
    <p:sldId id="369" r:id="rId33"/>
    <p:sldId id="370" r:id="rId34"/>
    <p:sldId id="278" r:id="rId35"/>
    <p:sldId id="279" r:id="rId36"/>
    <p:sldId id="280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63" r:id="rId47"/>
    <p:sldId id="364" r:id="rId48"/>
    <p:sldId id="365" r:id="rId49"/>
    <p:sldId id="353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326" r:id="rId59"/>
    <p:sldId id="325" r:id="rId60"/>
    <p:sldId id="289" r:id="rId61"/>
    <p:sldId id="338" r:id="rId62"/>
    <p:sldId id="339" r:id="rId63"/>
    <p:sldId id="340" r:id="rId64"/>
    <p:sldId id="290" r:id="rId65"/>
    <p:sldId id="291" r:id="rId66"/>
    <p:sldId id="292" r:id="rId67"/>
    <p:sldId id="332" r:id="rId68"/>
    <p:sldId id="328" r:id="rId69"/>
    <p:sldId id="331" r:id="rId70"/>
    <p:sldId id="329" r:id="rId71"/>
    <p:sldId id="330" r:id="rId72"/>
    <p:sldId id="309" r:id="rId73"/>
    <p:sldId id="310" r:id="rId74"/>
    <p:sldId id="311" r:id="rId75"/>
    <p:sldId id="293" r:id="rId76"/>
    <p:sldId id="294" r:id="rId77"/>
    <p:sldId id="295" r:id="rId78"/>
    <p:sldId id="296" r:id="rId79"/>
    <p:sldId id="297" r:id="rId80"/>
    <p:sldId id="298" r:id="rId81"/>
    <p:sldId id="299" r:id="rId82"/>
    <p:sldId id="300" r:id="rId83"/>
    <p:sldId id="321" r:id="rId84"/>
    <p:sldId id="315" r:id="rId85"/>
    <p:sldId id="301" r:id="rId86"/>
    <p:sldId id="322" r:id="rId87"/>
    <p:sldId id="323" r:id="rId88"/>
    <p:sldId id="324" r:id="rId89"/>
    <p:sldId id="302" r:id="rId90"/>
    <p:sldId id="303" r:id="rId91"/>
    <p:sldId id="316" r:id="rId92"/>
    <p:sldId id="317" r:id="rId93"/>
    <p:sldId id="318" r:id="rId94"/>
    <p:sldId id="320" r:id="rId95"/>
    <p:sldId id="304" r:id="rId96"/>
    <p:sldId id="333" r:id="rId97"/>
    <p:sldId id="334" r:id="rId98"/>
    <p:sldId id="335" r:id="rId99"/>
    <p:sldId id="336" r:id="rId100"/>
    <p:sldId id="337" r:id="rId101"/>
    <p:sldId id="371" r:id="rId102"/>
    <p:sldId id="372" r:id="rId103"/>
    <p:sldId id="305" r:id="rId104"/>
    <p:sldId id="306" r:id="rId105"/>
    <p:sldId id="307" r:id="rId106"/>
    <p:sldId id="341" r:id="rId107"/>
    <p:sldId id="342" r:id="rId108"/>
    <p:sldId id="308" r:id="rId109"/>
  </p:sldIdLst>
  <p:sldSz cx="10080625" cy="7559675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1686" y="96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ableStyles" Target="tableStyles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presProps" Target="pres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Obrázek 33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0" name="Obrázek 69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06" name="Obrázek 105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  <p:pic>
        <p:nvPicPr>
          <p:cNvPr id="107" name="Obrázek 106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42" name="Obrázek 141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  <p:pic>
        <p:nvPicPr>
          <p:cNvPr id="143" name="Obrázek 142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280" cy="584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78" name="Obrázek 177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  <p:pic>
        <p:nvPicPr>
          <p:cNvPr id="179" name="Obrázek 178"/>
          <p:cNvPicPr/>
          <p:nvPr/>
        </p:nvPicPr>
        <p:blipFill>
          <a:blip r:embed="rId2" cstate="print"/>
          <a:stretch/>
        </p:blipFill>
        <p:spPr>
          <a:xfrm>
            <a:off x="2292120" y="1768680"/>
            <a:ext cx="5494680" cy="4383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56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280" cy="2090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280" cy="43833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 sz="2800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 sz="2400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 sz="2000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5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5.png"/><Relationship Id="rId5" Type="http://schemas.openxmlformats.org/officeDocument/2006/relationships/image" Target="../media/image9.png"/><Relationship Id="rId4" Type="http://schemas.openxmlformats.org/officeDocument/2006/relationships/image" Target="../media/image1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gif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Západní Evropa</a:t>
            </a:r>
            <a:endParaRPr/>
          </a:p>
        </p:txBody>
      </p:sp>
      <p:pic>
        <p:nvPicPr>
          <p:cNvPr id="181" name="Obrázek 39"/>
          <p:cNvPicPr/>
          <p:nvPr/>
        </p:nvPicPr>
        <p:blipFill>
          <a:blip r:embed="rId2" cstate="print"/>
          <a:stretch/>
        </p:blipFill>
        <p:spPr>
          <a:xfrm>
            <a:off x="2125440" y="1600560"/>
            <a:ext cx="5504040" cy="559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359280" y="0"/>
            <a:ext cx="9069120" cy="183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Commonwealth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Nations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voluntary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association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53 independent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sovereign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states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. Most are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former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British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colonies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or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dependencies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these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colonies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dirty="0"/>
          </a:p>
        </p:txBody>
      </p:sp>
      <p:sp>
        <p:nvSpPr>
          <p:cNvPr id="272" name="CustomShape 2"/>
          <p:cNvSpPr/>
          <p:nvPr/>
        </p:nvSpPr>
        <p:spPr>
          <a:xfrm>
            <a:off x="287280" y="7092360"/>
            <a:ext cx="352620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Location of the United Kingdom</a:t>
            </a:r>
            <a:endParaRPr/>
          </a:p>
        </p:txBody>
      </p:sp>
      <p:sp>
        <p:nvSpPr>
          <p:cNvPr id="273" name="CustomShape 3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4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5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6"/>
          <p:cNvSpPr/>
          <p:nvPr/>
        </p:nvSpPr>
        <p:spPr>
          <a:xfrm>
            <a:off x="155160" y="-3611520"/>
            <a:ext cx="895104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7" name="Picture 2"/>
          <p:cNvPicPr/>
          <p:nvPr/>
        </p:nvPicPr>
        <p:blipFill>
          <a:blip r:embed="rId2" cstate="print"/>
          <a:srcRect t="11416" r="11410" b="32434"/>
          <a:stretch/>
        </p:blipFill>
        <p:spPr>
          <a:xfrm>
            <a:off x="360" y="1979640"/>
            <a:ext cx="10087920" cy="51112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Obrázek 414"/>
          <p:cNvPicPr/>
          <p:nvPr/>
        </p:nvPicPr>
        <p:blipFill>
          <a:blip r:embed="rId2" cstate="print"/>
          <a:stretch/>
        </p:blipFill>
        <p:spPr>
          <a:xfrm>
            <a:off x="1506600" y="-5760"/>
            <a:ext cx="7565400" cy="7565400"/>
          </a:xfrm>
          <a:prstGeom prst="rect">
            <a:avLst/>
          </a:prstGeom>
          <a:ln>
            <a:noFill/>
          </a:ln>
        </p:spPr>
      </p:pic>
      <p:sp>
        <p:nvSpPr>
          <p:cNvPr id="416" name="TextShape 1"/>
          <p:cNvSpPr txBox="1"/>
          <p:nvPr/>
        </p:nvSpPr>
        <p:spPr>
          <a:xfrm>
            <a:off x="756720" y="248400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Koukej k sobě!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504000" y="-5868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3600">
                <a:latin typeface="Arial"/>
              </a:rPr>
              <a:t>4. Doplň text – chybějící slova zapisuj za sebou</a:t>
            </a:r>
            <a:endParaRPr/>
          </a:p>
        </p:txBody>
      </p:sp>
      <p:sp>
        <p:nvSpPr>
          <p:cNvPr id="418" name="TextShape 2"/>
          <p:cNvSpPr txBox="1"/>
          <p:nvPr/>
        </p:nvSpPr>
        <p:spPr>
          <a:xfrm>
            <a:off x="432720" y="1367999"/>
            <a:ext cx="9071280" cy="57962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3200" dirty="0">
                <a:latin typeface="Arial"/>
              </a:rPr>
              <a:t>Státy západní Evropy mají </a:t>
            </a:r>
            <a:r>
              <a:rPr lang="cs-CZ" sz="3200" i="1" dirty="0">
                <a:latin typeface="Arial"/>
              </a:rPr>
              <a:t>nízký</a:t>
            </a:r>
            <a:r>
              <a:rPr lang="cs-CZ" sz="3200" dirty="0">
                <a:latin typeface="Arial"/>
              </a:rPr>
              <a:t> – </a:t>
            </a:r>
            <a:r>
              <a:rPr lang="cs-CZ" sz="3200" i="1" dirty="0">
                <a:latin typeface="Arial"/>
              </a:rPr>
              <a:t>vysoký HDI</a:t>
            </a:r>
            <a:r>
              <a:rPr lang="cs-CZ" sz="3200" dirty="0">
                <a:latin typeface="Arial"/>
              </a:rPr>
              <a:t>. Jedná se tedy o státy …………… . Jejich ekonomika je postavená na sektoru ……………. . Brusel je hlavní město ……………….., sídlí zde orgány EU jako: ……………….. . V tomto státě jsou dvě významné národní menšiny …………….. (hovoří dialektem Nizozemštiny) a …………….. (hovoří Francouzsky). </a:t>
            </a:r>
            <a:r>
              <a:rPr lang="cs-CZ" sz="3200" dirty="0" err="1">
                <a:latin typeface="Arial"/>
              </a:rPr>
              <a:t>Význámnými</a:t>
            </a:r>
            <a:r>
              <a:rPr lang="cs-CZ" sz="3200" dirty="0">
                <a:latin typeface="Arial"/>
              </a:rPr>
              <a:t> přístavními městy tohoto státu jsou: …………….. či …….. 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 Doplň text</a:t>
            </a:r>
          </a:p>
        </p:txBody>
      </p:sp>
      <p:pic>
        <p:nvPicPr>
          <p:cNvPr id="4" name="Picture 8" descr="File:Mountain ranges of France map-fr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1591435"/>
            <a:ext cx="5544616" cy="538312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736056" y="3923853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1.</a:t>
            </a:r>
          </a:p>
        </p:txBody>
      </p:sp>
      <p:sp>
        <p:nvSpPr>
          <p:cNvPr id="8" name="Podnadpis 5"/>
          <p:cNvSpPr txBox="1">
            <a:spLocks noGrp="1"/>
          </p:cNvSpPr>
          <p:nvPr>
            <p:ph type="subTitle"/>
          </p:nvPr>
        </p:nvSpPr>
        <p:spPr>
          <a:xfrm>
            <a:off x="2015976" y="6228109"/>
            <a:ext cx="10079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5.</a:t>
            </a:r>
          </a:p>
        </p:txBody>
      </p:sp>
      <p:sp>
        <p:nvSpPr>
          <p:cNvPr id="9" name="Podnadpis 5"/>
          <p:cNvSpPr txBox="1">
            <a:spLocks noGrp="1"/>
          </p:cNvSpPr>
          <p:nvPr>
            <p:ph type="subTitle"/>
          </p:nvPr>
        </p:nvSpPr>
        <p:spPr>
          <a:xfrm>
            <a:off x="4680272" y="5003973"/>
            <a:ext cx="10079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4.</a:t>
            </a:r>
          </a:p>
        </p:txBody>
      </p:sp>
      <p:sp>
        <p:nvSpPr>
          <p:cNvPr id="10" name="Podnadpis 5"/>
          <p:cNvSpPr txBox="1">
            <a:spLocks noGrp="1"/>
          </p:cNvSpPr>
          <p:nvPr>
            <p:ph type="subTitle"/>
          </p:nvPr>
        </p:nvSpPr>
        <p:spPr>
          <a:xfrm>
            <a:off x="4608264" y="4067869"/>
            <a:ext cx="10079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3.</a:t>
            </a:r>
          </a:p>
        </p:txBody>
      </p:sp>
      <p:sp>
        <p:nvSpPr>
          <p:cNvPr id="11" name="Podnadpis 5"/>
          <p:cNvSpPr txBox="1">
            <a:spLocks noGrp="1"/>
          </p:cNvSpPr>
          <p:nvPr>
            <p:ph type="subTitle"/>
          </p:nvPr>
        </p:nvSpPr>
        <p:spPr>
          <a:xfrm>
            <a:off x="4176216" y="3203773"/>
            <a:ext cx="100792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2.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 vysvětli pojmy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31800" y="1619597"/>
            <a:ext cx="9071280" cy="2269192"/>
          </a:xfrm>
        </p:spPr>
        <p:txBody>
          <a:bodyPr/>
          <a:lstStyle/>
          <a:p>
            <a:r>
              <a:rPr lang="cs-CZ" sz="3200" dirty="0" err="1"/>
              <a:t>benelux</a:t>
            </a:r>
            <a:r>
              <a:rPr lang="cs-CZ" sz="3200" dirty="0"/>
              <a:t> – </a:t>
            </a:r>
          </a:p>
          <a:p>
            <a:r>
              <a:rPr lang="cs-CZ" sz="3200" dirty="0"/>
              <a:t>poldr – </a:t>
            </a:r>
          </a:p>
          <a:p>
            <a:endParaRPr lang="cs-CZ" sz="3200" dirty="0"/>
          </a:p>
          <a:p>
            <a:r>
              <a:rPr lang="cs-CZ" sz="3200" dirty="0"/>
              <a:t>7. uveď tři francouzské automobilky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504000" y="-18108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5. Pojmenuj a urči stát „výskytu“</a:t>
            </a:r>
            <a:endParaRPr/>
          </a:p>
        </p:txBody>
      </p:sp>
      <p:pic>
        <p:nvPicPr>
          <p:cNvPr id="420" name="Obrázek 419"/>
          <p:cNvPicPr/>
          <p:nvPr/>
        </p:nvPicPr>
        <p:blipFill>
          <a:blip r:embed="rId2" cstate="print"/>
          <a:stretch/>
        </p:blipFill>
        <p:spPr>
          <a:xfrm>
            <a:off x="361080" y="1872000"/>
            <a:ext cx="1006920" cy="1511280"/>
          </a:xfrm>
          <a:prstGeom prst="rect">
            <a:avLst/>
          </a:prstGeom>
          <a:ln>
            <a:noFill/>
          </a:ln>
        </p:spPr>
      </p:pic>
      <p:pic>
        <p:nvPicPr>
          <p:cNvPr id="421" name="Obrázek 420"/>
          <p:cNvPicPr/>
          <p:nvPr/>
        </p:nvPicPr>
        <p:blipFill>
          <a:blip r:embed="rId3" cstate="print"/>
          <a:stretch/>
        </p:blipFill>
        <p:spPr>
          <a:xfrm>
            <a:off x="360000" y="3538080"/>
            <a:ext cx="3348000" cy="1141920"/>
          </a:xfrm>
          <a:prstGeom prst="rect">
            <a:avLst/>
          </a:prstGeom>
          <a:ln>
            <a:noFill/>
          </a:ln>
        </p:spPr>
      </p:pic>
      <p:pic>
        <p:nvPicPr>
          <p:cNvPr id="422" name="Obrázek 421"/>
          <p:cNvPicPr/>
          <p:nvPr/>
        </p:nvPicPr>
        <p:blipFill>
          <a:blip r:embed="rId4" cstate="print"/>
          <a:srcRect l="11991"/>
          <a:stretch/>
        </p:blipFill>
        <p:spPr>
          <a:xfrm>
            <a:off x="4679280" y="1728000"/>
            <a:ext cx="2159640" cy="1636560"/>
          </a:xfrm>
          <a:prstGeom prst="rect">
            <a:avLst/>
          </a:prstGeom>
          <a:ln>
            <a:noFill/>
          </a:ln>
        </p:spPr>
      </p:pic>
      <p:pic>
        <p:nvPicPr>
          <p:cNvPr id="423" name="Obrázek 422"/>
          <p:cNvPicPr/>
          <p:nvPr/>
        </p:nvPicPr>
        <p:blipFill>
          <a:blip r:embed="rId5" cstate="print"/>
          <a:stretch/>
        </p:blipFill>
        <p:spPr>
          <a:xfrm>
            <a:off x="4679280" y="3386880"/>
            <a:ext cx="3671640" cy="2085120"/>
          </a:xfrm>
          <a:prstGeom prst="rect">
            <a:avLst/>
          </a:prstGeom>
          <a:ln>
            <a:noFill/>
          </a:ln>
        </p:spPr>
      </p:pic>
      <p:pic>
        <p:nvPicPr>
          <p:cNvPr id="424" name="Obrázek 423"/>
          <p:cNvPicPr/>
          <p:nvPr/>
        </p:nvPicPr>
        <p:blipFill>
          <a:blip r:embed="rId6" cstate="print"/>
          <a:stretch/>
        </p:blipFill>
        <p:spPr>
          <a:xfrm>
            <a:off x="360000" y="4896000"/>
            <a:ext cx="2111040" cy="1583280"/>
          </a:xfrm>
          <a:prstGeom prst="rect">
            <a:avLst/>
          </a:prstGeom>
          <a:ln>
            <a:noFill/>
          </a:ln>
        </p:spPr>
      </p:pic>
      <p:pic>
        <p:nvPicPr>
          <p:cNvPr id="425" name="Obrázek 88"/>
          <p:cNvPicPr/>
          <p:nvPr/>
        </p:nvPicPr>
        <p:blipFill>
          <a:blip r:embed="rId7" cstate="print"/>
          <a:stretch/>
        </p:blipFill>
        <p:spPr>
          <a:xfrm>
            <a:off x="4679280" y="5695200"/>
            <a:ext cx="1224720" cy="1216800"/>
          </a:xfrm>
          <a:prstGeom prst="rect">
            <a:avLst/>
          </a:prstGeom>
          <a:ln>
            <a:noFill/>
          </a:ln>
        </p:spPr>
      </p:pic>
      <p:sp>
        <p:nvSpPr>
          <p:cNvPr id="426" name="TextShape 2"/>
          <p:cNvSpPr txBox="1"/>
          <p:nvPr/>
        </p:nvSpPr>
        <p:spPr>
          <a:xfrm>
            <a:off x="2016000" y="905040"/>
            <a:ext cx="1080000" cy="463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A</a:t>
            </a:r>
            <a:endParaRPr/>
          </a:p>
        </p:txBody>
      </p:sp>
      <p:sp>
        <p:nvSpPr>
          <p:cNvPr id="427" name="TextShape 3"/>
          <p:cNvSpPr txBox="1"/>
          <p:nvPr/>
        </p:nvSpPr>
        <p:spPr>
          <a:xfrm>
            <a:off x="6768000" y="905040"/>
            <a:ext cx="792000" cy="53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B</a:t>
            </a:r>
            <a:endParaRPr/>
          </a:p>
        </p:txBody>
      </p:sp>
      <p:sp>
        <p:nvSpPr>
          <p:cNvPr id="428" name="TextShape 4"/>
          <p:cNvSpPr txBox="1"/>
          <p:nvPr/>
        </p:nvSpPr>
        <p:spPr>
          <a:xfrm>
            <a:off x="5616000" y="565596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c)</a:t>
            </a:r>
            <a:endParaRPr/>
          </a:p>
        </p:txBody>
      </p:sp>
      <p:sp>
        <p:nvSpPr>
          <p:cNvPr id="429" name="TextShape 5"/>
          <p:cNvSpPr txBox="1"/>
          <p:nvPr/>
        </p:nvSpPr>
        <p:spPr>
          <a:xfrm>
            <a:off x="8280000" y="335196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b)</a:t>
            </a:r>
            <a:endParaRPr/>
          </a:p>
        </p:txBody>
      </p:sp>
      <p:sp>
        <p:nvSpPr>
          <p:cNvPr id="430" name="TextShape 6"/>
          <p:cNvSpPr txBox="1"/>
          <p:nvPr/>
        </p:nvSpPr>
        <p:spPr>
          <a:xfrm>
            <a:off x="6768000" y="165600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a)</a:t>
            </a:r>
            <a:endParaRPr/>
          </a:p>
        </p:txBody>
      </p:sp>
      <p:sp>
        <p:nvSpPr>
          <p:cNvPr id="431" name="TextShape 7"/>
          <p:cNvSpPr txBox="1"/>
          <p:nvPr/>
        </p:nvSpPr>
        <p:spPr>
          <a:xfrm>
            <a:off x="2160720" y="489600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c)</a:t>
            </a:r>
            <a:endParaRPr/>
          </a:p>
        </p:txBody>
      </p:sp>
      <p:sp>
        <p:nvSpPr>
          <p:cNvPr id="432" name="TextShape 8"/>
          <p:cNvSpPr txBox="1"/>
          <p:nvPr/>
        </p:nvSpPr>
        <p:spPr>
          <a:xfrm>
            <a:off x="3384720" y="367200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b)</a:t>
            </a:r>
            <a:endParaRPr/>
          </a:p>
        </p:txBody>
      </p:sp>
      <p:sp>
        <p:nvSpPr>
          <p:cNvPr id="433" name="TextShape 9"/>
          <p:cNvSpPr txBox="1"/>
          <p:nvPr/>
        </p:nvSpPr>
        <p:spPr>
          <a:xfrm>
            <a:off x="1152000" y="1911960"/>
            <a:ext cx="10792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503280" y="-3780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2800" b="1" strike="noStrike">
                <a:solidFill>
                  <a:srgbClr val="000000"/>
                </a:solidFill>
                <a:latin typeface="Arial"/>
                <a:ea typeface="DejaVu Sans"/>
              </a:rPr>
              <a:t>United Kingdom – Basic info</a:t>
            </a:r>
            <a:endParaRPr/>
          </a:p>
        </p:txBody>
      </p:sp>
      <p:sp>
        <p:nvSpPr>
          <p:cNvPr id="279" name="CustomShape 2"/>
          <p:cNvSpPr/>
          <p:nvPr/>
        </p:nvSpPr>
        <p:spPr>
          <a:xfrm>
            <a:off x="431279" y="2124359"/>
            <a:ext cx="9649345" cy="5435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total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area: 243 610 km</a:t>
            </a:r>
            <a:r>
              <a:rPr lang="cs-CZ" sz="2800" strike="noStrike" baseline="33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highest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point: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Ben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Nevis 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(1343 m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above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sea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level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/>
                <a:ea typeface="DejaVu Sans"/>
              </a:rPr>
              <a:t>c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apital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city: 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London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(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Greater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London – 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8,9 mil.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 2018)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dirty="0" err="1">
                <a:solidFill>
                  <a:srgbClr val="000000"/>
                </a:solidFill>
                <a:latin typeface="Arial"/>
                <a:ea typeface="DejaVu Sans"/>
              </a:rPr>
              <a:t>p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opulation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cs-CZ" sz="2800" b="1" dirty="0"/>
              <a:t>67 mil.</a:t>
            </a:r>
            <a:r>
              <a:rPr lang="cs-CZ" sz="2800" dirty="0"/>
              <a:t> 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(2022)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HDI: 0.922 -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very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high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(2017)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Official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languages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English</a:t>
            </a:r>
            <a:endParaRPr lang="cs-CZ" sz="2800" b="1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withdrawing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EU (2016 - 2020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Brexit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>
              <a:lnSpc>
                <a:spcPct val="100000"/>
              </a:lnSpc>
              <a:buSzPct val="100000"/>
              <a:buFont typeface="Arial" pitchFamily="34" charset="0"/>
              <a:buChar char="•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currency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Pound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sterling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(GBP; £)</a:t>
            </a:r>
            <a:endParaRPr sz="2800" dirty="0"/>
          </a:p>
        </p:txBody>
      </p:sp>
      <p:sp>
        <p:nvSpPr>
          <p:cNvPr id="280" name="CustomShape 3"/>
          <p:cNvSpPr/>
          <p:nvPr/>
        </p:nvSpPr>
        <p:spPr>
          <a:xfrm>
            <a:off x="155160" y="-4076640"/>
            <a:ext cx="11322720" cy="84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1" name="Obrázek 6"/>
          <p:cNvPicPr/>
          <p:nvPr/>
        </p:nvPicPr>
        <p:blipFill>
          <a:blip r:embed="rId2" cstate="print"/>
          <a:stretch/>
        </p:blipFill>
        <p:spPr>
          <a:xfrm>
            <a:off x="215776" y="971525"/>
            <a:ext cx="1798560" cy="898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Obrázek 284"/>
          <p:cNvPicPr/>
          <p:nvPr/>
        </p:nvPicPr>
        <p:blipFill>
          <a:blip r:embed="rId2" cstate="print"/>
          <a:stretch/>
        </p:blipFill>
        <p:spPr>
          <a:xfrm>
            <a:off x="5373360" y="536040"/>
            <a:ext cx="4078440" cy="6302880"/>
          </a:xfrm>
          <a:prstGeom prst="rect">
            <a:avLst/>
          </a:prstGeom>
          <a:ln>
            <a:noFill/>
          </a:ln>
        </p:spPr>
      </p:pic>
      <p:sp>
        <p:nvSpPr>
          <p:cNvPr id="282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"/>
          <p:cNvSpPr/>
          <p:nvPr/>
        </p:nvSpPr>
        <p:spPr>
          <a:xfrm>
            <a:off x="359792" y="1080000"/>
            <a:ext cx="5400600" cy="16917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UK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wants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exit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EU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according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a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refferendum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23 June 2016 (52 %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voted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leave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UK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first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country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that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wanted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exit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EU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Brexit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may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cause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economical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problems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b="1" dirty="0">
                <a:solidFill>
                  <a:srgbClr val="000000"/>
                </a:solidFill>
                <a:latin typeface="Arial"/>
                <a:ea typeface="DejaVu Sans"/>
              </a:rPr>
              <a:t>31 </a:t>
            </a:r>
            <a:r>
              <a:rPr lang="cs-CZ" b="1" dirty="0" err="1">
                <a:solidFill>
                  <a:srgbClr val="000000"/>
                </a:solidFill>
                <a:latin typeface="Arial"/>
                <a:ea typeface="DejaVu Sans"/>
              </a:rPr>
              <a:t>January</a:t>
            </a:r>
            <a:r>
              <a:rPr lang="cs-CZ" b="1" dirty="0">
                <a:solidFill>
                  <a:srgbClr val="000000"/>
                </a:solidFill>
                <a:latin typeface="Arial"/>
                <a:ea typeface="DejaVu Sans"/>
              </a:rPr>
              <a:t> 2020 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UK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left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EU</a:t>
            </a:r>
            <a:endParaRPr dirty="0"/>
          </a:p>
        </p:txBody>
      </p:sp>
      <p:sp>
        <p:nvSpPr>
          <p:cNvPr id="284" name="CustomShape 3"/>
          <p:cNvSpPr/>
          <p:nvPr/>
        </p:nvSpPr>
        <p:spPr>
          <a:xfrm>
            <a:off x="641880" y="216000"/>
            <a:ext cx="425196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2800" b="1" strike="noStrike">
                <a:solidFill>
                  <a:srgbClr val="000000"/>
                </a:solidFill>
                <a:latin typeface="Arial"/>
                <a:ea typeface="DejaVu Sans"/>
              </a:rPr>
              <a:t>Brexit – Britain + Exit</a:t>
            </a:r>
            <a:endParaRPr/>
          </a:p>
        </p:txBody>
      </p:sp>
      <p:pic>
        <p:nvPicPr>
          <p:cNvPr id="286" name="Obrázek 285"/>
          <p:cNvPicPr/>
          <p:nvPr/>
        </p:nvPicPr>
        <p:blipFill>
          <a:blip r:embed="rId3" cstate="print"/>
          <a:srcRect l="846" t="62913" r="57976" b="30691"/>
          <a:stretch/>
        </p:blipFill>
        <p:spPr>
          <a:xfrm>
            <a:off x="5184360" y="6984000"/>
            <a:ext cx="4893840" cy="470160"/>
          </a:xfrm>
          <a:prstGeom prst="rect">
            <a:avLst/>
          </a:prstGeom>
          <a:ln>
            <a:noFill/>
          </a:ln>
        </p:spPr>
      </p:pic>
      <p:pic>
        <p:nvPicPr>
          <p:cNvPr id="287" name="Obrázek 286"/>
          <p:cNvPicPr/>
          <p:nvPr/>
        </p:nvPicPr>
        <p:blipFill>
          <a:blip r:embed="rId4" cstate="print"/>
          <a:stretch/>
        </p:blipFill>
        <p:spPr>
          <a:xfrm>
            <a:off x="791640" y="3285360"/>
            <a:ext cx="3246120" cy="1825200"/>
          </a:xfrm>
          <a:prstGeom prst="rect">
            <a:avLst/>
          </a:prstGeom>
          <a:ln>
            <a:noFill/>
          </a:ln>
        </p:spPr>
      </p:pic>
      <p:pic>
        <p:nvPicPr>
          <p:cNvPr id="288" name="Obrázek 287"/>
          <p:cNvPicPr/>
          <p:nvPr/>
        </p:nvPicPr>
        <p:blipFill>
          <a:blip r:embed="rId5" cstate="print"/>
          <a:stretch/>
        </p:blipFill>
        <p:spPr>
          <a:xfrm>
            <a:off x="802080" y="5256000"/>
            <a:ext cx="3241080" cy="2158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6119640" y="0"/>
            <a:ext cx="251784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Fill the blank map</a:t>
            </a:r>
            <a:endParaRPr/>
          </a:p>
        </p:txBody>
      </p:sp>
      <p:sp>
        <p:nvSpPr>
          <p:cNvPr id="291" name="CustomShape 3"/>
          <p:cNvSpPr/>
          <p:nvPr/>
        </p:nvSpPr>
        <p:spPr>
          <a:xfrm>
            <a:off x="155160" y="-2362320"/>
            <a:ext cx="3807720" cy="49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2" name="Picture 4"/>
          <p:cNvPicPr/>
          <p:nvPr/>
        </p:nvPicPr>
        <p:blipFill>
          <a:blip r:embed="rId2" cstate="print"/>
          <a:stretch/>
        </p:blipFill>
        <p:spPr>
          <a:xfrm>
            <a:off x="360" y="0"/>
            <a:ext cx="5971320" cy="755820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4896296" y="827509"/>
            <a:ext cx="4896297" cy="46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z="2000" dirty="0">
                <a:solidFill>
                  <a:srgbClr val="000000"/>
                </a:solidFill>
              </a:rPr>
              <a:t>1) názvy zemí, které tvoří Spojené království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2) hlavní města těchto zemí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3) Bristolský záliv, Irské moře, Calaiská/Doverská úžina, Severní moře, Cornwallský poloostrov </a:t>
            </a:r>
          </a:p>
          <a:p>
            <a:r>
              <a:rPr lang="cs-CZ" sz="2000" dirty="0">
                <a:solidFill>
                  <a:srgbClr val="000000"/>
                </a:solidFill>
              </a:rPr>
              <a:t>4) názvy hl. vodních toků (Temže, </a:t>
            </a:r>
            <a:r>
              <a:rPr lang="cs-CZ" sz="2000" dirty="0" err="1">
                <a:solidFill>
                  <a:srgbClr val="000000"/>
                </a:solidFill>
              </a:rPr>
              <a:t>Severn</a:t>
            </a:r>
            <a:r>
              <a:rPr lang="cs-CZ" sz="2000" dirty="0">
                <a:solidFill>
                  <a:srgbClr val="000000"/>
                </a:solidFill>
              </a:rPr>
              <a:t>, Tweed)</a:t>
            </a:r>
          </a:p>
          <a:p>
            <a:r>
              <a:rPr lang="cs-CZ" sz="2000" dirty="0">
                <a:solidFill>
                  <a:srgbClr val="000000"/>
                </a:solidFill>
              </a:rPr>
              <a:t>5) nejvyšší vrchol a název pohoří</a:t>
            </a:r>
          </a:p>
          <a:p>
            <a:r>
              <a:rPr lang="cs-CZ" sz="2000" dirty="0">
                <a:solidFill>
                  <a:srgbClr val="000000"/>
                </a:solidFill>
              </a:rPr>
              <a:t>6) jezero Loch </a:t>
            </a:r>
            <a:r>
              <a:rPr lang="cs-CZ" sz="2000" dirty="0" err="1">
                <a:solidFill>
                  <a:srgbClr val="000000"/>
                </a:solidFill>
              </a:rPr>
              <a:t>Ness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7) sídla: Londýn, Birmingham, Liverpool, Manchester, Leeds, Dover, Plymouth, Glasgow, Belfast, </a:t>
            </a:r>
            <a:r>
              <a:rPr lang="cs-CZ" sz="2000" dirty="0" err="1">
                <a:solidFill>
                  <a:srgbClr val="000000"/>
                </a:solidFill>
              </a:rPr>
              <a:t>Derry</a:t>
            </a:r>
            <a:r>
              <a:rPr lang="cs-CZ" sz="2000" dirty="0">
                <a:solidFill>
                  <a:srgbClr val="000000"/>
                </a:solidFill>
              </a:rPr>
              <a:t>/</a:t>
            </a:r>
            <a:r>
              <a:rPr lang="cs-CZ" sz="2000" dirty="0" err="1">
                <a:solidFill>
                  <a:srgbClr val="000000"/>
                </a:solidFill>
              </a:rPr>
              <a:t>Londonderry</a:t>
            </a: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8) souostroví: Shetlandy, Orkneje, Hebridy, ostrov Man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What's the Difference Between Great Britain and the United Kingdom? |  Britann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864" y="71091"/>
            <a:ext cx="7488584" cy="7488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C:\Users\mlcek\Downloads\S25C-920100910130.jpg"/>
          <p:cNvPicPr>
            <a:picLocks noChangeAspect="1" noChangeArrowheads="1"/>
          </p:cNvPicPr>
          <p:nvPr/>
        </p:nvPicPr>
        <p:blipFill>
          <a:blip r:embed="rId2" cstate="print">
            <a:lum bright="-7000"/>
          </a:blip>
          <a:srcRect l="45250" t="6737" r="2356"/>
          <a:stretch>
            <a:fillRect/>
          </a:stretch>
        </p:blipFill>
        <p:spPr bwMode="auto">
          <a:xfrm>
            <a:off x="2015976" y="0"/>
            <a:ext cx="5976416" cy="75214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59792" y="6732165"/>
            <a:ext cx="9071280" cy="644011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 err="1"/>
              <a:t>Ben</a:t>
            </a:r>
            <a:r>
              <a:rPr lang="cs-CZ" b="1" dirty="0"/>
              <a:t> Nevis</a:t>
            </a:r>
            <a:r>
              <a:rPr lang="cs-CZ" dirty="0"/>
              <a:t> (1344) – nejvyšší hora UK patřící mezi tzv. </a:t>
            </a:r>
            <a:r>
              <a:rPr lang="cs-CZ" dirty="0" err="1"/>
              <a:t>Munros</a:t>
            </a:r>
            <a:r>
              <a:rPr lang="cs-CZ" dirty="0"/>
              <a:t>, tady vrcholy mající více než 3 000 stop (914, 4 m n. m.), leží v pohoří </a:t>
            </a:r>
            <a:r>
              <a:rPr lang="cs-CZ" dirty="0" err="1"/>
              <a:t>Grampiany</a:t>
            </a:r>
            <a:endParaRPr lang="cs-CZ" dirty="0"/>
          </a:p>
        </p:txBody>
      </p:sp>
      <p:pic>
        <p:nvPicPr>
          <p:cNvPr id="157698" name="Picture 2" descr="Ben Nevis Trek - Western Highlan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0190441" cy="6300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59792" y="6732165"/>
            <a:ext cx="9071280" cy="644011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/>
              <a:t>Jezero Loch </a:t>
            </a:r>
            <a:r>
              <a:rPr lang="cs-CZ" b="1" dirty="0" err="1"/>
              <a:t>Ness</a:t>
            </a:r>
            <a:r>
              <a:rPr lang="cs-CZ" dirty="0"/>
              <a:t> – je součástí kaledonského průplavu, je známé díky bájnému stvoření </a:t>
            </a:r>
            <a:r>
              <a:rPr lang="cs-CZ" dirty="0" err="1"/>
              <a:t>Nessie</a:t>
            </a:r>
            <a:r>
              <a:rPr lang="cs-CZ" dirty="0"/>
              <a:t>, (</a:t>
            </a:r>
            <a:r>
              <a:rPr lang="cs-CZ" dirty="0" err="1"/>
              <a:t>Lochnesská</a:t>
            </a:r>
            <a:r>
              <a:rPr lang="cs-CZ" dirty="0"/>
              <a:t> nestvůra)</a:t>
            </a:r>
          </a:p>
        </p:txBody>
      </p:sp>
      <p:pic>
        <p:nvPicPr>
          <p:cNvPr id="158722" name="Picture 2" descr="Loch Ness Live Webcam - Inverness, UK - World Ca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0625" cy="6751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 descr="Isle of Man TT: Michael Dunlop wins Superbike opener - TT - Autos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80625" cy="6720417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-1" y="6300117"/>
            <a:ext cx="10080625" cy="1259558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/>
              <a:t>ostrov Man</a:t>
            </a:r>
            <a:r>
              <a:rPr lang="cs-CZ" dirty="0"/>
              <a:t> – spadá do </a:t>
            </a:r>
            <a:r>
              <a:rPr lang="cs-CZ" dirty="0" err="1"/>
              <a:t>Commonwealthu</a:t>
            </a:r>
            <a:r>
              <a:rPr lang="cs-CZ" dirty="0"/>
              <a:t>, </a:t>
            </a:r>
            <a:r>
              <a:rPr lang="cs-CZ" dirty="0" err="1"/>
              <a:t>Uk</a:t>
            </a:r>
            <a:r>
              <a:rPr lang="cs-CZ" dirty="0"/>
              <a:t> řeší mezinárodní vztahy, ostrov má</a:t>
            </a:r>
            <a:r>
              <a:rPr lang="cs-CZ" b="1" dirty="0"/>
              <a:t> vlastní vládu a parlament</a:t>
            </a:r>
            <a:r>
              <a:rPr lang="cs-CZ" dirty="0"/>
              <a:t>, který řeší vnitropolitické problémy; na ostrově nejsou rychlostní limity na pozemních komunikacích, ostrov je známý díky závodu </a:t>
            </a:r>
            <a:r>
              <a:rPr lang="cs-CZ" b="1" dirty="0" err="1"/>
              <a:t>Isle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Man TT</a:t>
            </a:r>
            <a:r>
              <a:rPr lang="cs-CZ" dirty="0"/>
              <a:t> (</a:t>
            </a:r>
            <a:r>
              <a:rPr lang="cs-CZ" dirty="0" err="1"/>
              <a:t>Tourist</a:t>
            </a:r>
            <a:r>
              <a:rPr lang="cs-CZ" dirty="0"/>
              <a:t> </a:t>
            </a:r>
            <a:r>
              <a:rPr lang="cs-CZ" dirty="0" err="1"/>
              <a:t>Trophy</a:t>
            </a:r>
            <a:r>
              <a:rPr lang="cs-CZ" dirty="0"/>
              <a:t>), 60 km trať, rekord 16:42 (2018), </a:t>
            </a:r>
            <a:r>
              <a:rPr lang="cs-CZ" dirty="0" err="1"/>
              <a:t>prům</a:t>
            </a:r>
            <a:r>
              <a:rPr lang="cs-CZ" dirty="0"/>
              <a:t>. rychlost: 218 km / hod.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British parliament to consider motion on universal basic income | The  Independent | The Independ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079565" cy="7559674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-1" y="6876181"/>
            <a:ext cx="10080625" cy="683494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/>
              <a:t>Britský parlament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503640" y="43200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Vyjmenuj státy Západní Evropy:</a:t>
            </a:r>
            <a:endParaRPr/>
          </a:p>
        </p:txBody>
      </p:sp>
      <p:pic>
        <p:nvPicPr>
          <p:cNvPr id="183" name="Obrázek 41"/>
          <p:cNvPicPr/>
          <p:nvPr/>
        </p:nvPicPr>
        <p:blipFill>
          <a:blip r:embed="rId2" cstate="print"/>
          <a:stretch/>
        </p:blipFill>
        <p:spPr>
          <a:xfrm>
            <a:off x="1440" y="1029240"/>
            <a:ext cx="6404040" cy="6513480"/>
          </a:xfrm>
          <a:prstGeom prst="rect">
            <a:avLst/>
          </a:prstGeom>
          <a:ln>
            <a:noFill/>
          </a:ln>
        </p:spPr>
      </p:pic>
      <p:sp>
        <p:nvSpPr>
          <p:cNvPr id="184" name="CustomShape 2"/>
          <p:cNvSpPr/>
          <p:nvPr/>
        </p:nvSpPr>
        <p:spPr>
          <a:xfrm>
            <a:off x="3959640" y="4768560"/>
            <a:ext cx="430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6.</a:t>
            </a:r>
            <a:endParaRPr/>
          </a:p>
        </p:txBody>
      </p:sp>
      <p:sp>
        <p:nvSpPr>
          <p:cNvPr id="185" name="CustomShape 3"/>
          <p:cNvSpPr/>
          <p:nvPr/>
        </p:nvSpPr>
        <p:spPr>
          <a:xfrm>
            <a:off x="3527640" y="3849120"/>
            <a:ext cx="430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5.</a:t>
            </a:r>
            <a:endParaRPr/>
          </a:p>
        </p:txBody>
      </p:sp>
      <p:sp>
        <p:nvSpPr>
          <p:cNvPr id="186" name="CustomShape 4"/>
          <p:cNvSpPr/>
          <p:nvPr/>
        </p:nvSpPr>
        <p:spPr>
          <a:xfrm>
            <a:off x="3455640" y="4392000"/>
            <a:ext cx="430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4.</a:t>
            </a:r>
            <a:endParaRPr/>
          </a:p>
        </p:txBody>
      </p:sp>
      <p:sp>
        <p:nvSpPr>
          <p:cNvPr id="187" name="CustomShape 5"/>
          <p:cNvSpPr/>
          <p:nvPr/>
        </p:nvSpPr>
        <p:spPr>
          <a:xfrm>
            <a:off x="1943640" y="5760000"/>
            <a:ext cx="430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3.</a:t>
            </a:r>
            <a:endParaRPr/>
          </a:p>
        </p:txBody>
      </p:sp>
      <p:sp>
        <p:nvSpPr>
          <p:cNvPr id="188" name="CustomShape 6"/>
          <p:cNvSpPr/>
          <p:nvPr/>
        </p:nvSpPr>
        <p:spPr>
          <a:xfrm>
            <a:off x="1511640" y="2376000"/>
            <a:ext cx="430200" cy="44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2.</a:t>
            </a:r>
            <a:endParaRPr/>
          </a:p>
        </p:txBody>
      </p:sp>
      <p:sp>
        <p:nvSpPr>
          <p:cNvPr id="189" name="CustomShape 7"/>
          <p:cNvSpPr/>
          <p:nvPr/>
        </p:nvSpPr>
        <p:spPr>
          <a:xfrm>
            <a:off x="359640" y="2520000"/>
            <a:ext cx="430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1.</a:t>
            </a:r>
            <a:endParaRPr/>
          </a:p>
        </p:txBody>
      </p:sp>
      <p:sp>
        <p:nvSpPr>
          <p:cNvPr id="190" name="Line 8"/>
          <p:cNvSpPr/>
          <p:nvPr/>
        </p:nvSpPr>
        <p:spPr>
          <a:xfrm>
            <a:off x="575640" y="2808000"/>
            <a:ext cx="432000" cy="165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1" name="Line 9"/>
          <p:cNvSpPr/>
          <p:nvPr/>
        </p:nvSpPr>
        <p:spPr>
          <a:xfrm>
            <a:off x="1655640" y="2664000"/>
            <a:ext cx="144000" cy="172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2" name="Line 10"/>
          <p:cNvSpPr/>
          <p:nvPr/>
        </p:nvSpPr>
        <p:spPr>
          <a:xfrm flipH="1">
            <a:off x="2447640" y="4608000"/>
            <a:ext cx="1080000" cy="43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3" name="Line 11"/>
          <p:cNvSpPr/>
          <p:nvPr/>
        </p:nvSpPr>
        <p:spPr>
          <a:xfrm flipH="1">
            <a:off x="2591640" y="4104000"/>
            <a:ext cx="100800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94" name="Line 12"/>
          <p:cNvSpPr/>
          <p:nvPr/>
        </p:nvSpPr>
        <p:spPr>
          <a:xfrm flipH="1">
            <a:off x="2663640" y="5040000"/>
            <a:ext cx="1368000" cy="7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Buckingham Palace - Wikipe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80625" cy="7561529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-1" y="7020197"/>
            <a:ext cx="2664049" cy="539478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/>
              <a:t>Buckinghamský palác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-1" y="7020197"/>
            <a:ext cx="2664049" cy="539478"/>
          </a:xfrm>
          <a:solidFill>
            <a:schemeClr val="bg1">
              <a:lumMod val="85000"/>
              <a:alpha val="46000"/>
            </a:schemeClr>
          </a:solidFill>
        </p:spPr>
        <p:txBody>
          <a:bodyPr/>
          <a:lstStyle/>
          <a:p>
            <a:r>
              <a:rPr lang="cs-CZ" b="1" dirty="0" err="1"/>
              <a:t>Stonehenge</a:t>
            </a:r>
            <a:endParaRPr lang="cs-CZ" dirty="0"/>
          </a:p>
        </p:txBody>
      </p:sp>
      <p:pic>
        <p:nvPicPr>
          <p:cNvPr id="163842" name="Picture 2" descr="Stonehenge - HISTO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0100019" cy="6516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-1943640" y="43920"/>
            <a:ext cx="907020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endParaRPr dirty="0"/>
          </a:p>
        </p:txBody>
      </p:sp>
      <p:sp>
        <p:nvSpPr>
          <p:cNvPr id="294" name="CustomShape 2"/>
          <p:cNvSpPr/>
          <p:nvPr/>
        </p:nvSpPr>
        <p:spPr>
          <a:xfrm>
            <a:off x="360000" y="1511999"/>
            <a:ext cx="4320272" cy="52921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vyspělý stát </a:t>
            </a:r>
            <a:r>
              <a:rPr lang="cs-CZ" dirty="0"/>
              <a:t>- $46,827 (PPP; 2019)</a:t>
            </a:r>
          </a:p>
          <a:p>
            <a:pPr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kombinace dostupných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ner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. surovin (černé uhlí, železná ruda) a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know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how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(parní stroj) učinila v 19. a 20. stol. ze spojeného království průmyslovou velmoc (textil,hutnictví, loďařství)</a:t>
            </a:r>
          </a:p>
          <a:p>
            <a:pPr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dnes se UK snaží oprostit od fosilních zdrojů (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Offshore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parky, přílivové elektrárny)</a:t>
            </a:r>
          </a:p>
        </p:txBody>
      </p:sp>
      <p:pic>
        <p:nvPicPr>
          <p:cNvPr id="296" name="Obrázek 295"/>
          <p:cNvPicPr/>
          <p:nvPr/>
        </p:nvPicPr>
        <p:blipFill>
          <a:blip r:embed="rId2" cstate="print"/>
          <a:stretch/>
        </p:blipFill>
        <p:spPr>
          <a:xfrm>
            <a:off x="5400000" y="43920"/>
            <a:ext cx="4636800" cy="75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-1943640" y="43920"/>
            <a:ext cx="907020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Ekonomika</a:t>
            </a:r>
            <a:endParaRPr dirty="0"/>
          </a:p>
        </p:txBody>
      </p:sp>
      <p:pic>
        <p:nvPicPr>
          <p:cNvPr id="160770" name="Picture 2" descr="https://upload.wikimedia.org/wikipedia/commons/thumb/a/a3/Land_Rover_Series_1_HT.jpg/1280px-Land_Rover_Series_1_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715" y="-3958"/>
            <a:ext cx="4824536" cy="3618402"/>
          </a:xfrm>
          <a:prstGeom prst="rect">
            <a:avLst/>
          </a:prstGeom>
          <a:noFill/>
        </p:spPr>
      </p:pic>
      <p:pic>
        <p:nvPicPr>
          <p:cNvPr id="160772" name="Picture 4" descr="https://upload.wikimedia.org/wikipedia/commons/thumb/9/9a/1963_Jaguar_XK-E_Roadster.jpg/1920px-1963_Jaguar_XK-E_Road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991" y="0"/>
            <a:ext cx="5424634" cy="2915741"/>
          </a:xfrm>
          <a:prstGeom prst="rect">
            <a:avLst/>
          </a:prstGeom>
          <a:noFill/>
        </p:spPr>
      </p:pic>
      <p:pic>
        <p:nvPicPr>
          <p:cNvPr id="160774" name="Picture 6" descr="https://upload.wikimedia.org/wikipedia/commons/f/f6/Morris_Mini-Minor_19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09007"/>
            <a:ext cx="5422033" cy="3450668"/>
          </a:xfrm>
          <a:prstGeom prst="rect">
            <a:avLst/>
          </a:prstGeom>
          <a:noFill/>
        </p:spPr>
      </p:pic>
      <p:pic>
        <p:nvPicPr>
          <p:cNvPr id="160776" name="Picture 8" descr="https://upload.wikimedia.org/wikipedia/commons/thumb/b/b7/Bentley_Arnage.jpg/1920px-Bentley_Arn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44368" y="2771725"/>
            <a:ext cx="4536257" cy="1826316"/>
          </a:xfrm>
          <a:prstGeom prst="rect">
            <a:avLst/>
          </a:prstGeom>
          <a:noFill/>
        </p:spPr>
      </p:pic>
      <p:pic>
        <p:nvPicPr>
          <p:cNvPr id="160778" name="Picture 10" descr="https://upload.wikimedia.org/wikipedia/commons/thumb/a/ae/Aston_Martin_DB6_r.jpg/1280px-Aston_Martin_DB6_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352" y="4473620"/>
            <a:ext cx="4680273" cy="3086055"/>
          </a:xfrm>
          <a:prstGeom prst="rect">
            <a:avLst/>
          </a:prstGeom>
          <a:noFill/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00D28555-C2D5-4FA5-A984-7A1C84DDA539}"/>
              </a:ext>
            </a:extLst>
          </p:cNvPr>
          <p:cNvSpPr/>
          <p:nvPr/>
        </p:nvSpPr>
        <p:spPr>
          <a:xfrm>
            <a:off x="0" y="3621430"/>
            <a:ext cx="4320272" cy="2832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Tata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motors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, 2008</a:t>
            </a: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C2327BD2-64F5-4E9D-B624-E2CBE4476296}"/>
              </a:ext>
            </a:extLst>
          </p:cNvPr>
          <p:cNvSpPr/>
          <p:nvPr/>
        </p:nvSpPr>
        <p:spPr>
          <a:xfrm>
            <a:off x="4655991" y="2344877"/>
            <a:ext cx="4320272" cy="28324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Tata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motors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, 2008</a:t>
            </a: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" name="CustomShape 2">
            <a:extLst>
              <a:ext uri="{FF2B5EF4-FFF2-40B4-BE49-F238E27FC236}">
                <a16:creationId xmlns:a16="http://schemas.microsoft.com/office/drawing/2014/main" id="{DF28EFDA-1C6B-41B3-9BBD-F5204EE14C6C}"/>
              </a:ext>
            </a:extLst>
          </p:cNvPr>
          <p:cNvSpPr/>
          <p:nvPr/>
        </p:nvSpPr>
        <p:spPr>
          <a:xfrm>
            <a:off x="5422033" y="4149691"/>
            <a:ext cx="4320272" cy="283246"/>
          </a:xfrm>
          <a:prstGeom prst="rect">
            <a:avLst/>
          </a:prstGeom>
          <a:solidFill>
            <a:schemeClr val="bg1">
              <a:lumMod val="85000"/>
              <a:alpha val="5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Bentley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Arnage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, 1998, VW</a:t>
            </a: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Obrázek 296"/>
          <p:cNvPicPr/>
          <p:nvPr/>
        </p:nvPicPr>
        <p:blipFill>
          <a:blip r:embed="rId2" cstate="print"/>
          <a:stretch/>
        </p:blipFill>
        <p:spPr>
          <a:xfrm>
            <a:off x="360" y="-26640"/>
            <a:ext cx="10077480" cy="6721560"/>
          </a:xfrm>
          <a:prstGeom prst="rect">
            <a:avLst/>
          </a:prstGeom>
          <a:ln>
            <a:noFill/>
          </a:ln>
        </p:spPr>
      </p:pic>
      <p:sp>
        <p:nvSpPr>
          <p:cNvPr id="298" name="CustomShape 1"/>
          <p:cNvSpPr/>
          <p:nvPr/>
        </p:nvSpPr>
        <p:spPr>
          <a:xfrm>
            <a:off x="503640" y="-18180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Transport</a:t>
            </a:r>
            <a:endParaRPr/>
          </a:p>
        </p:txBody>
      </p:sp>
      <p:sp>
        <p:nvSpPr>
          <p:cNvPr id="299" name="CustomShape 2"/>
          <p:cNvSpPr/>
          <p:nvPr/>
        </p:nvSpPr>
        <p:spPr>
          <a:xfrm>
            <a:off x="359640" y="792000"/>
            <a:ext cx="7198200" cy="59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- London – transport hub (planes, rails, roads, ships, underground)</a:t>
            </a:r>
            <a:endParaRPr/>
          </a:p>
        </p:txBody>
      </p:sp>
      <p:sp>
        <p:nvSpPr>
          <p:cNvPr id="300" name="CustomShape 3"/>
          <p:cNvSpPr/>
          <p:nvPr/>
        </p:nvSpPr>
        <p:spPr>
          <a:xfrm>
            <a:off x="218520" y="6984000"/>
            <a:ext cx="4963320" cy="43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Heathrow - sixth busiest airport in the world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1295952" cy="1261080"/>
          </a:xfrm>
        </p:spPr>
        <p:txBody>
          <a:bodyPr/>
          <a:lstStyle/>
          <a:p>
            <a:r>
              <a:rPr lang="cs-CZ" dirty="0" err="1"/>
              <a:t>Eurotunnel</a:t>
            </a:r>
            <a:endParaRPr lang="cs-CZ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8610"/>
            <a:ext cx="8485137" cy="5681065"/>
          </a:xfrm>
          <a:prstGeom prst="rect">
            <a:avLst/>
          </a:prstGeom>
          <a:noFill/>
        </p:spPr>
      </p:pic>
      <p:pic>
        <p:nvPicPr>
          <p:cNvPr id="5" name="Obrázek 4" descr="undefined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966" y="0"/>
            <a:ext cx="5946659" cy="21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98595"/>
            <a:ext cx="9071280" cy="1261080"/>
          </a:xfrm>
        </p:spPr>
        <p:txBody>
          <a:bodyPr/>
          <a:lstStyle/>
          <a:p>
            <a:r>
              <a:rPr lang="cs-CZ" dirty="0"/>
              <a:t>London </a:t>
            </a:r>
            <a:r>
              <a:rPr lang="cs-CZ" dirty="0" err="1"/>
              <a:t>Array</a:t>
            </a:r>
            <a:endParaRPr lang="cs-CZ" dirty="0"/>
          </a:p>
        </p:txBody>
      </p:sp>
      <p:pic>
        <p:nvPicPr>
          <p:cNvPr id="167938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848" y="0"/>
            <a:ext cx="8928992" cy="6696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98595"/>
            <a:ext cx="9071280" cy="1261080"/>
          </a:xfrm>
        </p:spPr>
        <p:txBody>
          <a:bodyPr/>
          <a:lstStyle/>
          <a:p>
            <a:r>
              <a:rPr lang="cs-CZ" dirty="0" err="1"/>
              <a:t>Canary</a:t>
            </a:r>
            <a:r>
              <a:rPr lang="cs-CZ" dirty="0"/>
              <a:t> </a:t>
            </a:r>
            <a:r>
              <a:rPr lang="cs-CZ" dirty="0" err="1"/>
              <a:t>Wharf</a:t>
            </a:r>
            <a:endParaRPr lang="cs-CZ" dirty="0"/>
          </a:p>
        </p:txBody>
      </p:sp>
      <p:sp>
        <p:nvSpPr>
          <p:cNvPr id="168962" name="AutoShape 2" descr="Landmark's Guide to Canary Whar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8964" name="AutoShape 4" descr="Canary Wharf Panora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8966" name="Picture 6" descr="Why HSBC's decision to move says as much about Central London as it does  about Canary Wharf | Centre for Citi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5" y="1032065"/>
            <a:ext cx="9925050" cy="5194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98595"/>
            <a:ext cx="9071280" cy="1261080"/>
          </a:xfrm>
        </p:spPr>
        <p:txBody>
          <a:bodyPr/>
          <a:lstStyle/>
          <a:p>
            <a:r>
              <a:rPr lang="cs-CZ" dirty="0"/>
              <a:t>Protesty v </a:t>
            </a:r>
            <a:r>
              <a:rPr lang="cs-CZ" dirty="0" err="1"/>
              <a:t>Londonderry</a:t>
            </a:r>
            <a:r>
              <a:rPr lang="cs-CZ" dirty="0"/>
              <a:t> (2023)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504000" y="5724052"/>
            <a:ext cx="9071280" cy="42798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69986" name="Picture 2" descr="Nationalists hold an anti-agreement rally on the 25th anniversary of the peace deal, in Londonder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12651"/>
            <a:ext cx="9753600" cy="6286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298595"/>
            <a:ext cx="9071280" cy="1261080"/>
          </a:xfrm>
        </p:spPr>
        <p:txBody>
          <a:bodyPr/>
          <a:lstStyle/>
          <a:p>
            <a:r>
              <a:rPr lang="cs-CZ" dirty="0"/>
              <a:t>Mírová zeď v Belfastu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504000" y="5724052"/>
            <a:ext cx="9071280" cy="427987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71010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0"/>
            <a:ext cx="8172450" cy="6505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CustomShape 1"/>
          <p:cNvSpPr/>
          <p:nvPr/>
        </p:nvSpPr>
        <p:spPr>
          <a:xfrm>
            <a:off x="503640" y="43200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Vyjmenuj státy Západní Evropy:</a:t>
            </a:r>
            <a:endParaRPr/>
          </a:p>
        </p:txBody>
      </p:sp>
      <p:pic>
        <p:nvPicPr>
          <p:cNvPr id="196" name="Obrázek 54"/>
          <p:cNvPicPr/>
          <p:nvPr/>
        </p:nvPicPr>
        <p:blipFill>
          <a:blip r:embed="rId2" cstate="print"/>
          <a:stretch/>
        </p:blipFill>
        <p:spPr>
          <a:xfrm>
            <a:off x="1440" y="1029240"/>
            <a:ext cx="6404040" cy="6513480"/>
          </a:xfrm>
          <a:prstGeom prst="rect">
            <a:avLst/>
          </a:prstGeom>
          <a:ln>
            <a:noFill/>
          </a:ln>
        </p:spPr>
      </p:pic>
      <p:sp>
        <p:nvSpPr>
          <p:cNvPr id="197" name="CustomShape 2"/>
          <p:cNvSpPr/>
          <p:nvPr/>
        </p:nvSpPr>
        <p:spPr>
          <a:xfrm>
            <a:off x="3959640" y="4768560"/>
            <a:ext cx="1942200" cy="4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6. Lucembursko</a:t>
            </a:r>
            <a:endParaRPr/>
          </a:p>
        </p:txBody>
      </p:sp>
      <p:sp>
        <p:nvSpPr>
          <p:cNvPr id="198" name="CustomShape 3"/>
          <p:cNvSpPr/>
          <p:nvPr/>
        </p:nvSpPr>
        <p:spPr>
          <a:xfrm>
            <a:off x="3527640" y="3849120"/>
            <a:ext cx="1510200" cy="39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5. Nizozemí</a:t>
            </a:r>
            <a:endParaRPr/>
          </a:p>
        </p:txBody>
      </p:sp>
      <p:sp>
        <p:nvSpPr>
          <p:cNvPr id="199" name="CustomShape 4"/>
          <p:cNvSpPr/>
          <p:nvPr/>
        </p:nvSpPr>
        <p:spPr>
          <a:xfrm>
            <a:off x="3455640" y="4392000"/>
            <a:ext cx="1150200" cy="37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4. Belgie</a:t>
            </a:r>
            <a:endParaRPr/>
          </a:p>
        </p:txBody>
      </p:sp>
      <p:sp>
        <p:nvSpPr>
          <p:cNvPr id="200" name="CustomShape 5"/>
          <p:cNvSpPr/>
          <p:nvPr/>
        </p:nvSpPr>
        <p:spPr>
          <a:xfrm>
            <a:off x="1943640" y="5760000"/>
            <a:ext cx="1294200" cy="43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3. Francie</a:t>
            </a:r>
            <a:endParaRPr/>
          </a:p>
        </p:txBody>
      </p:sp>
      <p:sp>
        <p:nvSpPr>
          <p:cNvPr id="201" name="CustomShape 6"/>
          <p:cNvSpPr/>
          <p:nvPr/>
        </p:nvSpPr>
        <p:spPr>
          <a:xfrm>
            <a:off x="1367640" y="1872000"/>
            <a:ext cx="2589840" cy="110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2. Spojené království Velké Británie a Severního Irska</a:t>
            </a:r>
            <a:endParaRPr/>
          </a:p>
        </p:txBody>
      </p:sp>
      <p:sp>
        <p:nvSpPr>
          <p:cNvPr id="202" name="CustomShape 7"/>
          <p:cNvSpPr/>
          <p:nvPr/>
        </p:nvSpPr>
        <p:spPr>
          <a:xfrm>
            <a:off x="359640" y="2520000"/>
            <a:ext cx="1078200" cy="34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1.Irsko</a:t>
            </a:r>
            <a:endParaRPr/>
          </a:p>
        </p:txBody>
      </p:sp>
      <p:sp>
        <p:nvSpPr>
          <p:cNvPr id="203" name="Line 8"/>
          <p:cNvSpPr/>
          <p:nvPr/>
        </p:nvSpPr>
        <p:spPr>
          <a:xfrm>
            <a:off x="575640" y="2808000"/>
            <a:ext cx="432000" cy="1656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4" name="Line 9"/>
          <p:cNvSpPr/>
          <p:nvPr/>
        </p:nvSpPr>
        <p:spPr>
          <a:xfrm>
            <a:off x="1655640" y="2664000"/>
            <a:ext cx="144000" cy="1728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5" name="Line 10"/>
          <p:cNvSpPr/>
          <p:nvPr/>
        </p:nvSpPr>
        <p:spPr>
          <a:xfrm flipH="1">
            <a:off x="2447640" y="4608000"/>
            <a:ext cx="1080000" cy="43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6" name="Line 11"/>
          <p:cNvSpPr/>
          <p:nvPr/>
        </p:nvSpPr>
        <p:spPr>
          <a:xfrm flipH="1">
            <a:off x="2591640" y="4104000"/>
            <a:ext cx="1008000" cy="504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207" name="Line 12"/>
          <p:cNvSpPr/>
          <p:nvPr/>
        </p:nvSpPr>
        <p:spPr>
          <a:xfrm flipH="1">
            <a:off x="2663640" y="5040000"/>
            <a:ext cx="1368000" cy="7200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503640" y="-216000"/>
            <a:ext cx="907020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Transport</a:t>
            </a:r>
            <a:endParaRPr/>
          </a:p>
        </p:txBody>
      </p:sp>
      <p:pic>
        <p:nvPicPr>
          <p:cNvPr id="302" name="Obrázek 301"/>
          <p:cNvPicPr/>
          <p:nvPr/>
        </p:nvPicPr>
        <p:blipFill>
          <a:blip r:embed="rId2" cstate="print"/>
          <a:stretch/>
        </p:blipFill>
        <p:spPr>
          <a:xfrm>
            <a:off x="360" y="720000"/>
            <a:ext cx="10078200" cy="6758280"/>
          </a:xfrm>
          <a:prstGeom prst="rect">
            <a:avLst/>
          </a:prstGeom>
          <a:ln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4967640" y="7128000"/>
            <a:ext cx="4462200" cy="211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London underground – Tube scheme</a:t>
            </a:r>
            <a:endParaRPr/>
          </a:p>
        </p:txBody>
      </p:sp>
      <p:pic>
        <p:nvPicPr>
          <p:cNvPr id="304" name="Obrázek 303"/>
          <p:cNvPicPr/>
          <p:nvPr/>
        </p:nvPicPr>
        <p:blipFill>
          <a:blip r:embed="rId3" cstate="print"/>
          <a:stretch/>
        </p:blipFill>
        <p:spPr>
          <a:xfrm>
            <a:off x="7019280" y="-1800"/>
            <a:ext cx="3073320" cy="1728360"/>
          </a:xfrm>
          <a:prstGeom prst="rect">
            <a:avLst/>
          </a:prstGeom>
          <a:ln>
            <a:noFill/>
          </a:ln>
        </p:spPr>
      </p:pic>
      <p:pic>
        <p:nvPicPr>
          <p:cNvPr id="305" name="Obrázek 304"/>
          <p:cNvPicPr/>
          <p:nvPr/>
        </p:nvPicPr>
        <p:blipFill>
          <a:blip r:embed="rId4" cstate="print"/>
          <a:stretch/>
        </p:blipFill>
        <p:spPr>
          <a:xfrm>
            <a:off x="-26640" y="0"/>
            <a:ext cx="3193200" cy="181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503640" y="300960"/>
            <a:ext cx="907020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7" name="Obrázek 306"/>
          <p:cNvPicPr/>
          <p:nvPr/>
        </p:nvPicPr>
        <p:blipFill>
          <a:blip r:embed="rId2" cstate="print"/>
          <a:stretch/>
        </p:blipFill>
        <p:spPr>
          <a:xfrm>
            <a:off x="0" y="-20160"/>
            <a:ext cx="5353560" cy="3742560"/>
          </a:xfrm>
          <a:prstGeom prst="rect">
            <a:avLst/>
          </a:prstGeom>
          <a:ln>
            <a:noFill/>
          </a:ln>
        </p:spPr>
      </p:pic>
      <p:pic>
        <p:nvPicPr>
          <p:cNvPr id="308" name="Obrázek 307"/>
          <p:cNvPicPr/>
          <p:nvPr/>
        </p:nvPicPr>
        <p:blipFill>
          <a:blip r:embed="rId3" cstate="print"/>
          <a:stretch/>
        </p:blipFill>
        <p:spPr>
          <a:xfrm>
            <a:off x="4248000" y="3139560"/>
            <a:ext cx="6046560" cy="4426200"/>
          </a:xfrm>
          <a:prstGeom prst="rect">
            <a:avLst/>
          </a:prstGeom>
          <a:ln>
            <a:noFill/>
          </a:ln>
        </p:spPr>
      </p:pic>
      <p:sp>
        <p:nvSpPr>
          <p:cNvPr id="309" name="CustomShape 2"/>
          <p:cNvSpPr/>
          <p:nvPr/>
        </p:nvSpPr>
        <p:spPr>
          <a:xfrm>
            <a:off x="216000" y="3363840"/>
            <a:ext cx="1582560" cy="37908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London taxi</a:t>
            </a:r>
            <a:endParaRPr/>
          </a:p>
        </p:txBody>
      </p:sp>
      <p:sp>
        <p:nvSpPr>
          <p:cNvPr id="310" name="CustomShape 3"/>
          <p:cNvSpPr/>
          <p:nvPr/>
        </p:nvSpPr>
        <p:spPr>
          <a:xfrm>
            <a:off x="6768000" y="7128000"/>
            <a:ext cx="1726560" cy="43056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Double decker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Obrázek 310"/>
          <p:cNvPicPr/>
          <p:nvPr/>
        </p:nvPicPr>
        <p:blipFill>
          <a:blip r:embed="rId2" cstate="print"/>
          <a:stretch/>
        </p:blipFill>
        <p:spPr>
          <a:xfrm>
            <a:off x="0" y="3357720"/>
            <a:ext cx="3951360" cy="2473200"/>
          </a:xfrm>
          <a:prstGeom prst="rect">
            <a:avLst/>
          </a:prstGeom>
          <a:ln>
            <a:noFill/>
          </a:ln>
        </p:spPr>
      </p:pic>
      <p:pic>
        <p:nvPicPr>
          <p:cNvPr id="312" name="Obrázek 311"/>
          <p:cNvPicPr/>
          <p:nvPr/>
        </p:nvPicPr>
        <p:blipFill>
          <a:blip r:embed="rId3" cstate="print"/>
          <a:stretch/>
        </p:blipFill>
        <p:spPr>
          <a:xfrm>
            <a:off x="0" y="-27360"/>
            <a:ext cx="2179440" cy="2906280"/>
          </a:xfrm>
          <a:prstGeom prst="rect">
            <a:avLst/>
          </a:prstGeom>
          <a:ln>
            <a:noFill/>
          </a:ln>
        </p:spPr>
      </p:pic>
      <p:sp>
        <p:nvSpPr>
          <p:cNvPr id="313" name="CustomShape 1"/>
          <p:cNvSpPr/>
          <p:nvPr/>
        </p:nvSpPr>
        <p:spPr>
          <a:xfrm>
            <a:off x="3563640" y="-346680"/>
            <a:ext cx="183528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Culture</a:t>
            </a:r>
            <a:endParaRPr/>
          </a:p>
        </p:txBody>
      </p:sp>
      <p:sp>
        <p:nvSpPr>
          <p:cNvPr id="314" name="CustomShape 2"/>
          <p:cNvSpPr/>
          <p:nvPr/>
        </p:nvSpPr>
        <p:spPr>
          <a:xfrm>
            <a:off x="289800" y="5868000"/>
            <a:ext cx="150912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The Beatles</a:t>
            </a:r>
            <a:endParaRPr/>
          </a:p>
        </p:txBody>
      </p:sp>
      <p:sp>
        <p:nvSpPr>
          <p:cNvPr id="315" name="CustomShape 3"/>
          <p:cNvSpPr/>
          <p:nvPr/>
        </p:nvSpPr>
        <p:spPr>
          <a:xfrm>
            <a:off x="7821000" y="5979240"/>
            <a:ext cx="222192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Led Zeppelin</a:t>
            </a:r>
            <a:endParaRPr/>
          </a:p>
        </p:txBody>
      </p:sp>
      <p:sp>
        <p:nvSpPr>
          <p:cNvPr id="316" name="CustomShape 4"/>
          <p:cNvSpPr/>
          <p:nvPr/>
        </p:nvSpPr>
        <p:spPr>
          <a:xfrm>
            <a:off x="5220000" y="6591240"/>
            <a:ext cx="142992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Pink Floyd</a:t>
            </a:r>
            <a:endParaRPr/>
          </a:p>
        </p:txBody>
      </p:sp>
      <p:sp>
        <p:nvSpPr>
          <p:cNvPr id="317" name="CustomShape 5"/>
          <p:cNvSpPr/>
          <p:nvPr/>
        </p:nvSpPr>
        <p:spPr>
          <a:xfrm>
            <a:off x="217800" y="2739240"/>
            <a:ext cx="158112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Eric Clapton</a:t>
            </a:r>
            <a:endParaRPr/>
          </a:p>
        </p:txBody>
      </p:sp>
      <p:sp>
        <p:nvSpPr>
          <p:cNvPr id="319" name="CustomShape 7"/>
          <p:cNvSpPr/>
          <p:nvPr/>
        </p:nvSpPr>
        <p:spPr>
          <a:xfrm>
            <a:off x="5328000" y="2739240"/>
            <a:ext cx="201456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Sex Pistols</a:t>
            </a:r>
            <a:endParaRPr/>
          </a:p>
        </p:txBody>
      </p:sp>
      <p:sp>
        <p:nvSpPr>
          <p:cNvPr id="320" name="CustomShape 8"/>
          <p:cNvSpPr/>
          <p:nvPr/>
        </p:nvSpPr>
        <p:spPr>
          <a:xfrm>
            <a:off x="2088360" y="6699240"/>
            <a:ext cx="2014560" cy="64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Monty Python</a:t>
            </a:r>
            <a:endParaRPr/>
          </a:p>
        </p:txBody>
      </p:sp>
      <p:pic>
        <p:nvPicPr>
          <p:cNvPr id="322" name="Obrázek 321"/>
          <p:cNvPicPr/>
          <p:nvPr/>
        </p:nvPicPr>
        <p:blipFill>
          <a:blip r:embed="rId4" cstate="print"/>
          <a:stretch/>
        </p:blipFill>
        <p:spPr>
          <a:xfrm>
            <a:off x="4968000" y="864000"/>
            <a:ext cx="3454920" cy="1942920"/>
          </a:xfrm>
          <a:prstGeom prst="rect">
            <a:avLst/>
          </a:prstGeom>
          <a:ln>
            <a:noFill/>
          </a:ln>
        </p:spPr>
      </p:pic>
      <p:pic>
        <p:nvPicPr>
          <p:cNvPr id="323" name="Obrázek 322"/>
          <p:cNvPicPr/>
          <p:nvPr/>
        </p:nvPicPr>
        <p:blipFill>
          <a:blip r:embed="rId5" cstate="print"/>
          <a:stretch/>
        </p:blipFill>
        <p:spPr>
          <a:xfrm>
            <a:off x="7323480" y="4391280"/>
            <a:ext cx="2539440" cy="1655640"/>
          </a:xfrm>
          <a:prstGeom prst="rect">
            <a:avLst/>
          </a:prstGeom>
          <a:ln>
            <a:noFill/>
          </a:ln>
        </p:spPr>
      </p:pic>
      <p:pic>
        <p:nvPicPr>
          <p:cNvPr id="324" name="Obrázek 323"/>
          <p:cNvPicPr/>
          <p:nvPr/>
        </p:nvPicPr>
        <p:blipFill>
          <a:blip r:embed="rId6" cstate="print"/>
          <a:stretch/>
        </p:blipFill>
        <p:spPr>
          <a:xfrm>
            <a:off x="3960000" y="4608000"/>
            <a:ext cx="3344760" cy="2090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endParaRPr/>
          </a:p>
        </p:txBody>
      </p:sp>
      <p:sp>
        <p:nvSpPr>
          <p:cNvPr id="213" name="CustomShape 2"/>
          <p:cNvSpPr/>
          <p:nvPr/>
        </p:nvSpPr>
        <p:spPr>
          <a:xfrm>
            <a:off x="503640" y="6048000"/>
            <a:ext cx="9069120" cy="125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Think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tank!</a:t>
            </a:r>
            <a:endParaRPr dirty="0"/>
          </a:p>
          <a:p>
            <a:pPr algn="ctr"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In 2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minutes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write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5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things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about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! :-)</a:t>
            </a:r>
            <a:endParaRPr dirty="0"/>
          </a:p>
        </p:txBody>
      </p:sp>
      <p:pic>
        <p:nvPicPr>
          <p:cNvPr id="214" name="Obrázek 72"/>
          <p:cNvPicPr/>
          <p:nvPr/>
        </p:nvPicPr>
        <p:blipFill>
          <a:blip r:embed="rId2" cstate="print"/>
          <a:stretch/>
        </p:blipFill>
        <p:spPr>
          <a:xfrm>
            <a:off x="647640" y="1311120"/>
            <a:ext cx="8605800" cy="4303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endParaRPr/>
          </a:p>
        </p:txBody>
      </p:sp>
      <p:sp>
        <p:nvSpPr>
          <p:cNvPr id="216" name="CustomShape 2"/>
          <p:cNvSpPr/>
          <p:nvPr/>
        </p:nvSpPr>
        <p:spPr>
          <a:xfrm>
            <a:off x="215776" y="2987749"/>
            <a:ext cx="9505056" cy="442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Total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area: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70,273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km</a:t>
            </a:r>
            <a:r>
              <a:rPr lang="cs-CZ" sz="3200" strike="noStrike" baseline="33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highest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point: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Carrauntoohil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(1041 m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above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sea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level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Capital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city: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Dublin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(527,612; 2016)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Population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5,3 mil.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(2022 odhad)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HDI (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Human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Development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Index):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0.916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very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high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(2015)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Official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languages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Irish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English</a:t>
            </a:r>
            <a:endParaRPr b="1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EU (1973)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Eurozone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NATO (1999)</a:t>
            </a:r>
            <a:endParaRPr b="1" dirty="0"/>
          </a:p>
        </p:txBody>
      </p:sp>
      <p:pic>
        <p:nvPicPr>
          <p:cNvPr id="217" name="Obrázek 75"/>
          <p:cNvPicPr/>
          <p:nvPr/>
        </p:nvPicPr>
        <p:blipFill>
          <a:blip r:embed="rId2" cstate="print"/>
          <a:stretch/>
        </p:blipFill>
        <p:spPr>
          <a:xfrm>
            <a:off x="647824" y="899517"/>
            <a:ext cx="2701080" cy="135000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35856" y="2411685"/>
            <a:ext cx="1222200" cy="43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Irish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flag</a:t>
            </a:r>
            <a:endParaRPr dirty="0"/>
          </a:p>
        </p:txBody>
      </p:sp>
      <p:pic>
        <p:nvPicPr>
          <p:cNvPr id="219" name="Obrázek 77"/>
          <p:cNvPicPr/>
          <p:nvPr/>
        </p:nvPicPr>
        <p:blipFill>
          <a:blip r:embed="rId3" cstate="print"/>
          <a:stretch/>
        </p:blipFill>
        <p:spPr>
          <a:xfrm>
            <a:off x="6840512" y="539477"/>
            <a:ext cx="2310480" cy="1942200"/>
          </a:xfrm>
          <a:prstGeom prst="rect">
            <a:avLst/>
          </a:prstGeom>
          <a:ln>
            <a:noFill/>
          </a:ln>
        </p:spPr>
      </p:pic>
      <p:sp>
        <p:nvSpPr>
          <p:cNvPr id="220" name="CustomShape 4"/>
          <p:cNvSpPr/>
          <p:nvPr/>
        </p:nvSpPr>
        <p:spPr>
          <a:xfrm>
            <a:off x="6984528" y="2771725"/>
            <a:ext cx="2086200" cy="35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location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CustomShape 1"/>
          <p:cNvSpPr/>
          <p:nvPr/>
        </p:nvSpPr>
        <p:spPr>
          <a:xfrm>
            <a:off x="359792" y="611485"/>
            <a:ext cx="9069120" cy="5760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History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important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events</a:t>
            </a:r>
            <a:endParaRPr dirty="0"/>
          </a:p>
        </p:txBody>
      </p:sp>
      <p:sp>
        <p:nvSpPr>
          <p:cNvPr id="222" name="CustomShape 2"/>
          <p:cNvSpPr/>
          <p:nvPr/>
        </p:nvSpPr>
        <p:spPr>
          <a:xfrm>
            <a:off x="431800" y="1547589"/>
            <a:ext cx="9069120" cy="540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first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inhabitants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around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7900 BC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(hunter-</a:t>
            </a:r>
            <a:r>
              <a:rPr lang="cs-CZ" dirty="0" err="1">
                <a:solidFill>
                  <a:srgbClr val="000000"/>
                </a:solidFill>
              </a:rPr>
              <a:t>gatherers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The people remained hunter-gatherers until about </a:t>
            </a:r>
            <a:r>
              <a:rPr lang="en-US" b="1" dirty="0">
                <a:solidFill>
                  <a:srgbClr val="000000"/>
                </a:solidFill>
              </a:rPr>
              <a:t>4000 BC</a:t>
            </a:r>
            <a:r>
              <a:rPr lang="cs-CZ" b="1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– </a:t>
            </a:r>
            <a:r>
              <a:rPr lang="cs-CZ" dirty="0" err="1">
                <a:solidFill>
                  <a:srgbClr val="000000"/>
                </a:solidFill>
              </a:rPr>
              <a:t>than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farming</a:t>
            </a:r>
            <a:endParaRPr lang="cs-CZ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I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ron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age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began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about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b="1" dirty="0">
                <a:solidFill>
                  <a:srgbClr val="000000"/>
                </a:solidFill>
              </a:rPr>
              <a:t>600 BC </a:t>
            </a:r>
            <a:r>
              <a:rPr lang="cs-CZ" dirty="0" err="1">
                <a:solidFill>
                  <a:srgbClr val="000000"/>
                </a:solidFill>
              </a:rPr>
              <a:t>when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first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groups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of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b="1" dirty="0" err="1">
                <a:solidFill>
                  <a:srgbClr val="000000"/>
                </a:solidFill>
              </a:rPr>
              <a:t>Celts</a:t>
            </a:r>
            <a:r>
              <a:rPr lang="cs-CZ" dirty="0">
                <a:solidFill>
                  <a:srgbClr val="000000"/>
                </a:solidFill>
              </a:rPr>
              <a:t> had </a:t>
            </a:r>
            <a:r>
              <a:rPr lang="cs-CZ" dirty="0" err="1">
                <a:solidFill>
                  <a:srgbClr val="000000"/>
                </a:solidFill>
              </a:rPr>
              <a:t>come</a:t>
            </a:r>
            <a:endParaRPr lang="cs-CZ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wasn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´t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unified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during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1st millenium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; </a:t>
            </a:r>
            <a:r>
              <a:rPr lang="cs-CZ" b="1" dirty="0">
                <a:solidFill>
                  <a:srgbClr val="000000"/>
                </a:solidFill>
                <a:latin typeface="Arial"/>
                <a:ea typeface="DejaVu Sans"/>
              </a:rPr>
              <a:t>St. </a:t>
            </a:r>
            <a:r>
              <a:rPr lang="cs-CZ" b="1" dirty="0" err="1">
                <a:solidFill>
                  <a:srgbClr val="000000"/>
                </a:solidFill>
                <a:latin typeface="Arial"/>
                <a:ea typeface="DejaVu Sans"/>
              </a:rPr>
              <a:t>Patrick</a:t>
            </a:r>
            <a:r>
              <a:rPr lang="cs-CZ" b="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–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Bishop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that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spreads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Christianity</a:t>
            </a:r>
            <a:endParaRPr lang="cs-CZ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1171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–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becomes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a part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United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endParaRPr lang="cs-CZ" b="1" strike="noStrike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 The Great Famine</a:t>
            </a:r>
            <a:r>
              <a:rPr lang="en-US" dirty="0">
                <a:solidFill>
                  <a:srgbClr val="000000"/>
                </a:solidFill>
              </a:rPr>
              <a:t> - period of mass starvation, disease, and emigration in Ireland between 1845 and 18</a:t>
            </a:r>
            <a:r>
              <a:rPr lang="cs-CZ" dirty="0">
                <a:solidFill>
                  <a:srgbClr val="000000"/>
                </a:solidFill>
              </a:rPr>
              <a:t>49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as a result of cheap potato crop caused by a potato disease </a:t>
            </a:r>
            <a:r>
              <a:rPr lang="en-US" i="1" dirty="0" err="1">
                <a:solidFill>
                  <a:srgbClr val="000000"/>
                </a:solidFill>
              </a:rPr>
              <a:t>Phytophthora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i="1" dirty="0" err="1">
                <a:solidFill>
                  <a:srgbClr val="000000"/>
                </a:solidFill>
              </a:rPr>
              <a:t>infestans</a:t>
            </a:r>
            <a:r>
              <a:rPr lang="en-US" dirty="0">
                <a:solidFill>
                  <a:srgbClr val="000000"/>
                </a:solidFill>
              </a:rPr>
              <a:t>.</a:t>
            </a:r>
            <a:endParaRPr lang="en-US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 approx. 1 million people die</a:t>
            </a:r>
            <a:r>
              <a:rPr lang="cs-CZ" dirty="0">
                <a:solidFill>
                  <a:srgbClr val="000000"/>
                </a:solidFill>
              </a:rPr>
              <a:t>d - </a:t>
            </a:r>
            <a:r>
              <a:rPr lang="cs-CZ" dirty="0" err="1">
                <a:solidFill>
                  <a:srgbClr val="000000"/>
                </a:solidFill>
              </a:rPr>
              <a:t>the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population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went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from</a:t>
            </a:r>
            <a:r>
              <a:rPr lang="cs-CZ" dirty="0">
                <a:solidFill>
                  <a:srgbClr val="000000"/>
                </a:solidFill>
              </a:rPr>
              <a:t> 8 to 4.4 mil. </a:t>
            </a:r>
            <a:r>
              <a:rPr lang="cs-CZ" dirty="0" err="1">
                <a:solidFill>
                  <a:srgbClr val="000000"/>
                </a:solidFill>
              </a:rPr>
              <a:t>inhabitants</a:t>
            </a:r>
            <a:endParaRPr lang="cs-CZ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until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6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December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 1922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,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island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part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United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Great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Britain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-&gt;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than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process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switch</a:t>
            </a:r>
            <a:r>
              <a:rPr lang="cs-CZ" dirty="0">
                <a:solidFill>
                  <a:srgbClr val="000000"/>
                </a:solidFill>
                <a:latin typeface="Arial"/>
                <a:ea typeface="DejaVu Sans"/>
              </a:rPr>
              <a:t> to sovereign country </a:t>
            </a:r>
            <a:r>
              <a:rPr lang="cs-CZ" dirty="0" err="1">
                <a:solidFill>
                  <a:srgbClr val="000000"/>
                </a:solidFill>
                <a:latin typeface="Arial"/>
                <a:ea typeface="DejaVu Sans"/>
              </a:rPr>
              <a:t>begun</a:t>
            </a:r>
            <a:endParaRPr lang="cs-CZ" strike="noStrike" dirty="0">
              <a:solidFill>
                <a:srgbClr val="000000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1937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land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was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finally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changed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cs-CZ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(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Northern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wanted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stay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United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r>
              <a:rPr lang="cs-CZ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Irsko slep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2312" y="474662"/>
            <a:ext cx="6096000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Irsko_mapa s měs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583" y="0"/>
            <a:ext cx="6971458" cy="75596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Ã½sledek obrÃ¡zku pro map 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888" y="21921"/>
            <a:ext cx="6891661" cy="7537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Economy</a:t>
            </a:r>
            <a:endParaRPr/>
          </a:p>
        </p:txBody>
      </p:sp>
      <p:sp>
        <p:nvSpPr>
          <p:cNvPr id="224" name="CustomShape 2"/>
          <p:cNvSpPr/>
          <p:nvPr/>
        </p:nvSpPr>
        <p:spPr>
          <a:xfrm>
            <a:off x="503808" y="1763613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Currency</a:t>
            </a:r>
            <a:r>
              <a:rPr lang="cs-CZ" sz="2000" dirty="0">
                <a:solidFill>
                  <a:srgbClr val="000000"/>
                </a:solidFill>
              </a:rPr>
              <a:t>				Euro</a:t>
            </a: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totall</a:t>
            </a:r>
            <a:r>
              <a:rPr lang="cs-CZ" sz="2000" dirty="0">
                <a:solidFill>
                  <a:srgbClr val="000000"/>
                </a:solidFill>
              </a:rPr>
              <a:t> GDP 				$325.831 </a:t>
            </a:r>
            <a:r>
              <a:rPr lang="cs-CZ" sz="2000" dirty="0" err="1">
                <a:solidFill>
                  <a:srgbClr val="000000"/>
                </a:solidFill>
              </a:rPr>
              <a:t>billion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GDP per </a:t>
            </a:r>
            <a:r>
              <a:rPr lang="cs-CZ" sz="2000" dirty="0" err="1">
                <a:solidFill>
                  <a:srgbClr val="000000"/>
                </a:solidFill>
              </a:rPr>
              <a:t>capita</a:t>
            </a:r>
            <a:r>
              <a:rPr lang="cs-CZ" sz="2000" dirty="0">
                <a:solidFill>
                  <a:srgbClr val="000000"/>
                </a:solidFill>
              </a:rPr>
              <a:t> (PPP)</a:t>
            </a:r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b="1" dirty="0"/>
              <a:t>$83,399</a:t>
            </a:r>
            <a:r>
              <a:rPr lang="it-IT" sz="2000" b="1" dirty="0">
                <a:solidFill>
                  <a:srgbClr val="000000"/>
                </a:solidFill>
              </a:rPr>
              <a:t> </a:t>
            </a:r>
            <a:r>
              <a:rPr lang="it-IT" sz="2000" dirty="0">
                <a:solidFill>
                  <a:srgbClr val="000000"/>
                </a:solidFill>
              </a:rPr>
              <a:t>(</a:t>
            </a:r>
            <a:r>
              <a:rPr lang="cs-CZ" sz="2000" dirty="0">
                <a:solidFill>
                  <a:srgbClr val="000000"/>
                </a:solidFill>
              </a:rPr>
              <a:t>4th </a:t>
            </a:r>
            <a:r>
              <a:rPr lang="cs-CZ" sz="2000" dirty="0" err="1">
                <a:solidFill>
                  <a:srgbClr val="000000"/>
                </a:solidFill>
              </a:rPr>
              <a:t>highest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it-IT" sz="2000" dirty="0">
                <a:solidFill>
                  <a:srgbClr val="000000"/>
                </a:solidFill>
              </a:rPr>
              <a:t>201</a:t>
            </a:r>
            <a:r>
              <a:rPr lang="cs-CZ" sz="2000" dirty="0">
                <a:solidFill>
                  <a:srgbClr val="000000"/>
                </a:solidFill>
              </a:rPr>
              <a:t>9</a:t>
            </a:r>
            <a:r>
              <a:rPr lang="it-IT" sz="2000" dirty="0">
                <a:solidFill>
                  <a:srgbClr val="000000"/>
                </a:solidFill>
              </a:rPr>
              <a:t>)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</a:pPr>
            <a:r>
              <a:rPr lang="en-US" sz="2000" b="1" dirty="0">
                <a:solidFill>
                  <a:srgbClr val="000000"/>
                </a:solidFill>
              </a:rPr>
              <a:t>GDP by sector</a:t>
            </a: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Services (70.4%), industry (28%), agriculture (1.6%) (2013 est.)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based</a:t>
            </a:r>
            <a:r>
              <a:rPr lang="cs-CZ" sz="2000" dirty="0">
                <a:solidFill>
                  <a:srgbClr val="000000"/>
                </a:solidFill>
              </a:rPr>
              <a:t> on </a:t>
            </a:r>
            <a:r>
              <a:rPr lang="en-US" sz="2000" dirty="0">
                <a:solidFill>
                  <a:srgbClr val="000000"/>
                </a:solidFill>
              </a:rPr>
              <a:t>a knowledge economy, focused on services into high-tech, life sciences and financial services industries</a:t>
            </a:r>
            <a:r>
              <a:rPr lang="cs-CZ" sz="2000" dirty="0">
                <a:solidFill>
                  <a:srgbClr val="000000"/>
                </a:solidFill>
              </a:rPr>
              <a:t>;</a:t>
            </a:r>
            <a:r>
              <a:rPr lang="en-US" sz="2000" dirty="0">
                <a:solidFill>
                  <a:srgbClr val="000000"/>
                </a:solidFill>
              </a:rPr>
              <a:t> Ireland is an open economy</a:t>
            </a:r>
            <a:endParaRPr lang="cs-CZ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buSzPct val="45000"/>
            </a:pPr>
            <a:endParaRPr lang="cs-CZ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Charakteristika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575640" y="176904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dirty="0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Západní Evropa leží severně od Pyrenejského poloostrova, západně od Střední Evropy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-  Jedná se o ekonomicky vyspělou část Evropy i celého světa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0" y="0"/>
            <a:ext cx="3672576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Sectors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dirty="0"/>
          </a:p>
        </p:txBody>
      </p:sp>
      <p:sp>
        <p:nvSpPr>
          <p:cNvPr id="224" name="CustomShape 2"/>
          <p:cNvSpPr/>
          <p:nvPr/>
        </p:nvSpPr>
        <p:spPr>
          <a:xfrm>
            <a:off x="3168104" y="107429"/>
            <a:ext cx="6624736" cy="2880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en-US" sz="2000" b="1" dirty="0">
                <a:solidFill>
                  <a:srgbClr val="000000"/>
                </a:solidFill>
              </a:rPr>
              <a:t>Alcoholic beverage industry</a:t>
            </a:r>
          </a:p>
          <a:p>
            <a:pPr>
              <a:lnSpc>
                <a:spcPct val="100000"/>
              </a:lnSpc>
              <a:buSzPct val="45000"/>
            </a:pPr>
            <a:r>
              <a:rPr lang="en-US" sz="2000" dirty="0">
                <a:solidFill>
                  <a:srgbClr val="000000"/>
                </a:solidFill>
              </a:rPr>
              <a:t>The drinks industry employs approximately 92,000 people and contributes 2 billion euro annually to the Irish economy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making it one of the biggest sectors. It supports jobs in agriculture, distilling and brewing. It is subdivided into 5 areas; beer (employing 1,800 people directly and 35,000 indirectly),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cider (supporting 5,000 jobs</a:t>
            </a:r>
            <a:r>
              <a:rPr lang="cs-CZ" sz="2000" dirty="0">
                <a:solidFill>
                  <a:srgbClr val="000000"/>
                </a:solidFill>
              </a:rPr>
              <a:t>), </a:t>
            </a:r>
            <a:r>
              <a:rPr lang="en-US" sz="2000" dirty="0">
                <a:solidFill>
                  <a:srgbClr val="000000"/>
                </a:solidFill>
              </a:rPr>
              <a:t>spirits (supporting 14,700 jobs),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whiskey (employing 748 people with turnover of 400 million euro)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and wine (employing 1,100 directly)</a:t>
            </a:r>
            <a:r>
              <a:rPr lang="cs-CZ" sz="2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Obdélník 3"/>
          <p:cNvSpPr/>
          <p:nvPr/>
        </p:nvSpPr>
        <p:spPr>
          <a:xfrm>
            <a:off x="287784" y="1043533"/>
            <a:ext cx="2806477" cy="1754326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dirty="0"/>
              <a:t>The</a:t>
            </a:r>
            <a:r>
              <a:rPr lang="en-US" b="1" dirty="0"/>
              <a:t> pharmaceutical </a:t>
            </a:r>
            <a:r>
              <a:rPr lang="en-US" dirty="0"/>
              <a:t>sector employs approximately 50,000 people and is responsible for 55 billion euro of exports.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6120432" y="3131765"/>
            <a:ext cx="3672408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financial services</a:t>
            </a:r>
            <a:r>
              <a:rPr lang="en-US" dirty="0"/>
              <a:t> sector employs approximately 35,000 people and contributes 2 billion euro in taxes annually to the economy.</a:t>
            </a:r>
            <a:r>
              <a:rPr lang="cs-CZ" dirty="0"/>
              <a:t> </a:t>
            </a:r>
            <a:r>
              <a:rPr lang="en-US" dirty="0"/>
              <a:t>Ireland is the seventh largest provider of wholesale financial services in Europe. A number of these firms are located at the International Financial Services Centre (IFSC) in Dublin.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15776" y="3059757"/>
            <a:ext cx="5544616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software sector</a:t>
            </a:r>
            <a:r>
              <a:rPr lang="en-US" dirty="0"/>
              <a:t> employs approximately 24,000 people and contributes 16 billion Euro to the economy. Ireland is the world's second largest exporter of </a:t>
            </a:r>
            <a:r>
              <a:rPr lang="en-US" dirty="0" err="1"/>
              <a:t>software.The</a:t>
            </a:r>
            <a:r>
              <a:rPr lang="en-US" dirty="0"/>
              <a:t> top 10 global technology firms have operations in Ireland including Apple, Google, </a:t>
            </a:r>
            <a:r>
              <a:rPr lang="en-US" dirty="0" err="1"/>
              <a:t>Facebook</a:t>
            </a:r>
            <a:r>
              <a:rPr lang="en-US" dirty="0"/>
              <a:t> and Microsoft. Ireland is home to over 900 software companies.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15776" y="5147989"/>
            <a:ext cx="547260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Medical technology </a:t>
            </a:r>
            <a:r>
              <a:rPr lang="en-US" dirty="0"/>
              <a:t>(</a:t>
            </a:r>
            <a:r>
              <a:rPr lang="en-US" dirty="0" err="1"/>
              <a:t>MedTech</a:t>
            </a:r>
            <a:r>
              <a:rPr lang="en-US" dirty="0"/>
              <a:t>) sector employs nearly 25,000 people and generates 9.4 billion Euro annually, with over one hundred companies in</a:t>
            </a:r>
            <a:r>
              <a:rPr lang="cs-CZ" dirty="0"/>
              <a:t> </a:t>
            </a:r>
            <a:r>
              <a:rPr lang="en-US" dirty="0"/>
              <a:t>the</a:t>
            </a:r>
            <a:r>
              <a:rPr lang="cs-CZ" dirty="0"/>
              <a:t> </a:t>
            </a:r>
            <a:r>
              <a:rPr lang="en-US" dirty="0"/>
              <a:t>country.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143768" y="6444133"/>
            <a:ext cx="943304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Multinational Engineering</a:t>
            </a:r>
            <a:r>
              <a:rPr lang="en-US" dirty="0"/>
              <a:t> sector employs over 18,500 people and contributes approximately 4.2 billion euro annually.</a:t>
            </a:r>
            <a:r>
              <a:rPr lang="cs-CZ" dirty="0"/>
              <a:t> </a:t>
            </a:r>
            <a:r>
              <a:rPr lang="en-US" dirty="0"/>
              <a:t>This includes approximately 180 companies in areas such of industrial products and services, aerospace, automotive and clean tech.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03640" y="0"/>
            <a:ext cx="359784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Culture</a:t>
            </a:r>
            <a:endParaRPr/>
          </a:p>
        </p:txBody>
      </p:sp>
      <p:sp>
        <p:nvSpPr>
          <p:cNvPr id="226" name="CustomShape 2"/>
          <p:cNvSpPr/>
          <p:nvPr/>
        </p:nvSpPr>
        <p:spPr>
          <a:xfrm>
            <a:off x="575640" y="5873040"/>
            <a:ext cx="2750040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St.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Patrick</a:t>
            </a:r>
            <a:endParaRPr dirty="0"/>
          </a:p>
        </p:txBody>
      </p:sp>
      <p:sp>
        <p:nvSpPr>
          <p:cNvPr id="227" name="CustomShape 3"/>
          <p:cNvSpPr/>
          <p:nvPr/>
        </p:nvSpPr>
        <p:spPr>
          <a:xfrm>
            <a:off x="6479280" y="3641040"/>
            <a:ext cx="4893840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Leprechaun</a:t>
            </a:r>
            <a:endParaRPr dirty="0"/>
          </a:p>
        </p:txBody>
      </p:sp>
      <p:pic>
        <p:nvPicPr>
          <p:cNvPr id="228" name="Obrázek 86"/>
          <p:cNvPicPr/>
          <p:nvPr/>
        </p:nvPicPr>
        <p:blipFill>
          <a:blip r:embed="rId2" cstate="print"/>
          <a:stretch/>
        </p:blipFill>
        <p:spPr>
          <a:xfrm>
            <a:off x="7115400" y="315720"/>
            <a:ext cx="1810080" cy="3210480"/>
          </a:xfrm>
          <a:prstGeom prst="rect">
            <a:avLst/>
          </a:prstGeom>
          <a:ln>
            <a:noFill/>
          </a:ln>
        </p:spPr>
      </p:pic>
      <p:pic>
        <p:nvPicPr>
          <p:cNvPr id="229" name="Obrázek 87"/>
          <p:cNvPicPr/>
          <p:nvPr/>
        </p:nvPicPr>
        <p:blipFill>
          <a:blip r:embed="rId3" cstate="print"/>
          <a:stretch/>
        </p:blipFill>
        <p:spPr>
          <a:xfrm>
            <a:off x="863640" y="2520000"/>
            <a:ext cx="1974960" cy="2897640"/>
          </a:xfrm>
          <a:prstGeom prst="rect">
            <a:avLst/>
          </a:prstGeom>
          <a:ln>
            <a:noFill/>
          </a:ln>
        </p:spPr>
      </p:pic>
      <p:pic>
        <p:nvPicPr>
          <p:cNvPr id="230" name="Obrázek 88"/>
          <p:cNvPicPr/>
          <p:nvPr/>
        </p:nvPicPr>
        <p:blipFill>
          <a:blip r:embed="rId4" cstate="print"/>
          <a:stretch/>
        </p:blipFill>
        <p:spPr>
          <a:xfrm>
            <a:off x="3815640" y="4392000"/>
            <a:ext cx="2502000" cy="2485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03640" y="0"/>
            <a:ext cx="359784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Culture</a:t>
            </a:r>
            <a:endParaRPr dirty="0"/>
          </a:p>
        </p:txBody>
      </p:sp>
      <p:sp>
        <p:nvSpPr>
          <p:cNvPr id="226" name="CustomShape 2"/>
          <p:cNvSpPr/>
          <p:nvPr/>
        </p:nvSpPr>
        <p:spPr>
          <a:xfrm>
            <a:off x="1223888" y="3995861"/>
            <a:ext cx="1080296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U2</a:t>
            </a:r>
            <a:endParaRPr dirty="0"/>
          </a:p>
        </p:txBody>
      </p:sp>
      <p:sp>
        <p:nvSpPr>
          <p:cNvPr id="227" name="CustomShape 3"/>
          <p:cNvSpPr/>
          <p:nvPr/>
        </p:nvSpPr>
        <p:spPr>
          <a:xfrm>
            <a:off x="6768504" y="6882515"/>
            <a:ext cx="2376264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Gary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Moore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dirty="0"/>
          </a:p>
        </p:txBody>
      </p:sp>
      <p:pic>
        <p:nvPicPr>
          <p:cNvPr id="1026" name="Picture 2" descr="U2 - About U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25"/>
            <a:ext cx="4267200" cy="2924176"/>
          </a:xfrm>
          <a:prstGeom prst="rect">
            <a:avLst/>
          </a:prstGeom>
          <a:noFill/>
        </p:spPr>
      </p:pic>
      <p:pic>
        <p:nvPicPr>
          <p:cNvPr id="1028" name="Picture 4" descr="SMRT SI ŘÍKÁ ROCK'N'ROLL: Gary Moore (197.) | iREPORT – music&amp;style magaz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4375" y="3491805"/>
            <a:ext cx="4286250" cy="3219451"/>
          </a:xfrm>
          <a:prstGeom prst="rect">
            <a:avLst/>
          </a:prstGeom>
          <a:noFill/>
        </p:spPr>
      </p:pic>
      <p:pic>
        <p:nvPicPr>
          <p:cNvPr id="1030" name="Picture 6" descr="Thin Lizzy v Manchester Apollo v roce 1983 Zleva: Sykes, Lynott, Gorham, Wharton; Downey není vidě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392" y="179437"/>
            <a:ext cx="3623134" cy="2374851"/>
          </a:xfrm>
          <a:prstGeom prst="rect">
            <a:avLst/>
          </a:prstGeom>
          <a:noFill/>
        </p:spPr>
      </p:pic>
      <p:sp>
        <p:nvSpPr>
          <p:cNvPr id="11" name="CustomShape 3"/>
          <p:cNvSpPr/>
          <p:nvPr/>
        </p:nvSpPr>
        <p:spPr>
          <a:xfrm>
            <a:off x="6120432" y="2627709"/>
            <a:ext cx="2376264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Thin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Lizzy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503808" y="6882515"/>
            <a:ext cx="3096344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Rory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Gallagher</a:t>
            </a:r>
            <a:endParaRPr dirty="0"/>
          </a:p>
        </p:txBody>
      </p:sp>
      <p:pic>
        <p:nvPicPr>
          <p:cNvPr id="1032" name="Picture 8" descr="Rory Gallagher's Best Guitar Solos | Happy Blues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15941"/>
            <a:ext cx="3888432" cy="2187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Skellig Micha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080625" cy="6320213"/>
          </a:xfrm>
          <a:prstGeom prst="rect">
            <a:avLst/>
          </a:prstGeom>
          <a:noFill/>
        </p:spPr>
      </p:pic>
      <p:sp>
        <p:nvSpPr>
          <p:cNvPr id="225" name="CustomShape 1"/>
          <p:cNvSpPr/>
          <p:nvPr/>
        </p:nvSpPr>
        <p:spPr>
          <a:xfrm>
            <a:off x="503640" y="0"/>
            <a:ext cx="359784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Cultural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sites</a:t>
            </a:r>
            <a:endParaRPr lang="cs-CZ" sz="4400" strike="noStrike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-1" y="6372125"/>
            <a:ext cx="10080625" cy="677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Skelling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Michael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(UNESCO), ostrov obydlený irskými křesťany již v 7. stol</a:t>
            </a:r>
            <a:endParaRPr dirty="0"/>
          </a:p>
        </p:txBody>
      </p:sp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3" cstate="print"/>
          <a:srcRect l="68116" t="15744" r="4715" b="24057"/>
          <a:stretch>
            <a:fillRect/>
          </a:stretch>
        </p:blipFill>
        <p:spPr bwMode="auto">
          <a:xfrm>
            <a:off x="8058540" y="0"/>
            <a:ext cx="202208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Newgrange - Everything you Need to Know | My Real 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3493"/>
            <a:ext cx="10146439" cy="5652045"/>
          </a:xfrm>
          <a:prstGeom prst="rect">
            <a:avLst/>
          </a:prstGeom>
          <a:noFill/>
        </p:spPr>
      </p:pic>
      <p:sp>
        <p:nvSpPr>
          <p:cNvPr id="225" name="CustomShape 1"/>
          <p:cNvSpPr/>
          <p:nvPr/>
        </p:nvSpPr>
        <p:spPr>
          <a:xfrm>
            <a:off x="0" y="-180603"/>
            <a:ext cx="359784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Cultural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sites</a:t>
            </a:r>
            <a:endParaRPr lang="cs-CZ" sz="4400" strike="noStrike" dirty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" name="CustomShape 3"/>
          <p:cNvSpPr/>
          <p:nvPr/>
        </p:nvSpPr>
        <p:spPr>
          <a:xfrm>
            <a:off x="-1" y="6372125"/>
            <a:ext cx="10080625" cy="1187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Newgrange</a:t>
            </a:r>
            <a:r>
              <a:rPr lang="cs-CZ" sz="32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(UNESCO), neolitická mohyla s nejasným účelem, postavena okolo roku 3200 př</a:t>
            </a:r>
            <a:r>
              <a:rPr lang="cs-CZ" sz="3200" dirty="0">
                <a:solidFill>
                  <a:srgbClr val="000000"/>
                </a:solidFill>
                <a:latin typeface="Arial"/>
                <a:ea typeface="DejaVu Sans"/>
              </a:rPr>
              <a:t>. n. l.</a:t>
            </a:r>
            <a:endParaRPr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 cstate="print"/>
          <a:srcRect l="70085" t="23444" r="3140" b="11457"/>
          <a:stretch>
            <a:fillRect/>
          </a:stretch>
        </p:blipFill>
        <p:spPr bwMode="auto">
          <a:xfrm>
            <a:off x="8230692" y="0"/>
            <a:ext cx="1922188" cy="26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Ireland – local products etc.</a:t>
            </a:r>
            <a:endParaRPr/>
          </a:p>
        </p:txBody>
      </p:sp>
      <p:sp>
        <p:nvSpPr>
          <p:cNvPr id="237" name="CustomShape 2"/>
          <p:cNvSpPr/>
          <p:nvPr/>
        </p:nvSpPr>
        <p:spPr>
          <a:xfrm>
            <a:off x="935640" y="6408000"/>
            <a:ext cx="2446200" cy="67968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Guiness</a:t>
            </a:r>
            <a:endParaRPr dirty="0"/>
          </a:p>
        </p:txBody>
      </p:sp>
      <p:sp>
        <p:nvSpPr>
          <p:cNvPr id="238" name="CustomShape 3"/>
          <p:cNvSpPr/>
          <p:nvPr/>
        </p:nvSpPr>
        <p:spPr>
          <a:xfrm>
            <a:off x="5904408" y="4571925"/>
            <a:ext cx="2016224" cy="467997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Irish</a:t>
            </a:r>
            <a:r>
              <a:rPr lang="cs-CZ" sz="24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whiskey</a:t>
            </a:r>
            <a:endParaRPr sz="2400" dirty="0"/>
          </a:p>
        </p:txBody>
      </p:sp>
      <p:pic>
        <p:nvPicPr>
          <p:cNvPr id="239" name="Obrázek 97"/>
          <p:cNvPicPr/>
          <p:nvPr/>
        </p:nvPicPr>
        <p:blipFill>
          <a:blip r:embed="rId2" cstate="print"/>
          <a:stretch/>
        </p:blipFill>
        <p:spPr>
          <a:xfrm>
            <a:off x="5759280" y="1368000"/>
            <a:ext cx="4013280" cy="3107160"/>
          </a:xfrm>
          <a:prstGeom prst="rect">
            <a:avLst/>
          </a:prstGeom>
          <a:ln>
            <a:noFill/>
          </a:ln>
        </p:spPr>
      </p:pic>
      <p:pic>
        <p:nvPicPr>
          <p:cNvPr id="240" name="Obrázek 98"/>
          <p:cNvPicPr/>
          <p:nvPr/>
        </p:nvPicPr>
        <p:blipFill>
          <a:blip r:embed="rId3" cstate="print"/>
          <a:stretch/>
        </p:blipFill>
        <p:spPr>
          <a:xfrm>
            <a:off x="647640" y="1656000"/>
            <a:ext cx="3403440" cy="4539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CustomShape 1"/>
          <p:cNvSpPr/>
          <p:nvPr/>
        </p:nvSpPr>
        <p:spPr>
          <a:xfrm>
            <a:off x="6264000" y="250200"/>
            <a:ext cx="3887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Benelux</a:t>
            </a:r>
            <a:endParaRPr/>
          </a:p>
        </p:txBody>
      </p:sp>
      <p:pic>
        <p:nvPicPr>
          <p:cNvPr id="326" name="Obrázek 325"/>
          <p:cNvPicPr/>
          <p:nvPr/>
        </p:nvPicPr>
        <p:blipFill>
          <a:blip r:embed="rId2" cstate="print"/>
          <a:stretch/>
        </p:blipFill>
        <p:spPr>
          <a:xfrm>
            <a:off x="-72000" y="25200"/>
            <a:ext cx="6479280" cy="7533720"/>
          </a:xfrm>
          <a:prstGeom prst="rect">
            <a:avLst/>
          </a:prstGeom>
          <a:ln>
            <a:noFill/>
          </a:ln>
        </p:spPr>
      </p:pic>
      <p:sp>
        <p:nvSpPr>
          <p:cNvPr id="327" name="CustomShape 2"/>
          <p:cNvSpPr/>
          <p:nvPr/>
        </p:nvSpPr>
        <p:spPr>
          <a:xfrm>
            <a:off x="5904000" y="1768680"/>
            <a:ext cx="3959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malé, vyspělé země s velkou hustotou zalidnění</a:t>
            </a:r>
            <a:endParaRPr/>
          </a:p>
          <a:p>
            <a:pPr algn="ctr">
              <a:lnSpc>
                <a:spcPct val="100000"/>
              </a:lnSpc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- V roce 1948 zde vznikla celní, později hospodářská unie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Obrázek 327"/>
          <p:cNvPicPr/>
          <p:nvPr/>
        </p:nvPicPr>
        <p:blipFill>
          <a:blip r:embed="rId2" cstate="print"/>
          <a:srcRect l="61837" t="38276" b="19363"/>
          <a:stretch/>
        </p:blipFill>
        <p:spPr>
          <a:xfrm>
            <a:off x="4937760" y="3780000"/>
            <a:ext cx="5142240" cy="3564720"/>
          </a:xfrm>
          <a:prstGeom prst="rect">
            <a:avLst/>
          </a:prstGeom>
          <a:ln>
            <a:noFill/>
          </a:ln>
        </p:spPr>
      </p:pic>
      <p:pic>
        <p:nvPicPr>
          <p:cNvPr id="329" name="Obrázek 328"/>
          <p:cNvPicPr/>
          <p:nvPr/>
        </p:nvPicPr>
        <p:blipFill>
          <a:blip r:embed="rId3" cstate="print"/>
          <a:stretch/>
        </p:blipFill>
        <p:spPr>
          <a:xfrm>
            <a:off x="5328000" y="325080"/>
            <a:ext cx="4103280" cy="3449880"/>
          </a:xfrm>
          <a:prstGeom prst="rect">
            <a:avLst/>
          </a:prstGeom>
          <a:ln>
            <a:noFill/>
          </a:ln>
        </p:spPr>
      </p:pic>
      <p:pic>
        <p:nvPicPr>
          <p:cNvPr id="330" name="Obrázek 329"/>
          <p:cNvPicPr/>
          <p:nvPr/>
        </p:nvPicPr>
        <p:blipFill>
          <a:blip r:embed="rId4" cstate="print"/>
          <a:stretch/>
        </p:blipFill>
        <p:spPr>
          <a:xfrm>
            <a:off x="73440" y="322200"/>
            <a:ext cx="4389840" cy="6589080"/>
          </a:xfrm>
          <a:prstGeom prst="rect">
            <a:avLst/>
          </a:prstGeom>
          <a:ln>
            <a:noFill/>
          </a:ln>
        </p:spPr>
      </p:pic>
      <p:pic>
        <p:nvPicPr>
          <p:cNvPr id="331" name="Obrázek 330"/>
          <p:cNvPicPr/>
          <p:nvPr/>
        </p:nvPicPr>
        <p:blipFill>
          <a:blip r:embed="rId5" cstate="print"/>
          <a:stretch/>
        </p:blipFill>
        <p:spPr>
          <a:xfrm>
            <a:off x="75240" y="5281560"/>
            <a:ext cx="2574720" cy="2231280"/>
          </a:xfrm>
          <a:prstGeom prst="rect">
            <a:avLst/>
          </a:prstGeom>
          <a:ln>
            <a:noFill/>
          </a:ln>
        </p:spPr>
      </p:pic>
      <p:sp>
        <p:nvSpPr>
          <p:cNvPr id="332" name="CustomShape 1"/>
          <p:cNvSpPr/>
          <p:nvPr/>
        </p:nvSpPr>
        <p:spPr>
          <a:xfrm>
            <a:off x="73440" y="322200"/>
            <a:ext cx="2447280" cy="115128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Belgie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Belgie – základní info - doplň</a:t>
            </a:r>
            <a:endParaRPr/>
          </a:p>
        </p:txBody>
      </p:sp>
      <p:sp>
        <p:nvSpPr>
          <p:cNvPr id="334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hlavní město: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státní zřízení: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celkem obyvatelstvo: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V……é (jazyk:			) x % obyvatelstva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StarSymbol"/>
              <a:buChar char="l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V……i (jazyk:				) x % obyvatelstva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měna: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nejvyšší vrchol: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Belgie – základní info - doplň</a:t>
            </a:r>
            <a:endParaRPr/>
          </a:p>
        </p:txBody>
      </p:sp>
      <p:sp>
        <p:nvSpPr>
          <p:cNvPr id="336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hlavní město: 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Brusel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státní zřízení: federativní konstituční monarchie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celkem obyvatelstvo: 11,7 mil. (2023)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Vlámové (jazyk Vlámština – dialekt Nizozemštiny)  57 % obyvatelstva</a:t>
            </a:r>
            <a:endParaRPr dirty="0"/>
          </a:p>
          <a:p>
            <a:pPr lvl="1">
              <a:lnSpc>
                <a:spcPct val="100000"/>
              </a:lnSpc>
              <a:buSzPct val="7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800000"/>
                </a:solidFill>
                <a:latin typeface="Arial"/>
                <a:ea typeface="DejaVu Sans"/>
              </a:rPr>
              <a:t>Valoni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(jazyk Francouzština) 33 % obyvatelstva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měna: Euro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nejvyšší vrchol: </a:t>
            </a:r>
            <a:r>
              <a:rPr lang="cs-CZ" sz="3200" strike="noStrike" dirty="0" err="1">
                <a:solidFill>
                  <a:srgbClr val="800000"/>
                </a:solidFill>
                <a:latin typeface="Arial"/>
                <a:ea typeface="DejaVu Sans"/>
              </a:rPr>
              <a:t>Signal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de </a:t>
            </a:r>
            <a:r>
              <a:rPr lang="cs-CZ" sz="3200" strike="noStrike" dirty="0" err="1">
                <a:solidFill>
                  <a:srgbClr val="800000"/>
                </a:solidFill>
                <a:latin typeface="Arial"/>
                <a:ea typeface="DejaVu Sans"/>
              </a:rPr>
              <a:t>Botrange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(694 m n. m.)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432000" y="1008000"/>
            <a:ext cx="9069120" cy="181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12780" strike="noStrike">
                <a:solidFill>
                  <a:srgbClr val="000000"/>
                </a:solidFill>
                <a:latin typeface="Arial"/>
                <a:ea typeface="DejaVu Sans"/>
              </a:rPr>
              <a:t>English</a:t>
            </a:r>
            <a:endParaRPr/>
          </a:p>
        </p:txBody>
      </p:sp>
      <p:pic>
        <p:nvPicPr>
          <p:cNvPr id="211" name="Obrázek 69"/>
          <p:cNvPicPr/>
          <p:nvPr/>
        </p:nvPicPr>
        <p:blipFill>
          <a:blip r:embed="rId2" cstate="print"/>
          <a:srcRect b="50926"/>
          <a:stretch/>
        </p:blipFill>
        <p:spPr>
          <a:xfrm>
            <a:off x="-20880" y="3312000"/>
            <a:ext cx="10166040" cy="4246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Obrázek 336"/>
          <p:cNvPicPr/>
          <p:nvPr/>
        </p:nvPicPr>
        <p:blipFill>
          <a:blip r:embed="rId2" cstate="print"/>
          <a:stretch/>
        </p:blipFill>
        <p:spPr>
          <a:xfrm>
            <a:off x="0" y="695880"/>
            <a:ext cx="10080000" cy="6719400"/>
          </a:xfrm>
          <a:prstGeom prst="rect">
            <a:avLst/>
          </a:prstGeom>
          <a:ln>
            <a:noFill/>
          </a:ln>
        </p:spPr>
      </p:pic>
      <p:sp>
        <p:nvSpPr>
          <p:cNvPr id="338" name="CustomShape 1"/>
          <p:cNvSpPr/>
          <p:nvPr/>
        </p:nvSpPr>
        <p:spPr>
          <a:xfrm>
            <a:off x="0" y="6984000"/>
            <a:ext cx="9071280" cy="57492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Signal de Botrange (694 m n. m.)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504000" y="0"/>
            <a:ext cx="9071280" cy="8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Belgie – Ask for more!</a:t>
            </a:r>
            <a:endParaRPr/>
          </a:p>
        </p:txBody>
      </p:sp>
      <p:sp>
        <p:nvSpPr>
          <p:cNvPr id="341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Brusel je sídlem orgánu EU: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je zakládajícím členem EHS - ?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popiš zaměření průmyslu - 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charakterizuj zemědělství - 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uveď jména dvou přístavů Belgie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atraktivní turistická střediska -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CustomShape 1"/>
          <p:cNvSpPr/>
          <p:nvPr/>
        </p:nvSpPr>
        <p:spPr>
          <a:xfrm>
            <a:off x="504000" y="0"/>
            <a:ext cx="9071280" cy="8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Belgie</a:t>
            </a:r>
            <a:endParaRPr dirty="0"/>
          </a:p>
        </p:txBody>
      </p:sp>
      <p:sp>
        <p:nvSpPr>
          <p:cNvPr id="343" name="CustomShape 2"/>
          <p:cNvSpPr/>
          <p:nvPr/>
        </p:nvSpPr>
        <p:spPr>
          <a:xfrm>
            <a:off x="575816" y="1043533"/>
            <a:ext cx="9071280" cy="6372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Brusel je sídlem orgánu EU: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Evropská komise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, pracuje zde i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Evropský parlament</a:t>
            </a:r>
            <a:endParaRPr sz="1600" b="1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je zakládajícím členem EHS – Evropské hospodářské společenství – předchůdce EU</a:t>
            </a:r>
            <a:endParaRPr sz="16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popiš zaměření průmyslu –  využívající </a:t>
            </a:r>
            <a:r>
              <a:rPr lang="cs-CZ" sz="2800" strike="noStrike" dirty="0" err="1">
                <a:solidFill>
                  <a:srgbClr val="800000"/>
                </a:solidFill>
                <a:latin typeface="Arial"/>
                <a:ea typeface="DejaVu Sans"/>
              </a:rPr>
              <a:t>know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-</a:t>
            </a:r>
            <a:r>
              <a:rPr lang="cs-CZ" sz="2800" strike="noStrike" dirty="0" err="1">
                <a:solidFill>
                  <a:srgbClr val="800000"/>
                </a:solidFill>
                <a:latin typeface="Arial"/>
                <a:ea typeface="DejaVu Sans"/>
              </a:rPr>
              <a:t>how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, založený na technologiích (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automobilový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) + tradiční výroba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čokoládových pralinek</a:t>
            </a:r>
            <a:endParaRPr sz="1600" b="1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charakterizuj zemědělství –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intenzivní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, malé farmy s velkými výnosy</a:t>
            </a:r>
            <a:endParaRPr sz="16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uveď jména dvou přístavů Belgie -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Antverpy a </a:t>
            </a:r>
            <a:r>
              <a:rPr lang="cs-CZ" sz="2800" b="1" strike="noStrike" dirty="0" err="1">
                <a:solidFill>
                  <a:srgbClr val="800000"/>
                </a:solidFill>
                <a:latin typeface="Arial"/>
                <a:ea typeface="DejaVu Sans"/>
              </a:rPr>
              <a:t>Oostende</a:t>
            </a:r>
            <a:endParaRPr sz="1600" b="1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atraktivní turistická střediska - </a:t>
            </a:r>
            <a:r>
              <a:rPr lang="cs-CZ" sz="2800" b="1" strike="noStrike" dirty="0">
                <a:solidFill>
                  <a:srgbClr val="800000"/>
                </a:solidFill>
                <a:latin typeface="Arial"/>
                <a:ea typeface="DejaVu Sans"/>
              </a:rPr>
              <a:t>Brusel, Antverpy, Bruggy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, </a:t>
            </a:r>
            <a:r>
              <a:rPr lang="cs-CZ" sz="2800" strike="noStrike" dirty="0" err="1">
                <a:solidFill>
                  <a:srgbClr val="800000"/>
                </a:solidFill>
                <a:latin typeface="Arial"/>
                <a:ea typeface="DejaVu Sans"/>
              </a:rPr>
              <a:t>Oostende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, Waterloo, </a:t>
            </a:r>
            <a:r>
              <a:rPr lang="cs-CZ" sz="2800" strike="noStrike" dirty="0" err="1">
                <a:solidFill>
                  <a:srgbClr val="800000"/>
                </a:solidFill>
                <a:latin typeface="Arial"/>
                <a:ea typeface="DejaVu Sans"/>
              </a:rPr>
              <a:t>Spa</a:t>
            </a:r>
            <a:r>
              <a:rPr lang="cs-CZ" sz="2800" strike="noStrike" dirty="0">
                <a:solidFill>
                  <a:srgbClr val="800000"/>
                </a:solidFill>
                <a:latin typeface="Arial"/>
                <a:ea typeface="DejaVu Sans"/>
              </a:rPr>
              <a:t> a vrchovina Ardeny</a:t>
            </a:r>
            <a:endParaRPr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4680000" y="106200"/>
            <a:ext cx="5903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Brusel</a:t>
            </a:r>
            <a:endParaRPr/>
          </a:p>
        </p:txBody>
      </p:sp>
      <p:pic>
        <p:nvPicPr>
          <p:cNvPr id="345" name="Obrázek 344"/>
          <p:cNvPicPr/>
          <p:nvPr/>
        </p:nvPicPr>
        <p:blipFill>
          <a:blip r:embed="rId2" cstate="print"/>
          <a:stretch/>
        </p:blipFill>
        <p:spPr>
          <a:xfrm>
            <a:off x="-59040" y="-26280"/>
            <a:ext cx="6251480" cy="4814229"/>
          </a:xfrm>
          <a:prstGeom prst="rect">
            <a:avLst/>
          </a:prstGeom>
          <a:ln>
            <a:noFill/>
          </a:ln>
        </p:spPr>
      </p:pic>
      <p:sp>
        <p:nvSpPr>
          <p:cNvPr id="348" name="CustomShape 3"/>
          <p:cNvSpPr/>
          <p:nvPr/>
        </p:nvSpPr>
        <p:spPr>
          <a:xfrm>
            <a:off x="0" y="4787949"/>
            <a:ext cx="5616376" cy="2771726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Atomium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buSzPct val="45000"/>
            </a:pPr>
            <a:r>
              <a:rPr lang="cs-CZ" sz="3200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165 miliardkrát zvětšený atom železa</a:t>
            </a:r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-102 m vysoké</a:t>
            </a:r>
          </a:p>
          <a:p>
            <a:pPr>
              <a:lnSpc>
                <a:spcPct val="100000"/>
              </a:lnSpc>
              <a:buSzPct val="45000"/>
            </a:pPr>
            <a:r>
              <a:rPr lang="cs-CZ" sz="3200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Expo 1958</a:t>
            </a:r>
            <a:endParaRPr dirty="0"/>
          </a:p>
        </p:txBody>
      </p:sp>
      <p:pic>
        <p:nvPicPr>
          <p:cNvPr id="9" name="Obrázek 8" descr="IMG_48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8767" y="0"/>
            <a:ext cx="5711858" cy="4283893"/>
          </a:xfrm>
          <a:prstGeom prst="rect">
            <a:avLst/>
          </a:prstGeom>
        </p:spPr>
      </p:pic>
      <p:pic>
        <p:nvPicPr>
          <p:cNvPr id="11" name="Obrázek 10" descr="IMG_48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4134" y="4247307"/>
            <a:ext cx="4416491" cy="3312368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5616376" y="179437"/>
            <a:ext cx="5688632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Brusel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Obrázek 345"/>
          <p:cNvPicPr/>
          <p:nvPr/>
        </p:nvPicPr>
        <p:blipFill>
          <a:blip r:embed="rId2" cstate="print"/>
          <a:stretch/>
        </p:blipFill>
        <p:spPr>
          <a:xfrm>
            <a:off x="6048424" y="4067869"/>
            <a:ext cx="4040936" cy="3507250"/>
          </a:xfrm>
          <a:prstGeom prst="rect">
            <a:avLst/>
          </a:prstGeom>
          <a:ln>
            <a:noFill/>
          </a:ln>
        </p:spPr>
      </p:pic>
      <p:sp>
        <p:nvSpPr>
          <p:cNvPr id="347" name="CustomShape 2"/>
          <p:cNvSpPr/>
          <p:nvPr/>
        </p:nvSpPr>
        <p:spPr>
          <a:xfrm>
            <a:off x="6264448" y="7092205"/>
            <a:ext cx="3960440" cy="39204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Bazilika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Sacré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Cœur</a:t>
            </a:r>
            <a:endParaRPr dirty="0"/>
          </a:p>
        </p:txBody>
      </p:sp>
      <p:pic>
        <p:nvPicPr>
          <p:cNvPr id="34818" name="Picture 2" descr="Grand-Place, Brussels - panorama, June 2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098922"/>
            <a:ext cx="6120433" cy="3480997"/>
          </a:xfrm>
          <a:prstGeom prst="rect">
            <a:avLst/>
          </a:prstGeom>
          <a:noFill/>
        </p:spPr>
      </p:pic>
      <p:sp>
        <p:nvSpPr>
          <p:cNvPr id="8" name="CustomShape 3"/>
          <p:cNvSpPr/>
          <p:nvPr/>
        </p:nvSpPr>
        <p:spPr>
          <a:xfrm>
            <a:off x="0" y="7127627"/>
            <a:ext cx="6048424" cy="432048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náměstí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Grote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Markt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v Bruselu</a:t>
            </a:r>
            <a:endParaRPr dirty="0"/>
          </a:p>
        </p:txBody>
      </p:sp>
      <p:pic>
        <p:nvPicPr>
          <p:cNvPr id="138242" name="Picture 2" descr="VÃ½sledek obrÃ¡zku pro manneken p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2664048" cy="4024230"/>
          </a:xfrm>
          <a:prstGeom prst="rect">
            <a:avLst/>
          </a:prstGeom>
          <a:noFill/>
        </p:spPr>
      </p:pic>
      <p:sp>
        <p:nvSpPr>
          <p:cNvPr id="11" name="CustomShape 3"/>
          <p:cNvSpPr/>
          <p:nvPr/>
        </p:nvSpPr>
        <p:spPr>
          <a:xfrm>
            <a:off x="0" y="3347789"/>
            <a:ext cx="2304008" cy="72008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čurající panáček –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Manneken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pis</a:t>
            </a:r>
            <a:endParaRPr sz="1200" dirty="0"/>
          </a:p>
        </p:txBody>
      </p:sp>
      <p:pic>
        <p:nvPicPr>
          <p:cNvPr id="2" name="Picture 2" descr="VÃ½sledek obrÃ¡zku pro waffle brusse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8822" y="0"/>
            <a:ext cx="6101804" cy="4067869"/>
          </a:xfrm>
          <a:prstGeom prst="rect">
            <a:avLst/>
          </a:prstGeom>
          <a:noFill/>
        </p:spPr>
      </p:pic>
      <p:sp>
        <p:nvSpPr>
          <p:cNvPr id="344" name="CustomShape 1"/>
          <p:cNvSpPr/>
          <p:nvPr/>
        </p:nvSpPr>
        <p:spPr>
          <a:xfrm>
            <a:off x="1151880" y="0"/>
            <a:ext cx="3960712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Brusel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IMG_4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540643"/>
            <a:ext cx="8640960" cy="6480720"/>
          </a:xfrm>
          <a:prstGeom prst="rect">
            <a:avLst/>
          </a:prstGeom>
        </p:spPr>
      </p:pic>
      <p:sp>
        <p:nvSpPr>
          <p:cNvPr id="344" name="CustomShape 1"/>
          <p:cNvSpPr/>
          <p:nvPr/>
        </p:nvSpPr>
        <p:spPr>
          <a:xfrm>
            <a:off x="4680000" y="106200"/>
            <a:ext cx="5903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Bruggy</a:t>
            </a:r>
            <a:endParaRPr dirty="0"/>
          </a:p>
        </p:txBody>
      </p:sp>
      <p:sp>
        <p:nvSpPr>
          <p:cNvPr id="347" name="CustomShape 2"/>
          <p:cNvSpPr/>
          <p:nvPr/>
        </p:nvSpPr>
        <p:spPr>
          <a:xfrm>
            <a:off x="6264448" y="7092205"/>
            <a:ext cx="3960440" cy="39204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Bazilika 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Sacré</a:t>
            </a: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Cœur</a:t>
            </a:r>
            <a:endParaRPr dirty="0"/>
          </a:p>
        </p:txBody>
      </p:sp>
      <p:sp>
        <p:nvSpPr>
          <p:cNvPr id="348" name="CustomShape 3"/>
          <p:cNvSpPr/>
          <p:nvPr/>
        </p:nvSpPr>
        <p:spPr>
          <a:xfrm>
            <a:off x="0" y="3563813"/>
            <a:ext cx="1943968" cy="432048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Atomium</a:t>
            </a:r>
            <a:endParaRPr dirty="0"/>
          </a:p>
        </p:txBody>
      </p:sp>
      <p:pic>
        <p:nvPicPr>
          <p:cNvPr id="9" name="Obrázek 8" descr="IMG_4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92336" y="3312367"/>
            <a:ext cx="5663077" cy="4247308"/>
          </a:xfrm>
          <a:prstGeom prst="rect">
            <a:avLst/>
          </a:prstGeom>
        </p:spPr>
      </p:pic>
      <p:pic>
        <p:nvPicPr>
          <p:cNvPr id="10" name="Obrázek 9" descr="IMG_48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4737" y="3275781"/>
            <a:ext cx="6125888" cy="459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Obrázek 352"/>
          <p:cNvPicPr/>
          <p:nvPr/>
        </p:nvPicPr>
        <p:blipFill>
          <a:blip r:embed="rId2" cstate="print"/>
          <a:stretch/>
        </p:blipFill>
        <p:spPr>
          <a:xfrm>
            <a:off x="-13320" y="0"/>
            <a:ext cx="5567760" cy="4175280"/>
          </a:xfrm>
          <a:prstGeom prst="rect">
            <a:avLst/>
          </a:prstGeom>
          <a:ln>
            <a:noFill/>
          </a:ln>
        </p:spPr>
      </p:pic>
      <p:pic>
        <p:nvPicPr>
          <p:cNvPr id="349" name="Obrázek 348"/>
          <p:cNvPicPr/>
          <p:nvPr/>
        </p:nvPicPr>
        <p:blipFill>
          <a:blip r:embed="rId3" cstate="print"/>
          <a:stretch/>
        </p:blipFill>
        <p:spPr>
          <a:xfrm>
            <a:off x="4076280" y="3672000"/>
            <a:ext cx="5968800" cy="3886920"/>
          </a:xfrm>
          <a:prstGeom prst="rect">
            <a:avLst/>
          </a:prstGeom>
          <a:ln>
            <a:noFill/>
          </a:ln>
        </p:spPr>
      </p:pic>
      <p:sp>
        <p:nvSpPr>
          <p:cNvPr id="350" name="CustomShape 1"/>
          <p:cNvSpPr/>
          <p:nvPr/>
        </p:nvSpPr>
        <p:spPr>
          <a:xfrm>
            <a:off x="4680000" y="106200"/>
            <a:ext cx="5903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Antverpy</a:t>
            </a:r>
            <a:endParaRPr/>
          </a:p>
        </p:txBody>
      </p:sp>
      <p:sp>
        <p:nvSpPr>
          <p:cNvPr id="351" name="CustomShape 2"/>
          <p:cNvSpPr/>
          <p:nvPr/>
        </p:nvSpPr>
        <p:spPr>
          <a:xfrm>
            <a:off x="4392000" y="7200000"/>
            <a:ext cx="3456624" cy="39204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přístav v Antverpách</a:t>
            </a:r>
            <a:endParaRPr sz="1600" dirty="0"/>
          </a:p>
        </p:txBody>
      </p:sp>
      <p:sp>
        <p:nvSpPr>
          <p:cNvPr id="352" name="CustomShape 3"/>
          <p:cNvSpPr/>
          <p:nvPr/>
        </p:nvSpPr>
        <p:spPr>
          <a:xfrm>
            <a:off x="0" y="3707829"/>
            <a:ext cx="6192440" cy="464016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cechovní domy na náměstí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Grote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Markt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v Antverpách</a:t>
            </a:r>
            <a:endParaRPr sz="1200" dirty="0"/>
          </a:p>
        </p:txBody>
      </p:sp>
      <p:pic>
        <p:nvPicPr>
          <p:cNvPr id="354" name="Obrázek 353"/>
          <p:cNvPicPr/>
          <p:nvPr/>
        </p:nvPicPr>
        <p:blipFill>
          <a:blip r:embed="rId4" cstate="print"/>
          <a:srcRect l="78064" t="35659" r="5068" b="42597"/>
          <a:stretch/>
        </p:blipFill>
        <p:spPr>
          <a:xfrm>
            <a:off x="1295896" y="4824395"/>
            <a:ext cx="2627408" cy="273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69933" t="36219" r="4966" b="36219"/>
          <a:stretch>
            <a:fillRect/>
          </a:stretch>
        </p:blipFill>
        <p:spPr bwMode="auto">
          <a:xfrm>
            <a:off x="0" y="5219997"/>
            <a:ext cx="24482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15776" y="6915665"/>
            <a:ext cx="5256584" cy="644010"/>
          </a:xfrm>
        </p:spPr>
        <p:txBody>
          <a:bodyPr/>
          <a:lstStyle/>
          <a:p>
            <a:r>
              <a:rPr lang="cs-CZ" dirty="0" err="1"/>
              <a:t>Baarle</a:t>
            </a:r>
            <a:r>
              <a:rPr lang="cs-CZ" dirty="0"/>
              <a:t> – 22 Belgických  enkláv a exkláv obklopených Nizozemskem</a:t>
            </a:r>
          </a:p>
        </p:txBody>
      </p:sp>
      <p:pic>
        <p:nvPicPr>
          <p:cNvPr id="1026" name="Picture 2" descr="De grens van Baar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33181" cy="5133181"/>
          </a:xfrm>
          <a:prstGeom prst="rect">
            <a:avLst/>
          </a:prstGeom>
          <a:noFill/>
        </p:spPr>
      </p:pic>
      <p:pic>
        <p:nvPicPr>
          <p:cNvPr id="1029" name="Picture 5" descr="https://upload.wikimedia.org/wikipedia/commons/thumb/6/6a/Baarle-Nassau_-_Baarle-Hertog-de.svg/800px-Baarle-Nassau_-_Baarle-Hertog-de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256" y="1"/>
            <a:ext cx="5544368" cy="5544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1554" name="Picture 2" descr="https://upload.wikimedia.org/wikipedia/commons/d/d4/Huis_Baar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073492" cy="7559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2578" name="Picture 2" descr="https://upload.wikimedia.org/wikipedia/commons/thumb/d/da/Baarle-Nassau_fronti%C3%A8re_caf%C3%A9.jpg/1024px-Baarle-Nassau_fronti%C3%A8re_caf%C3%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50553" cy="68761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503280" y="179280"/>
            <a:ext cx="3022200" cy="100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2800" b="1" strike="noStrike">
                <a:solidFill>
                  <a:srgbClr val="000000"/>
                </a:solidFill>
                <a:latin typeface="Arial"/>
                <a:ea typeface="DejaVu Sans"/>
              </a:rPr>
              <a:t>United Kingdom</a:t>
            </a:r>
            <a:endParaRPr/>
          </a:p>
        </p:txBody>
      </p:sp>
      <p:sp>
        <p:nvSpPr>
          <p:cNvPr id="242" name="CustomShape 2"/>
          <p:cNvSpPr/>
          <p:nvPr/>
        </p:nvSpPr>
        <p:spPr>
          <a:xfrm>
            <a:off x="215640" y="6408360"/>
            <a:ext cx="244656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United Kingdom flag</a:t>
            </a:r>
            <a:endParaRPr/>
          </a:p>
        </p:txBody>
      </p:sp>
      <p:sp>
        <p:nvSpPr>
          <p:cNvPr id="243" name="CustomShape 3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4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5" name="CustomShape 5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6"/>
          <p:cNvSpPr/>
          <p:nvPr/>
        </p:nvSpPr>
        <p:spPr>
          <a:xfrm>
            <a:off x="155160" y="-3611520"/>
            <a:ext cx="895104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7"/>
          <p:cNvSpPr/>
          <p:nvPr/>
        </p:nvSpPr>
        <p:spPr>
          <a:xfrm>
            <a:off x="155160" y="-1393920"/>
            <a:ext cx="5808240" cy="290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8"/>
          <p:cNvSpPr/>
          <p:nvPr/>
        </p:nvSpPr>
        <p:spPr>
          <a:xfrm>
            <a:off x="155160" y="-1393920"/>
            <a:ext cx="5808240" cy="290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9"/>
          <p:cNvSpPr/>
          <p:nvPr/>
        </p:nvSpPr>
        <p:spPr>
          <a:xfrm>
            <a:off x="155160" y="-1393920"/>
            <a:ext cx="5808240" cy="290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0" name="Obrázek 11"/>
          <p:cNvPicPr/>
          <p:nvPr/>
        </p:nvPicPr>
        <p:blipFill>
          <a:blip r:embed="rId2" cstate="print"/>
          <a:stretch/>
        </p:blipFill>
        <p:spPr>
          <a:xfrm>
            <a:off x="0" y="1187640"/>
            <a:ext cx="10078560" cy="5039280"/>
          </a:xfrm>
          <a:prstGeom prst="rect">
            <a:avLst/>
          </a:prstGeom>
          <a:ln>
            <a:noFill/>
          </a:ln>
        </p:spPr>
      </p:pic>
      <p:sp>
        <p:nvSpPr>
          <p:cNvPr id="251" name="CustomShape 10"/>
          <p:cNvSpPr/>
          <p:nvPr/>
        </p:nvSpPr>
        <p:spPr>
          <a:xfrm>
            <a:off x="143640" y="6840360"/>
            <a:ext cx="367020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Write or draw 5 things connected with the UK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6192000" y="-181800"/>
            <a:ext cx="36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Nizozemsko</a:t>
            </a:r>
            <a:endParaRPr dirty="0"/>
          </a:p>
        </p:txBody>
      </p:sp>
      <p:sp>
        <p:nvSpPr>
          <p:cNvPr id="356" name="CustomShape 2"/>
          <p:cNvSpPr/>
          <p:nvPr/>
        </p:nvSpPr>
        <p:spPr>
          <a:xfrm>
            <a:off x="2736000" y="6876000"/>
            <a:ext cx="3095280" cy="93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3200" strike="noStrike">
                <a:solidFill>
                  <a:srgbClr val="000000"/>
                </a:solidFill>
                <a:latin typeface="Arial"/>
                <a:ea typeface="DejaVu Sans"/>
              </a:rPr>
              <a:t>sýr gouda</a:t>
            </a:r>
            <a:endParaRPr/>
          </a:p>
        </p:txBody>
      </p:sp>
      <p:pic>
        <p:nvPicPr>
          <p:cNvPr id="357" name="Obrázek 356"/>
          <p:cNvPicPr/>
          <p:nvPr/>
        </p:nvPicPr>
        <p:blipFill>
          <a:blip r:embed="rId2" cstate="print"/>
          <a:stretch/>
        </p:blipFill>
        <p:spPr>
          <a:xfrm>
            <a:off x="2160" y="0"/>
            <a:ext cx="5183280" cy="3455280"/>
          </a:xfrm>
          <a:prstGeom prst="rect">
            <a:avLst/>
          </a:prstGeom>
          <a:ln>
            <a:noFill/>
          </a:ln>
        </p:spPr>
      </p:pic>
      <p:pic>
        <p:nvPicPr>
          <p:cNvPr id="358" name="Obrázek 357"/>
          <p:cNvPicPr/>
          <p:nvPr/>
        </p:nvPicPr>
        <p:blipFill>
          <a:blip r:embed="rId3" cstate="print"/>
          <a:stretch/>
        </p:blipFill>
        <p:spPr>
          <a:xfrm>
            <a:off x="5760000" y="756000"/>
            <a:ext cx="3743280" cy="3147480"/>
          </a:xfrm>
          <a:prstGeom prst="rect">
            <a:avLst/>
          </a:prstGeom>
          <a:ln>
            <a:noFill/>
          </a:ln>
        </p:spPr>
      </p:pic>
      <p:pic>
        <p:nvPicPr>
          <p:cNvPr id="359" name="Obrázek 358"/>
          <p:cNvPicPr/>
          <p:nvPr/>
        </p:nvPicPr>
        <p:blipFill>
          <a:blip r:embed="rId4" cstate="print"/>
          <a:stretch/>
        </p:blipFill>
        <p:spPr>
          <a:xfrm>
            <a:off x="36000" y="3636000"/>
            <a:ext cx="2904480" cy="3311280"/>
          </a:xfrm>
          <a:prstGeom prst="rect">
            <a:avLst/>
          </a:prstGeom>
          <a:ln>
            <a:noFill/>
          </a:ln>
        </p:spPr>
      </p:pic>
      <p:pic>
        <p:nvPicPr>
          <p:cNvPr id="360" name="Obrázek 359"/>
          <p:cNvPicPr/>
          <p:nvPr/>
        </p:nvPicPr>
        <p:blipFill>
          <a:blip r:embed="rId5" cstate="print"/>
          <a:stretch/>
        </p:blipFill>
        <p:spPr>
          <a:xfrm>
            <a:off x="5256000" y="4049640"/>
            <a:ext cx="4295880" cy="3221640"/>
          </a:xfrm>
          <a:prstGeom prst="rect">
            <a:avLst/>
          </a:prstGeom>
          <a:ln>
            <a:noFill/>
          </a:ln>
        </p:spPr>
      </p:pic>
      <p:pic>
        <p:nvPicPr>
          <p:cNvPr id="361" name="Obrázek 360"/>
          <p:cNvPicPr/>
          <p:nvPr/>
        </p:nvPicPr>
        <p:blipFill>
          <a:blip r:embed="rId6" cstate="print"/>
          <a:stretch/>
        </p:blipFill>
        <p:spPr>
          <a:xfrm>
            <a:off x="3024000" y="3816000"/>
            <a:ext cx="2544840" cy="2976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Nizozemsko – základní </a:t>
            </a:r>
            <a:r>
              <a:rPr lang="cs-CZ" sz="4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info</a:t>
            </a: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 - doplň</a:t>
            </a:r>
            <a:endParaRPr dirty="0"/>
          </a:p>
        </p:txBody>
      </p:sp>
      <p:sp>
        <p:nvSpPr>
          <p:cNvPr id="363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hlavní město: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počet obyvatel: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státní zřízení: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měna: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poldr: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504000" y="-18180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Nizozemsko</a:t>
            </a:r>
            <a:endParaRPr dirty="0"/>
          </a:p>
        </p:txBody>
      </p:sp>
      <p:sp>
        <p:nvSpPr>
          <p:cNvPr id="365" name="CustomShape 2"/>
          <p:cNvSpPr/>
          <p:nvPr/>
        </p:nvSpPr>
        <p:spPr>
          <a:xfrm>
            <a:off x="504000" y="904680"/>
            <a:ext cx="9071280" cy="291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hlavní město: 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Amsterdam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počet obyvatel: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</a:t>
            </a:r>
            <a:r>
              <a:rPr lang="cs-CZ" sz="3200" dirty="0">
                <a:solidFill>
                  <a:srgbClr val="800000"/>
                </a:solidFill>
              </a:rPr>
              <a:t>17,96 mil. 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(2023)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státní zřízení: konstituční monarchie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měna: Euro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poldr:</a:t>
            </a:r>
            <a:r>
              <a:rPr lang="cs-CZ" sz="3200" strike="noStrike" dirty="0">
                <a:solidFill>
                  <a:srgbClr val="800000"/>
                </a:solidFill>
                <a:latin typeface="Arial"/>
                <a:ea typeface="DejaVu Sans"/>
              </a:rPr>
              <a:t> území bránící pevninu před přílivem</a:t>
            </a:r>
            <a:endParaRPr dirty="0"/>
          </a:p>
        </p:txBody>
      </p:sp>
      <p:pic>
        <p:nvPicPr>
          <p:cNvPr id="366" name="Obrázek 365"/>
          <p:cNvPicPr/>
          <p:nvPr/>
        </p:nvPicPr>
        <p:blipFill>
          <a:blip r:embed="rId2" cstate="print"/>
          <a:stretch/>
        </p:blipFill>
        <p:spPr>
          <a:xfrm>
            <a:off x="3600000" y="3873240"/>
            <a:ext cx="5410440" cy="3708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0" y="6051568"/>
            <a:ext cx="9071280" cy="1508107"/>
          </a:xfrm>
        </p:spPr>
        <p:txBody>
          <a:bodyPr/>
          <a:lstStyle/>
          <a:p>
            <a:r>
              <a:rPr lang="cs-CZ" dirty="0"/>
              <a:t>koloniální území Nizozemské koloniální říše (světle zelenou Východoindická společnost, tmavě zelenou Západoindická společnost)</a:t>
            </a:r>
          </a:p>
        </p:txBody>
      </p:sp>
      <p:pic>
        <p:nvPicPr>
          <p:cNvPr id="1026" name="Picture 2" descr="An anachronous map of the Dutch colonial Empire. Light green: territories administered by or originating from territories administered by the Dutch East India Company Dark green: territories administered by or originating from territories administered by the Dutch West India Company. Tiny orange squares indicate smaller trading posts, the so-called handelsposten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80625" cy="466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504000" y="-18180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solidFill>
                  <a:srgbClr val="000000"/>
                </a:solidFill>
                <a:latin typeface="Arial"/>
                <a:ea typeface="DejaVu Sans"/>
              </a:rPr>
              <a:t>Nizozemsko - hospodářství</a:t>
            </a:r>
            <a:endParaRPr dirty="0"/>
          </a:p>
        </p:txBody>
      </p:sp>
      <p:sp>
        <p:nvSpPr>
          <p:cNvPr id="365" name="CustomShape 2"/>
          <p:cNvSpPr/>
          <p:nvPr/>
        </p:nvSpPr>
        <p:spPr>
          <a:xfrm>
            <a:off x="504000" y="904679"/>
            <a:ext cx="9071280" cy="61155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vývoj: v minulosti koloniální mocnost s zámořskými územími v Indonésii (dovoz koření, vzácného dřeva, ovoce + zlato a drahé kovy)</a:t>
            </a:r>
          </a:p>
          <a:p>
            <a:pPr>
              <a:lnSpc>
                <a:spcPct val="100000"/>
              </a:lnSpc>
              <a:buSzPct val="45000"/>
              <a:buFontTx/>
              <a:buChar char="-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zemědělství – velice efektivní, ale malý podíl zaměstnaných osob – pěstování tulipánů</a:t>
            </a:r>
          </a:p>
          <a:p>
            <a:pPr>
              <a:lnSpc>
                <a:spcPct val="100000"/>
              </a:lnSpc>
              <a:buSzPct val="45000"/>
              <a:buFontTx/>
              <a:buChar char="-"/>
            </a:pPr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většina HDP dnes generována terciérem (cestovní ruch, doprava)</a:t>
            </a:r>
          </a:p>
          <a:p>
            <a:pPr>
              <a:lnSpc>
                <a:spcPct val="100000"/>
              </a:lnSpc>
              <a:buSzPct val="45000"/>
              <a:buFontTx/>
              <a:buChar char="-"/>
            </a:pPr>
            <a:endParaRPr lang="cs-CZ" sz="2800" dirty="0">
              <a:solidFill>
                <a:srgbClr val="000000"/>
              </a:solidFill>
              <a:latin typeface="Arial"/>
              <a:ea typeface="DejaVu Sans"/>
            </a:endParaRPr>
          </a:p>
          <a:p>
            <a:r>
              <a:rPr lang="cs-CZ" sz="2800" dirty="0">
                <a:solidFill>
                  <a:srgbClr val="000000"/>
                </a:solidFill>
                <a:latin typeface="Arial"/>
                <a:ea typeface="DejaVu Sans"/>
              </a:rPr>
              <a:t>HDP dle sektoru:</a:t>
            </a:r>
          </a:p>
          <a:p>
            <a:r>
              <a:rPr lang="cs-CZ" sz="2800" dirty="0" err="1"/>
              <a:t>primér</a:t>
            </a:r>
            <a:r>
              <a:rPr lang="en-US" sz="2800" dirty="0"/>
              <a:t>: 1.6%</a:t>
            </a:r>
            <a:endParaRPr lang="cs-CZ" sz="2800" dirty="0"/>
          </a:p>
          <a:p>
            <a:r>
              <a:rPr lang="cs-CZ" sz="2800" dirty="0" err="1"/>
              <a:t>sekundér</a:t>
            </a:r>
            <a:r>
              <a:rPr lang="en-US" sz="2800" dirty="0"/>
              <a:t>: 18.8%</a:t>
            </a:r>
            <a:endParaRPr lang="cs-CZ" sz="2800" dirty="0"/>
          </a:p>
          <a:p>
            <a:r>
              <a:rPr lang="cs-CZ" sz="2800" dirty="0"/>
              <a:t>služby</a:t>
            </a:r>
            <a:r>
              <a:rPr lang="en-US" sz="2800" dirty="0"/>
              <a:t>: 79.6% (2015 est.)</a:t>
            </a:r>
            <a:endParaRPr lang="cs-CZ" sz="2800" dirty="0"/>
          </a:p>
          <a:p>
            <a:endParaRPr lang="cs-CZ" sz="2800" dirty="0"/>
          </a:p>
          <a:p>
            <a:r>
              <a:rPr lang="cs-CZ" sz="2800" dirty="0"/>
              <a:t>významné firmy: </a:t>
            </a:r>
            <a:r>
              <a:rPr lang="cs-CZ" sz="2800" dirty="0" err="1"/>
              <a:t>Shell</a:t>
            </a:r>
            <a:r>
              <a:rPr lang="cs-CZ" sz="2800" dirty="0"/>
              <a:t>, ING, </a:t>
            </a:r>
            <a:r>
              <a:rPr lang="cs-CZ" sz="2800" dirty="0" err="1"/>
              <a:t>Heineken</a:t>
            </a:r>
            <a:r>
              <a:rPr lang="cs-CZ" sz="2800" dirty="0"/>
              <a:t>, Philips, </a:t>
            </a:r>
            <a:r>
              <a:rPr lang="cs-CZ" sz="2800" dirty="0" err="1"/>
              <a:t>Aegon</a:t>
            </a:r>
            <a:endParaRPr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431800" y="6732165"/>
            <a:ext cx="9071280" cy="827510"/>
          </a:xfrm>
        </p:spPr>
        <p:txBody>
          <a:bodyPr/>
          <a:lstStyle/>
          <a:p>
            <a:r>
              <a:rPr lang="cs-CZ" dirty="0"/>
              <a:t>zemní plyn je významným nerostným zdrojem v Nizozemsku – Nizozemci však chtějí těžbu zastavit do roku 2028 kvůli propadům v důsledku těžby</a:t>
            </a:r>
          </a:p>
        </p:txBody>
      </p:sp>
      <p:pic>
        <p:nvPicPr>
          <p:cNvPr id="143362" name="Picture 2" descr="https://upload.wikimedia.org/wikipedia/commons/thumb/5/5c/Natural_gas_NL.png/1024px-Natural_gas_N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952" y="0"/>
            <a:ext cx="6912521" cy="6487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215776" y="4859957"/>
            <a:ext cx="9071280" cy="1259558"/>
          </a:xfrm>
        </p:spPr>
        <p:txBody>
          <a:bodyPr/>
          <a:lstStyle/>
          <a:p>
            <a:r>
              <a:rPr lang="cs-CZ" dirty="0"/>
              <a:t>tulipánové pole;</a:t>
            </a:r>
            <a:r>
              <a:rPr lang="cs-CZ" b="1" dirty="0"/>
              <a:t> tulipánová horečka</a:t>
            </a:r>
            <a:r>
              <a:rPr lang="cs-CZ" dirty="0"/>
              <a:t> -  v lednu 1637 se propadly „vyšponované“ ceny cibulek tulipánů, na začátku století 1 gulden, v roce 1624 1200 guldenů, 1636 4200 guldenů (dům v té době stál 10 000 guldenů)</a:t>
            </a:r>
          </a:p>
        </p:txBody>
      </p:sp>
      <p:pic>
        <p:nvPicPr>
          <p:cNvPr id="1026" name="Picture 2" descr="https://upload.wikimedia.org/wikipedia/commons/thumb/0/0e/2010-04-29-tulpen-by-RalfR-19.jpg/1920px-2010-04-29-tulpen-by-RalfR-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92771"/>
            <a:ext cx="10080625" cy="6484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0" y="6084093"/>
            <a:ext cx="9071280" cy="1259558"/>
          </a:xfrm>
        </p:spPr>
        <p:txBody>
          <a:bodyPr/>
          <a:lstStyle/>
          <a:p>
            <a:r>
              <a:rPr lang="cs-CZ" dirty="0"/>
              <a:t>tulipánové pole;</a:t>
            </a:r>
            <a:r>
              <a:rPr lang="cs-CZ" b="1" dirty="0"/>
              <a:t> tulipánová horečka</a:t>
            </a:r>
            <a:r>
              <a:rPr lang="cs-CZ" dirty="0"/>
              <a:t> -  v lednu 1637 se propadly „vyšponované“ ceny cibulek tulipánů, na začátku století 1 gulden, v roce 1624 stála cibulka odrůdy </a:t>
            </a:r>
            <a:r>
              <a:rPr lang="cs-CZ" i="1" dirty="0"/>
              <a:t>Semper </a:t>
            </a:r>
            <a:r>
              <a:rPr lang="cs-CZ" i="1" dirty="0" err="1"/>
              <a:t>augustus</a:t>
            </a:r>
            <a:r>
              <a:rPr lang="cs-CZ" i="1" dirty="0"/>
              <a:t> </a:t>
            </a:r>
            <a:r>
              <a:rPr lang="cs-CZ" dirty="0"/>
              <a:t>1200 guldenů, 1636 4600 guldenů (dům v té době stál 10 000 guldenů)</a:t>
            </a:r>
          </a:p>
        </p:txBody>
      </p:sp>
      <p:pic>
        <p:nvPicPr>
          <p:cNvPr id="142338" name="Picture 2" descr="https://upload.wikimedia.org/wikipedia/commons/thumb/c/cc/Semper_Augustus_Tulip_17th_century.jpg/800px-Semper_Augustus_Tulip_17th_centu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1657" cy="6192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Nizozemsko - zajímavosti</a:t>
            </a:r>
          </a:p>
        </p:txBody>
      </p:sp>
      <p:pic>
        <p:nvPicPr>
          <p:cNvPr id="1026" name="Picture 2" descr="VÃ½sledek obrÃ¡zku pro rotterdam doc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768" y="2195661"/>
            <a:ext cx="9609563" cy="4680520"/>
          </a:xfrm>
          <a:prstGeom prst="rect">
            <a:avLst/>
          </a:prstGeom>
          <a:noFill/>
        </p:spPr>
      </p:pic>
      <p:pic>
        <p:nvPicPr>
          <p:cNvPr id="1028" name="Picture 4" descr="VÃ½sledek obrÃ¡zku pro rotterd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6416" y="251445"/>
            <a:ext cx="3657600" cy="2743201"/>
          </a:xfrm>
          <a:prstGeom prst="rect">
            <a:avLst/>
          </a:prstGeom>
          <a:noFill/>
        </p:spPr>
      </p:pic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503808" y="6876181"/>
            <a:ext cx="9071280" cy="427987"/>
          </a:xfrm>
          <a:solidFill>
            <a:schemeClr val="bg1">
              <a:lumMod val="65000"/>
              <a:alpha val="49000"/>
            </a:schemeClr>
          </a:solidFill>
        </p:spPr>
        <p:txBody>
          <a:bodyPr/>
          <a:lstStyle/>
          <a:p>
            <a:r>
              <a:rPr lang="cs-CZ" dirty="0"/>
              <a:t>Největším přístavem je druhé největší město Rotterdam (největší přístav Evropy)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808" y="0"/>
            <a:ext cx="9071280" cy="1022923"/>
          </a:xfrm>
        </p:spPr>
        <p:txBody>
          <a:bodyPr/>
          <a:lstStyle/>
          <a:p>
            <a:r>
              <a:rPr lang="cs-CZ" sz="2800" dirty="0"/>
              <a:t>Nizozemsko - zajímavosti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503808" y="6876181"/>
            <a:ext cx="9071280" cy="427987"/>
          </a:xfrm>
          <a:solidFill>
            <a:schemeClr val="bg1">
              <a:lumMod val="65000"/>
              <a:alpha val="49000"/>
            </a:schemeClr>
          </a:solidFill>
        </p:spPr>
        <p:txBody>
          <a:bodyPr/>
          <a:lstStyle/>
          <a:p>
            <a:r>
              <a:rPr lang="cs-CZ" dirty="0"/>
              <a:t>Hlavní město Amsterdam je protkáno vodními kanály</a:t>
            </a:r>
          </a:p>
        </p:txBody>
      </p:sp>
      <p:pic>
        <p:nvPicPr>
          <p:cNvPr id="122882" name="Picture 2" descr="https://upload.wikimedia.org/wikipedia/commons/a/af/Amsterdam_air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932990"/>
            <a:ext cx="9001000" cy="57046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Obrázek 251"/>
          <p:cNvPicPr/>
          <p:nvPr/>
        </p:nvPicPr>
        <p:blipFill>
          <a:blip r:embed="rId2" cstate="print"/>
          <a:stretch/>
        </p:blipFill>
        <p:spPr>
          <a:xfrm>
            <a:off x="-72000" y="2088000"/>
            <a:ext cx="4102920" cy="2302200"/>
          </a:xfrm>
          <a:prstGeom prst="rect">
            <a:avLst/>
          </a:prstGeom>
          <a:ln>
            <a:noFill/>
          </a:ln>
        </p:spPr>
      </p:pic>
      <p:sp>
        <p:nvSpPr>
          <p:cNvPr id="253" name="CustomShape 1"/>
          <p:cNvSpPr/>
          <p:nvPr/>
        </p:nvSpPr>
        <p:spPr>
          <a:xfrm>
            <a:off x="503640" y="300960"/>
            <a:ext cx="9070200" cy="126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4" name="Obrázek 253"/>
          <p:cNvPicPr/>
          <p:nvPr/>
        </p:nvPicPr>
        <p:blipFill>
          <a:blip r:embed="rId3" cstate="print"/>
          <a:stretch/>
        </p:blipFill>
        <p:spPr>
          <a:xfrm>
            <a:off x="0" y="-2880"/>
            <a:ext cx="3583440" cy="2089800"/>
          </a:xfrm>
          <a:prstGeom prst="rect">
            <a:avLst/>
          </a:prstGeom>
          <a:ln>
            <a:noFill/>
          </a:ln>
        </p:spPr>
      </p:pic>
      <p:pic>
        <p:nvPicPr>
          <p:cNvPr id="255" name="Obrázek 254"/>
          <p:cNvPicPr/>
          <p:nvPr/>
        </p:nvPicPr>
        <p:blipFill>
          <a:blip r:embed="rId4" cstate="print"/>
          <a:stretch/>
        </p:blipFill>
        <p:spPr>
          <a:xfrm>
            <a:off x="3113280" y="792000"/>
            <a:ext cx="3293640" cy="1646280"/>
          </a:xfrm>
          <a:prstGeom prst="rect">
            <a:avLst/>
          </a:prstGeom>
          <a:ln>
            <a:noFill/>
          </a:ln>
        </p:spPr>
      </p:pic>
      <p:pic>
        <p:nvPicPr>
          <p:cNvPr id="256" name="Obrázek 255"/>
          <p:cNvPicPr/>
          <p:nvPr/>
        </p:nvPicPr>
        <p:blipFill>
          <a:blip r:embed="rId5" cstate="print"/>
          <a:stretch/>
        </p:blipFill>
        <p:spPr>
          <a:xfrm>
            <a:off x="6372000" y="-26280"/>
            <a:ext cx="3742920" cy="2104560"/>
          </a:xfrm>
          <a:prstGeom prst="rect">
            <a:avLst/>
          </a:prstGeom>
          <a:ln>
            <a:noFill/>
          </a:ln>
        </p:spPr>
      </p:pic>
      <p:pic>
        <p:nvPicPr>
          <p:cNvPr id="257" name="Obrázek 256"/>
          <p:cNvPicPr/>
          <p:nvPr/>
        </p:nvPicPr>
        <p:blipFill>
          <a:blip r:embed="rId6" cstate="print"/>
          <a:stretch/>
        </p:blipFill>
        <p:spPr>
          <a:xfrm>
            <a:off x="3979440" y="4094280"/>
            <a:ext cx="6100200" cy="3464280"/>
          </a:xfrm>
          <a:prstGeom prst="rect">
            <a:avLst/>
          </a:prstGeom>
          <a:ln>
            <a:noFill/>
          </a:ln>
        </p:spPr>
      </p:pic>
      <p:pic>
        <p:nvPicPr>
          <p:cNvPr id="258" name="Obrázek 257"/>
          <p:cNvPicPr/>
          <p:nvPr/>
        </p:nvPicPr>
        <p:blipFill>
          <a:blip r:embed="rId7" cstate="print"/>
          <a:stretch/>
        </p:blipFill>
        <p:spPr>
          <a:xfrm>
            <a:off x="27000" y="5085360"/>
            <a:ext cx="3951360" cy="2473200"/>
          </a:xfrm>
          <a:prstGeom prst="rect">
            <a:avLst/>
          </a:prstGeom>
          <a:ln>
            <a:noFill/>
          </a:ln>
        </p:spPr>
      </p:pic>
      <p:pic>
        <p:nvPicPr>
          <p:cNvPr id="259" name="Obrázek 258"/>
          <p:cNvPicPr/>
          <p:nvPr/>
        </p:nvPicPr>
        <p:blipFill>
          <a:blip r:embed="rId8" cstate="print"/>
          <a:stretch/>
        </p:blipFill>
        <p:spPr>
          <a:xfrm>
            <a:off x="6336000" y="2067840"/>
            <a:ext cx="3778920" cy="2125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3808" y="0"/>
            <a:ext cx="9071280" cy="1022923"/>
          </a:xfrm>
        </p:spPr>
        <p:txBody>
          <a:bodyPr/>
          <a:lstStyle/>
          <a:p>
            <a:r>
              <a:rPr lang="cs-CZ" sz="2800" dirty="0"/>
              <a:t>Nizozemsko - zajímavosti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359792" y="6156101"/>
            <a:ext cx="9071280" cy="716019"/>
          </a:xfrm>
          <a:solidFill>
            <a:schemeClr val="bg1">
              <a:lumMod val="65000"/>
              <a:alpha val="49000"/>
            </a:schemeClr>
          </a:solidFill>
        </p:spPr>
        <p:txBody>
          <a:bodyPr/>
          <a:lstStyle/>
          <a:p>
            <a:r>
              <a:rPr lang="cs-CZ" dirty="0"/>
              <a:t>Převažující </a:t>
            </a:r>
            <a:r>
              <a:rPr lang="cs-CZ" dirty="0" err="1"/>
              <a:t>cyklodoprava</a:t>
            </a:r>
            <a:r>
              <a:rPr lang="cs-CZ" dirty="0"/>
              <a:t> ulehčuje ovzduší ve městech. Někdy však může působit značně chaoticky.</a:t>
            </a:r>
          </a:p>
        </p:txBody>
      </p:sp>
      <p:pic>
        <p:nvPicPr>
          <p:cNvPr id="123906" name="Picture 2" descr="VÃ½sledek obrÃ¡zku pro amsterdam cyclis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784" y="827509"/>
            <a:ext cx="9345037" cy="5256584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59792" y="6913344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https://www.youtube.com/watch?v=q8h_DalTjV0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Obrázek 366"/>
          <p:cNvPicPr/>
          <p:nvPr/>
        </p:nvPicPr>
        <p:blipFill>
          <a:blip r:embed="rId2" cstate="print"/>
          <a:stretch/>
        </p:blipFill>
        <p:spPr>
          <a:xfrm>
            <a:off x="504000" y="4318560"/>
            <a:ext cx="4688640" cy="295272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5904000" y="301320"/>
            <a:ext cx="36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Lucembursko</a:t>
            </a:r>
            <a:endParaRPr/>
          </a:p>
        </p:txBody>
      </p:sp>
      <p:pic>
        <p:nvPicPr>
          <p:cNvPr id="369" name="Obrázek 368"/>
          <p:cNvPicPr/>
          <p:nvPr/>
        </p:nvPicPr>
        <p:blipFill>
          <a:blip r:embed="rId3" cstate="print"/>
          <a:srcRect r="21381"/>
          <a:stretch/>
        </p:blipFill>
        <p:spPr>
          <a:xfrm>
            <a:off x="504000" y="504000"/>
            <a:ext cx="3998880" cy="3815280"/>
          </a:xfrm>
          <a:prstGeom prst="rect">
            <a:avLst/>
          </a:prstGeom>
          <a:ln>
            <a:noFill/>
          </a:ln>
        </p:spPr>
      </p:pic>
      <p:pic>
        <p:nvPicPr>
          <p:cNvPr id="370" name="Obrázek 369"/>
          <p:cNvPicPr/>
          <p:nvPr/>
        </p:nvPicPr>
        <p:blipFill>
          <a:blip r:embed="rId4" cstate="print"/>
          <a:stretch/>
        </p:blipFill>
        <p:spPr>
          <a:xfrm>
            <a:off x="4503960" y="1345680"/>
            <a:ext cx="4954320" cy="2972160"/>
          </a:xfrm>
          <a:prstGeom prst="rect">
            <a:avLst/>
          </a:prstGeom>
          <a:ln>
            <a:noFill/>
          </a:ln>
        </p:spPr>
      </p:pic>
      <p:sp>
        <p:nvSpPr>
          <p:cNvPr id="371" name="CustomShape 2"/>
          <p:cNvSpPr/>
          <p:nvPr/>
        </p:nvSpPr>
        <p:spPr>
          <a:xfrm>
            <a:off x="504000" y="6984000"/>
            <a:ext cx="4688640" cy="287280"/>
          </a:xfrm>
          <a:prstGeom prst="rect">
            <a:avLst/>
          </a:prstGeom>
          <a:solidFill>
            <a:srgbClr val="DDDD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Katedrála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Notre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Dame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v Lucemburku</a:t>
            </a:r>
            <a:endParaRPr sz="1200" dirty="0"/>
          </a:p>
        </p:txBody>
      </p:sp>
      <p:pic>
        <p:nvPicPr>
          <p:cNvPr id="372" name="Obrázek 371"/>
          <p:cNvPicPr/>
          <p:nvPr/>
        </p:nvPicPr>
        <p:blipFill>
          <a:blip r:embed="rId5" cstate="print"/>
          <a:stretch/>
        </p:blipFill>
        <p:spPr>
          <a:xfrm>
            <a:off x="5868000" y="4317120"/>
            <a:ext cx="2684520" cy="2882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Lucembursko – základní info - doplň</a:t>
            </a:r>
            <a:endParaRPr/>
          </a:p>
        </p:txBody>
      </p:sp>
      <p:sp>
        <p:nvSpPr>
          <p:cNvPr id="374" name="CustomShape 2"/>
          <p:cNvSpPr/>
          <p:nvPr/>
        </p:nvSpPr>
        <p:spPr>
          <a:xfrm>
            <a:off x="504000" y="1768680"/>
            <a:ext cx="9071280" cy="438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hlavní město: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počet obyvatel: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státní zřízení: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úřední jazyk: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měna:</a:t>
            </a:r>
            <a:endParaRPr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3200" strike="noStrike" dirty="0">
                <a:solidFill>
                  <a:srgbClr val="000000"/>
                </a:solidFill>
                <a:latin typeface="Arial"/>
                <a:ea typeface="DejaVu Sans"/>
              </a:rPr>
              <a:t> jak souvisí rod Lucemburků s ČR zemí?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Lucembursko – základní info - doplň</a:t>
            </a:r>
            <a:endParaRPr/>
          </a:p>
        </p:txBody>
      </p:sp>
      <p:sp>
        <p:nvSpPr>
          <p:cNvPr id="376" name="CustomShape 2"/>
          <p:cNvSpPr/>
          <p:nvPr/>
        </p:nvSpPr>
        <p:spPr>
          <a:xfrm>
            <a:off x="143768" y="1259557"/>
            <a:ext cx="6264696" cy="51845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hlavní město: Lucemburk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počet obyvatel: 644 000(2021)</a:t>
            </a: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</a:rPr>
              <a:t> rozloha: 2 586 km²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státní zřízení: velkovévodství (druh konstituční monarchie) – současným vévodou – Jindřich I. Lucemburský 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úřední jazyk: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lucemburština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– hovoří s ní doma, němčina – jazyk kupců, francouzština – veřejná komunikace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měna: Euro</a:t>
            </a:r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 do 60. let byla dominantním odvětvím ekonomiky výroba oceli, ta však byla nahrazena lehčím průmyslem a dnes již dominují služby (finančnictví – nejdůležitější centrum v Evropě, telekomunikace)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Arial" pitchFamily="34" charset="0"/>
              <a:buChar char="•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jak souvisí rod Lucemburků s ČR – Jan Lucemburský nastupuje po rodu Přemyslovců na Český trůn v roce 1310</a:t>
            </a:r>
            <a:endParaRPr sz="2000" dirty="0"/>
          </a:p>
        </p:txBody>
      </p:sp>
      <p:pic>
        <p:nvPicPr>
          <p:cNvPr id="14338" name="Picture 2" descr="JindÅich, velkovÃ©voda lucemburskÃ½, (foto z roku 200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8464" y="1403573"/>
            <a:ext cx="3672161" cy="5508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503640" y="30132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2"/>
          <p:cNvSpPr/>
          <p:nvPr/>
        </p:nvSpPr>
        <p:spPr>
          <a:xfrm>
            <a:off x="503640" y="1769040"/>
            <a:ext cx="9069120" cy="438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3"/>
          <p:cNvSpPr/>
          <p:nvPr/>
        </p:nvSpPr>
        <p:spPr>
          <a:xfrm>
            <a:off x="501480" y="-21600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solidFill>
                  <a:srgbClr val="000000"/>
                </a:solidFill>
                <a:latin typeface="Arial"/>
                <a:ea typeface="DejaVu Sans"/>
              </a:rPr>
              <a:t>Francie</a:t>
            </a:r>
            <a:endParaRPr/>
          </a:p>
        </p:txBody>
      </p:sp>
      <p:pic>
        <p:nvPicPr>
          <p:cNvPr id="380" name="Obrázek 379"/>
          <p:cNvPicPr/>
          <p:nvPr/>
        </p:nvPicPr>
        <p:blipFill>
          <a:blip r:embed="rId2" cstate="print"/>
          <a:stretch/>
        </p:blipFill>
        <p:spPr>
          <a:xfrm>
            <a:off x="540000" y="915120"/>
            <a:ext cx="8999280" cy="599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CustomShape 1"/>
          <p:cNvSpPr/>
          <p:nvPr/>
        </p:nvSpPr>
        <p:spPr>
          <a:xfrm>
            <a:off x="445680" y="-28800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poznej, komentuj</a:t>
            </a:r>
            <a:endParaRPr/>
          </a:p>
        </p:txBody>
      </p:sp>
      <p:pic>
        <p:nvPicPr>
          <p:cNvPr id="382" name="Obrázek 381"/>
          <p:cNvPicPr/>
          <p:nvPr/>
        </p:nvPicPr>
        <p:blipFill>
          <a:blip r:embed="rId2" cstate="print"/>
          <a:stretch/>
        </p:blipFill>
        <p:spPr>
          <a:xfrm>
            <a:off x="5242680" y="792000"/>
            <a:ext cx="4511520" cy="3383640"/>
          </a:xfrm>
          <a:prstGeom prst="rect">
            <a:avLst/>
          </a:prstGeom>
          <a:ln>
            <a:noFill/>
          </a:ln>
        </p:spPr>
      </p:pic>
      <p:pic>
        <p:nvPicPr>
          <p:cNvPr id="383" name="Obrázek 382"/>
          <p:cNvPicPr/>
          <p:nvPr/>
        </p:nvPicPr>
        <p:blipFill>
          <a:blip r:embed="rId3" cstate="print"/>
          <a:stretch/>
        </p:blipFill>
        <p:spPr>
          <a:xfrm>
            <a:off x="252360" y="792360"/>
            <a:ext cx="3347280" cy="2231280"/>
          </a:xfrm>
          <a:prstGeom prst="rect">
            <a:avLst/>
          </a:prstGeom>
          <a:ln>
            <a:noFill/>
          </a:ln>
        </p:spPr>
      </p:pic>
      <p:pic>
        <p:nvPicPr>
          <p:cNvPr id="384" name="Obrázek 383"/>
          <p:cNvPicPr/>
          <p:nvPr/>
        </p:nvPicPr>
        <p:blipFill>
          <a:blip r:embed="rId4" cstate="print"/>
          <a:stretch/>
        </p:blipFill>
        <p:spPr>
          <a:xfrm>
            <a:off x="6912000" y="5040000"/>
            <a:ext cx="3002040" cy="2395080"/>
          </a:xfrm>
          <a:prstGeom prst="rect">
            <a:avLst/>
          </a:prstGeom>
          <a:ln>
            <a:noFill/>
          </a:ln>
        </p:spPr>
      </p:pic>
      <p:pic>
        <p:nvPicPr>
          <p:cNvPr id="385" name="Obrázek 384"/>
          <p:cNvPicPr/>
          <p:nvPr/>
        </p:nvPicPr>
        <p:blipFill>
          <a:blip r:embed="rId5" cstate="print"/>
          <a:srcRect l="11991"/>
          <a:stretch/>
        </p:blipFill>
        <p:spPr>
          <a:xfrm>
            <a:off x="3672000" y="5021280"/>
            <a:ext cx="3167640" cy="2400480"/>
          </a:xfrm>
          <a:prstGeom prst="rect">
            <a:avLst/>
          </a:prstGeom>
          <a:ln>
            <a:noFill/>
          </a:ln>
        </p:spPr>
      </p:pic>
      <p:pic>
        <p:nvPicPr>
          <p:cNvPr id="386" name="Obrázek 385"/>
          <p:cNvPicPr/>
          <p:nvPr/>
        </p:nvPicPr>
        <p:blipFill>
          <a:blip r:embed="rId6" cstate="print"/>
          <a:stretch/>
        </p:blipFill>
        <p:spPr>
          <a:xfrm>
            <a:off x="252000" y="3101400"/>
            <a:ext cx="5471640" cy="1866240"/>
          </a:xfrm>
          <a:prstGeom prst="rect">
            <a:avLst/>
          </a:prstGeom>
          <a:ln>
            <a:noFill/>
          </a:ln>
        </p:spPr>
      </p:pic>
      <p:pic>
        <p:nvPicPr>
          <p:cNvPr id="387" name="Obrázek 386"/>
          <p:cNvPicPr/>
          <p:nvPr/>
        </p:nvPicPr>
        <p:blipFill>
          <a:blip r:embed="rId7" cstate="print"/>
          <a:stretch/>
        </p:blipFill>
        <p:spPr>
          <a:xfrm>
            <a:off x="266040" y="5023800"/>
            <a:ext cx="3294360" cy="1753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576000" y="-25344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základní info</a:t>
            </a:r>
            <a:endParaRPr/>
          </a:p>
        </p:txBody>
      </p:sp>
      <p:pic>
        <p:nvPicPr>
          <p:cNvPr id="11266" name="Picture 2" descr="EU-France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-8342"/>
            <a:ext cx="9000753" cy="7568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576000" y="-25344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základní info</a:t>
            </a:r>
            <a:endParaRPr/>
          </a:p>
        </p:txBody>
      </p:sp>
      <p:sp>
        <p:nvSpPr>
          <p:cNvPr id="391" name="CustomShape 2"/>
          <p:cNvSpPr/>
          <p:nvPr/>
        </p:nvSpPr>
        <p:spPr>
          <a:xfrm>
            <a:off x="431800" y="827509"/>
            <a:ext cx="9071280" cy="648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latin typeface="Arial"/>
              </a:rPr>
              <a:t>hlavní město: 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Paříž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rozloha: 543 965 km² 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nejvyšší vrchol: </a:t>
            </a:r>
            <a:r>
              <a:rPr lang="cs-CZ" sz="2000" b="1" strike="noStrike" dirty="0" err="1">
                <a:solidFill>
                  <a:srgbClr val="800000"/>
                </a:solidFill>
                <a:latin typeface="Arial"/>
              </a:rPr>
              <a:t>Mont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 </a:t>
            </a:r>
            <a:r>
              <a:rPr lang="cs-CZ" sz="2000" b="1" strike="noStrike" dirty="0" err="1">
                <a:solidFill>
                  <a:srgbClr val="800000"/>
                </a:solidFill>
                <a:latin typeface="Arial"/>
              </a:rPr>
              <a:t>Blanc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 (4 810,45 m n. m.) - 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nejvyšší vrchol Evropy dle české geografie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počet obyvatel: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70 000 </a:t>
            </a:r>
            <a:r>
              <a:rPr lang="cs-CZ" sz="2000" b="1" strike="noStrike" dirty="0" err="1">
                <a:solidFill>
                  <a:srgbClr val="800000"/>
                </a:solidFill>
                <a:latin typeface="Arial"/>
              </a:rPr>
              <a:t>000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 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(2022)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hustota zalidnění: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116 ob/km</a:t>
            </a:r>
            <a:r>
              <a:rPr lang="cs-CZ" sz="2000" b="1" strike="noStrike" baseline="33000" dirty="0">
                <a:solidFill>
                  <a:srgbClr val="800000"/>
                </a:solidFill>
                <a:latin typeface="Arial"/>
              </a:rPr>
              <a:t>2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 (2016)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státní zřízení: </a:t>
            </a:r>
            <a:r>
              <a:rPr lang="cs-CZ" sz="2000" b="1" strike="noStrike" dirty="0" err="1">
                <a:solidFill>
                  <a:srgbClr val="800000"/>
                </a:solidFill>
                <a:latin typeface="Arial"/>
              </a:rPr>
              <a:t>poloprezidentská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 republika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 – prezident má vyšší postavení, než v parlamentní demokracii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prezident: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Emmanuel </a:t>
            </a:r>
            <a:r>
              <a:rPr lang="cs-CZ" sz="2000" b="1" strike="noStrike" dirty="0" err="1">
                <a:solidFill>
                  <a:srgbClr val="800000"/>
                </a:solidFill>
                <a:latin typeface="Arial"/>
              </a:rPr>
              <a:t>Macron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úřední jazyk: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Francouzština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měna: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Euro</a:t>
            </a:r>
            <a:endParaRPr sz="2000" dirty="0"/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HDI: </a:t>
            </a:r>
            <a:r>
              <a:rPr lang="cs-CZ" sz="2000" b="1" strike="noStrike" dirty="0">
                <a:solidFill>
                  <a:srgbClr val="800000"/>
                </a:solidFill>
                <a:latin typeface="Arial"/>
              </a:rPr>
              <a:t>0.888 </a:t>
            </a:r>
            <a:r>
              <a:rPr lang="cs-CZ" sz="2000" strike="noStrike" dirty="0">
                <a:solidFill>
                  <a:srgbClr val="800000"/>
                </a:solidFill>
                <a:latin typeface="Arial"/>
              </a:rPr>
              <a:t>(2014) – velmi vysoký</a:t>
            </a:r>
          </a:p>
          <a:p>
            <a:pPr>
              <a:lnSpc>
                <a:spcPct val="100000"/>
              </a:lnSpc>
              <a:buSzPct val="45000"/>
              <a:buFont typeface="StarSymbol"/>
              <a:buChar char="l"/>
            </a:pPr>
            <a:r>
              <a:rPr lang="cs-CZ" sz="2000" dirty="0">
                <a:solidFill>
                  <a:srgbClr val="800000"/>
                </a:solidFill>
                <a:latin typeface="Arial"/>
              </a:rPr>
              <a:t>HDP na </a:t>
            </a:r>
            <a:r>
              <a:rPr lang="cs-CZ" sz="2000" dirty="0" err="1">
                <a:solidFill>
                  <a:srgbClr val="800000"/>
                </a:solidFill>
                <a:latin typeface="Arial"/>
              </a:rPr>
              <a:t>obyv</a:t>
            </a:r>
            <a:r>
              <a:rPr lang="cs-CZ" sz="2000" dirty="0">
                <a:solidFill>
                  <a:srgbClr val="800000"/>
                </a:solidFill>
                <a:latin typeface="Arial"/>
              </a:rPr>
              <a:t>. </a:t>
            </a:r>
            <a:r>
              <a:rPr lang="cs-CZ" sz="2000" dirty="0">
                <a:solidFill>
                  <a:srgbClr val="800000"/>
                </a:solidFill>
              </a:rPr>
              <a:t>- $53 000 (2022)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Obrázek 391"/>
          <p:cNvPicPr/>
          <p:nvPr/>
        </p:nvPicPr>
        <p:blipFill>
          <a:blip r:embed="rId2" cstate="print"/>
          <a:stretch/>
        </p:blipFill>
        <p:spPr>
          <a:xfrm>
            <a:off x="-432000" y="936000"/>
            <a:ext cx="10761120" cy="5471640"/>
          </a:xfrm>
          <a:prstGeom prst="rect">
            <a:avLst/>
          </a:prstGeom>
          <a:ln>
            <a:noFill/>
          </a:ln>
        </p:spPr>
      </p:pic>
      <p:sp>
        <p:nvSpPr>
          <p:cNvPr id="393" name="CustomShape 1"/>
          <p:cNvSpPr/>
          <p:nvPr/>
        </p:nvSpPr>
        <p:spPr>
          <a:xfrm>
            <a:off x="288000" y="6624000"/>
            <a:ext cx="7919640" cy="64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latin typeface="Arial"/>
              </a:rPr>
              <a:t>Francouzské kolonie na mapě světa. Světlou barvou: první francouzské impérium, tmavou barvou: druhé francouzské impérium</a:t>
            </a:r>
            <a:endParaRPr dirty="0"/>
          </a:p>
        </p:txBody>
      </p:sp>
      <p:sp>
        <p:nvSpPr>
          <p:cNvPr id="394" name="CustomShape 2"/>
          <p:cNvSpPr/>
          <p:nvPr/>
        </p:nvSpPr>
        <p:spPr>
          <a:xfrm>
            <a:off x="576360" y="-25344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země s koloniální historií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CustomShape 2"/>
          <p:cNvSpPr/>
          <p:nvPr/>
        </p:nvSpPr>
        <p:spPr>
          <a:xfrm>
            <a:off x="576360" y="-25344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země s koloniální historií</a:t>
            </a:r>
            <a:endParaRPr/>
          </a:p>
        </p:txBody>
      </p:sp>
      <p:pic>
        <p:nvPicPr>
          <p:cNvPr id="135170" name="Picture 2" descr="Location of the territory of the French Republic (red)AdÃ©lie Land (Antarctic claim; hatched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7589"/>
            <a:ext cx="10081119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503280" y="179280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United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r>
              <a:rPr lang="cs-CZ" sz="28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or</a:t>
            </a:r>
            <a:endParaRPr dirty="0"/>
          </a:p>
          <a:p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United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Great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Britain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Northern</a:t>
            </a:r>
            <a:r>
              <a:rPr lang="cs-CZ" sz="28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800" strike="noStrike" dirty="0" err="1">
                <a:solidFill>
                  <a:srgbClr val="000000"/>
                </a:solidFill>
                <a:latin typeface="Arial"/>
                <a:ea typeface="DejaVu Sans"/>
              </a:rPr>
              <a:t>Ireland</a:t>
            </a:r>
            <a:endParaRPr dirty="0"/>
          </a:p>
        </p:txBody>
      </p:sp>
      <p:sp>
        <p:nvSpPr>
          <p:cNvPr id="262" name="CustomShape 2"/>
          <p:cNvSpPr/>
          <p:nvPr/>
        </p:nvSpPr>
        <p:spPr>
          <a:xfrm>
            <a:off x="431280" y="6804000"/>
            <a:ext cx="3526200" cy="50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Location of the United Kingdom</a:t>
            </a:r>
            <a:endParaRPr/>
          </a:p>
        </p:txBody>
      </p:sp>
      <p:sp>
        <p:nvSpPr>
          <p:cNvPr id="263" name="CustomShape 3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4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5"/>
          <p:cNvSpPr/>
          <p:nvPr/>
        </p:nvSpPr>
        <p:spPr>
          <a:xfrm>
            <a:off x="155160" y="-3611520"/>
            <a:ext cx="1000836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6"/>
          <p:cNvSpPr/>
          <p:nvPr/>
        </p:nvSpPr>
        <p:spPr>
          <a:xfrm>
            <a:off x="155160" y="-3611520"/>
            <a:ext cx="8951040" cy="752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7" name="Picture 9"/>
          <p:cNvPicPr/>
          <p:nvPr/>
        </p:nvPicPr>
        <p:blipFill>
          <a:blip r:embed="rId2" cstate="print"/>
          <a:srcRect l="1164" t="12154" r="13175" b="7331"/>
          <a:stretch/>
        </p:blipFill>
        <p:spPr>
          <a:xfrm>
            <a:off x="1655640" y="1331640"/>
            <a:ext cx="6982560" cy="52491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8002" name="Picture 2" descr="https://upload.wikimedia.org/wikipedia/commons/thumb/9/91/France-Constituent-Lands.png/1024px-France-Constituent-Lan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5856" y="35421"/>
            <a:ext cx="7577343" cy="7495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slepá mapa</a:t>
            </a:r>
            <a:endParaRPr/>
          </a:p>
        </p:txBody>
      </p:sp>
      <p:pic>
        <p:nvPicPr>
          <p:cNvPr id="396" name="Obrázek 395"/>
          <p:cNvPicPr/>
          <p:nvPr/>
        </p:nvPicPr>
        <p:blipFill>
          <a:blip r:embed="rId2" cstate="print"/>
          <a:stretch/>
        </p:blipFill>
        <p:spPr>
          <a:xfrm>
            <a:off x="377640" y="1368000"/>
            <a:ext cx="6174000" cy="5687640"/>
          </a:xfrm>
          <a:prstGeom prst="rect">
            <a:avLst/>
          </a:prstGeom>
          <a:ln>
            <a:noFill/>
          </a:ln>
        </p:spPr>
      </p:pic>
      <p:sp>
        <p:nvSpPr>
          <p:cNvPr id="397" name="CustomShape 2"/>
          <p:cNvSpPr/>
          <p:nvPr/>
        </p:nvSpPr>
        <p:spPr>
          <a:xfrm>
            <a:off x="6912000" y="1562760"/>
            <a:ext cx="2735640" cy="51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latin typeface="Arial"/>
              </a:rPr>
              <a:t>Do mapy zakresli:</a:t>
            </a:r>
            <a:endParaRPr dirty="0"/>
          </a:p>
          <a:p>
            <a:endParaRPr dirty="0"/>
          </a:p>
          <a:p>
            <a:r>
              <a:rPr lang="cs-CZ" strike="noStrike" dirty="0">
                <a:latin typeface="Arial"/>
              </a:rPr>
              <a:t>Města: Paříž, Marseille, Bordeaux,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Havre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Strasbourg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Mans</a:t>
            </a:r>
            <a:r>
              <a:rPr lang="cs-CZ" strike="noStrike" dirty="0">
                <a:latin typeface="Arial"/>
              </a:rPr>
              <a:t>, Toulouse, Nice, Lyon</a:t>
            </a:r>
            <a:endParaRPr dirty="0"/>
          </a:p>
          <a:p>
            <a:r>
              <a:rPr lang="cs-CZ" strike="noStrike" dirty="0">
                <a:latin typeface="Arial"/>
              </a:rPr>
              <a:t>Pohoří: Alpy, Pyreneje, Francouzské středohoří, Jura, </a:t>
            </a:r>
            <a:r>
              <a:rPr lang="cs-CZ" strike="noStrike" dirty="0" err="1">
                <a:latin typeface="Arial"/>
              </a:rPr>
              <a:t>Vogezy</a:t>
            </a:r>
            <a:endParaRPr dirty="0"/>
          </a:p>
          <a:p>
            <a:r>
              <a:rPr lang="cs-CZ" strike="noStrike" dirty="0">
                <a:latin typeface="Arial"/>
              </a:rPr>
              <a:t>Řeky: Garonna, </a:t>
            </a:r>
            <a:r>
              <a:rPr lang="cs-CZ" strike="noStrike" dirty="0" err="1">
                <a:latin typeface="Arial"/>
              </a:rPr>
              <a:t>Rhôna</a:t>
            </a:r>
            <a:r>
              <a:rPr lang="cs-CZ" strike="noStrike" dirty="0">
                <a:latin typeface="Arial"/>
              </a:rPr>
              <a:t>, Loira, Seina</a:t>
            </a:r>
            <a:endParaRPr dirty="0"/>
          </a:p>
          <a:p>
            <a:r>
              <a:rPr lang="cs-CZ" strike="noStrike" dirty="0">
                <a:latin typeface="Arial"/>
              </a:rPr>
              <a:t>Nerostné suroviny: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slepá mapa</a:t>
            </a:r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6912000" y="1562760"/>
            <a:ext cx="2735640" cy="51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latin typeface="Arial"/>
              </a:rPr>
              <a:t>Do mapy zakresli:</a:t>
            </a:r>
            <a:endParaRPr dirty="0"/>
          </a:p>
          <a:p>
            <a:endParaRPr dirty="0"/>
          </a:p>
          <a:p>
            <a:r>
              <a:rPr lang="cs-CZ" strike="noStrike" dirty="0">
                <a:latin typeface="Arial"/>
              </a:rPr>
              <a:t>Města: Paříž, Marseille, Bordeaux,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Havre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Strasbourg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Mans</a:t>
            </a:r>
            <a:r>
              <a:rPr lang="cs-CZ" strike="noStrike" dirty="0">
                <a:latin typeface="Arial"/>
              </a:rPr>
              <a:t>, Toulouse, Nice, Lyon</a:t>
            </a:r>
            <a:endParaRPr dirty="0"/>
          </a:p>
          <a:p>
            <a:r>
              <a:rPr lang="cs-CZ" strike="noStrike" dirty="0">
                <a:latin typeface="Arial"/>
              </a:rPr>
              <a:t>Pohoří: Alpy, Pyreneje, Francouzské středohoří, Jura, </a:t>
            </a:r>
            <a:r>
              <a:rPr lang="cs-CZ" strike="noStrike" dirty="0" err="1">
                <a:latin typeface="Arial"/>
              </a:rPr>
              <a:t>Vogezy</a:t>
            </a:r>
            <a:endParaRPr dirty="0"/>
          </a:p>
          <a:p>
            <a:r>
              <a:rPr lang="cs-CZ" strike="noStrike" dirty="0">
                <a:latin typeface="Arial"/>
              </a:rPr>
              <a:t>Řeky: Garonna, </a:t>
            </a:r>
            <a:r>
              <a:rPr lang="cs-CZ" strike="noStrike" dirty="0" err="1">
                <a:latin typeface="Arial"/>
              </a:rPr>
              <a:t>Rhôna</a:t>
            </a:r>
            <a:r>
              <a:rPr lang="cs-CZ" strike="noStrike" dirty="0">
                <a:latin typeface="Arial"/>
              </a:rPr>
              <a:t>, Loira, Seina</a:t>
            </a:r>
            <a:endParaRPr dirty="0"/>
          </a:p>
          <a:p>
            <a:r>
              <a:rPr lang="cs-CZ" strike="noStrike" dirty="0">
                <a:latin typeface="Arial"/>
              </a:rPr>
              <a:t>Nerostné suroviny</a:t>
            </a:r>
            <a:r>
              <a:rPr lang="cs-CZ" dirty="0"/>
              <a:t>: bauxit, smolinec (ruda uranu)</a:t>
            </a:r>
            <a:endParaRPr dirty="0"/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tretch/>
        </p:blipFill>
        <p:spPr>
          <a:xfrm>
            <a:off x="377640" y="1368000"/>
            <a:ext cx="6174000" cy="568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slepá mapa</a:t>
            </a:r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6912000" y="1562760"/>
            <a:ext cx="2735640" cy="51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latin typeface="Arial"/>
              </a:rPr>
              <a:t>Do mapy zakresli:</a:t>
            </a:r>
            <a:endParaRPr dirty="0"/>
          </a:p>
          <a:p>
            <a:endParaRPr dirty="0"/>
          </a:p>
          <a:p>
            <a:r>
              <a:rPr lang="cs-CZ" strike="noStrike" dirty="0">
                <a:latin typeface="Arial"/>
              </a:rPr>
              <a:t>Města: Paříž, Marseille, Bordeaux,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Havre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Strasbourg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Mans</a:t>
            </a:r>
            <a:r>
              <a:rPr lang="cs-CZ" strike="noStrike" dirty="0">
                <a:latin typeface="Arial"/>
              </a:rPr>
              <a:t>, Toulouse, Nice, Lyon</a:t>
            </a:r>
            <a:endParaRPr dirty="0"/>
          </a:p>
          <a:p>
            <a:r>
              <a:rPr lang="cs-CZ" strike="noStrike" dirty="0">
                <a:latin typeface="Arial"/>
              </a:rPr>
              <a:t>Pohoří: Alpy, Pyreneje, Francouzské středohoří, Jura, </a:t>
            </a:r>
            <a:r>
              <a:rPr lang="cs-CZ" strike="noStrike" dirty="0" err="1">
                <a:latin typeface="Arial"/>
              </a:rPr>
              <a:t>Vogezy</a:t>
            </a:r>
            <a:endParaRPr dirty="0"/>
          </a:p>
          <a:p>
            <a:r>
              <a:rPr lang="cs-CZ" strike="noStrike" dirty="0">
                <a:latin typeface="Arial"/>
              </a:rPr>
              <a:t>Řeky: Garonna, </a:t>
            </a:r>
            <a:r>
              <a:rPr lang="cs-CZ" strike="noStrike" dirty="0" err="1">
                <a:latin typeface="Arial"/>
              </a:rPr>
              <a:t>Rhôna</a:t>
            </a:r>
            <a:r>
              <a:rPr lang="cs-CZ" strike="noStrike" dirty="0">
                <a:latin typeface="Arial"/>
              </a:rPr>
              <a:t>, Loira, Seina</a:t>
            </a:r>
            <a:endParaRPr dirty="0"/>
          </a:p>
          <a:p>
            <a:r>
              <a:rPr lang="cs-CZ" strike="noStrike" dirty="0">
                <a:latin typeface="Arial"/>
              </a:rPr>
              <a:t>Nerostné suroviny: bauxit, smolinec (ruda uranu)</a:t>
            </a:r>
            <a:endParaRPr dirty="0"/>
          </a:p>
        </p:txBody>
      </p:sp>
      <p:sp>
        <p:nvSpPr>
          <p:cNvPr id="137218" name="AutoShape 2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7220" name="AutoShape 4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7222" name="AutoShape 6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7224" name="Picture 8" descr="File:Mountain ranges of France map-fr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1259557"/>
            <a:ext cx="588645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Francie – slepá mapa</a:t>
            </a:r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6912000" y="1562760"/>
            <a:ext cx="2735640" cy="513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trike="noStrike" dirty="0">
                <a:latin typeface="Arial"/>
              </a:rPr>
              <a:t>Do mapy zakresli:</a:t>
            </a:r>
            <a:endParaRPr dirty="0"/>
          </a:p>
          <a:p>
            <a:endParaRPr dirty="0"/>
          </a:p>
          <a:p>
            <a:r>
              <a:rPr lang="cs-CZ" strike="noStrike" dirty="0">
                <a:latin typeface="Arial"/>
              </a:rPr>
              <a:t>Města: Paříž, Marseille, Bordeaux,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Havre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Strasbourg</a:t>
            </a:r>
            <a:r>
              <a:rPr lang="cs-CZ" strike="noStrike" dirty="0">
                <a:latin typeface="Arial"/>
              </a:rPr>
              <a:t>, </a:t>
            </a:r>
            <a:r>
              <a:rPr lang="cs-CZ" strike="noStrike" dirty="0" err="1">
                <a:latin typeface="Arial"/>
              </a:rPr>
              <a:t>Le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Mans</a:t>
            </a:r>
            <a:r>
              <a:rPr lang="cs-CZ" strike="noStrike" dirty="0">
                <a:latin typeface="Arial"/>
              </a:rPr>
              <a:t>, Toulouse, Nice, Lyon</a:t>
            </a:r>
            <a:endParaRPr dirty="0"/>
          </a:p>
          <a:p>
            <a:r>
              <a:rPr lang="cs-CZ" strike="noStrike" dirty="0">
                <a:latin typeface="Arial"/>
              </a:rPr>
              <a:t>Pohoří: Alpy, Pyreneje, Francouzské středohoří, Jura, </a:t>
            </a:r>
            <a:r>
              <a:rPr lang="cs-CZ" strike="noStrike" dirty="0" err="1">
                <a:latin typeface="Arial"/>
              </a:rPr>
              <a:t>Vogezy</a:t>
            </a:r>
            <a:endParaRPr dirty="0"/>
          </a:p>
          <a:p>
            <a:r>
              <a:rPr lang="cs-CZ" strike="noStrike" dirty="0">
                <a:latin typeface="Arial"/>
              </a:rPr>
              <a:t>Řeky: Garonna, </a:t>
            </a:r>
            <a:r>
              <a:rPr lang="cs-CZ" strike="noStrike" dirty="0" err="1">
                <a:latin typeface="Arial"/>
              </a:rPr>
              <a:t>Rhôna</a:t>
            </a:r>
            <a:r>
              <a:rPr lang="cs-CZ" strike="noStrike" dirty="0">
                <a:latin typeface="Arial"/>
              </a:rPr>
              <a:t>, Loira, Seina</a:t>
            </a:r>
            <a:endParaRPr dirty="0"/>
          </a:p>
          <a:p>
            <a:r>
              <a:rPr lang="cs-CZ" strike="noStrike" dirty="0">
                <a:latin typeface="Arial"/>
              </a:rPr>
              <a:t>Nerostné suroviny:</a:t>
            </a:r>
            <a:endParaRPr dirty="0"/>
          </a:p>
        </p:txBody>
      </p:sp>
      <p:sp>
        <p:nvSpPr>
          <p:cNvPr id="137218" name="AutoShape 2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7220" name="AutoShape 4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37222" name="AutoShape 6" descr="VÃ½sledek obrÃ¡zku pro massif du jura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8242" name="Picture 2" descr="VÃ½sledek obrÃ¡zku pro rivers fr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776" y="1259557"/>
            <a:ext cx="5715000" cy="582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Obrázek 397"/>
          <p:cNvPicPr/>
          <p:nvPr/>
        </p:nvPicPr>
        <p:blipFill>
          <a:blip r:embed="rId2" cstate="print"/>
          <a:srcRect l="8209" r="8218"/>
          <a:stretch/>
        </p:blipFill>
        <p:spPr>
          <a:xfrm>
            <a:off x="360" y="-32400"/>
            <a:ext cx="10151280" cy="7592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>
                <a:latin typeface="Arial"/>
              </a:rPr>
              <a:t>Hospodářství</a:t>
            </a:r>
            <a:endParaRPr/>
          </a:p>
        </p:txBody>
      </p:sp>
      <p:sp>
        <p:nvSpPr>
          <p:cNvPr id="400" name="CustomShape 2"/>
          <p:cNvSpPr/>
          <p:nvPr/>
        </p:nvSpPr>
        <p:spPr>
          <a:xfrm>
            <a:off x="504000" y="1368000"/>
            <a:ext cx="9071280" cy="58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</a:pPr>
            <a:r>
              <a:rPr lang="cs-CZ" sz="3200" dirty="0">
                <a:latin typeface="Arial"/>
              </a:rPr>
              <a:t>- 7</a:t>
            </a:r>
            <a:r>
              <a:rPr lang="cs-CZ" sz="3200" strike="noStrike" dirty="0">
                <a:latin typeface="Arial"/>
              </a:rPr>
              <a:t>. největší ekonomika světa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členem skupiny G7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vláda si ponechala vliv na důležité segmenty -  železnice, energetiky, letectví a telekomunikace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po Itálii je druhý největší producent vína (Bordeaux, Burgundsko, </a:t>
            </a:r>
            <a:r>
              <a:rPr lang="cs-CZ" sz="3200" strike="noStrike" dirty="0" err="1">
                <a:latin typeface="Arial"/>
              </a:rPr>
              <a:t>Champagne</a:t>
            </a:r>
            <a:r>
              <a:rPr lang="cs-CZ" sz="3200" strike="noStrike" dirty="0">
                <a:latin typeface="Arial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chov ústřic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významné zásoby </a:t>
            </a:r>
            <a:r>
              <a:rPr lang="cs-CZ" sz="3200" b="1" strike="noStrike" dirty="0">
                <a:latin typeface="Arial"/>
              </a:rPr>
              <a:t>bauxitu, potaše, kamenné soli a uranových rud</a:t>
            </a:r>
            <a:endParaRPr dirty="0"/>
          </a:p>
          <a:p>
            <a:pPr>
              <a:lnSpc>
                <a:spcPct val="100000"/>
              </a:lnSpc>
              <a:buSzPct val="45000"/>
            </a:pPr>
            <a:r>
              <a:rPr lang="cs-CZ" sz="3200" strike="noStrike" dirty="0">
                <a:latin typeface="Arial"/>
              </a:rPr>
              <a:t>- těžba však celkově klesá díky dovozu levnějších surovin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504000" y="301320"/>
            <a:ext cx="90712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latin typeface="Arial"/>
              </a:rPr>
              <a:t>Hospodářství</a:t>
            </a:r>
            <a:endParaRPr dirty="0"/>
          </a:p>
        </p:txBody>
      </p:sp>
      <p:sp>
        <p:nvSpPr>
          <p:cNvPr id="400" name="CustomShape 2"/>
          <p:cNvSpPr/>
          <p:nvPr/>
        </p:nvSpPr>
        <p:spPr>
          <a:xfrm>
            <a:off x="504000" y="1368000"/>
            <a:ext cx="9071280" cy="23398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3200" dirty="0">
                <a:latin typeface="Arial"/>
              </a:rPr>
              <a:t> 75 % energie pochází z jaderných elektráren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3200" dirty="0">
                <a:latin typeface="Arial"/>
              </a:rPr>
              <a:t> železniční síť je druhá nejrozsáhlejší v Evropě hned po Německu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3200" dirty="0">
                <a:latin typeface="Arial"/>
              </a:rPr>
              <a:t> významnou pozici zaujímá automobilový </a:t>
            </a:r>
            <a:r>
              <a:rPr lang="cs-CZ" sz="3200" dirty="0" err="1">
                <a:latin typeface="Arial"/>
              </a:rPr>
              <a:t>prům</a:t>
            </a:r>
            <a:r>
              <a:rPr lang="cs-CZ" sz="3200" dirty="0">
                <a:latin typeface="Arial"/>
              </a:rPr>
              <a:t>.</a:t>
            </a:r>
          </a:p>
          <a:p>
            <a:pPr>
              <a:lnSpc>
                <a:spcPct val="100000"/>
              </a:lnSpc>
              <a:buSzPct val="45000"/>
            </a:pPr>
            <a:endParaRPr lang="cs-CZ" sz="3200" dirty="0">
              <a:latin typeface="Arial"/>
            </a:endParaRPr>
          </a:p>
          <a:p>
            <a:pPr>
              <a:lnSpc>
                <a:spcPct val="100000"/>
              </a:lnSpc>
              <a:buSzPct val="45000"/>
            </a:pPr>
            <a:endParaRPr dirty="0"/>
          </a:p>
        </p:txBody>
      </p:sp>
      <p:pic>
        <p:nvPicPr>
          <p:cNvPr id="131074" name="Picture 2" descr="https://s8096.pcdn.co/wp-content/uploads/2014/10/French-Car-Brands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000" y="3923853"/>
            <a:ext cx="5482580" cy="328954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232000" y="500397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Alpine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upload.wikimedia.org/wikipedia/commons/thumb/5/57/Carte_TGV.svg/1000px-Carte_TGV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296" y="2085023"/>
            <a:ext cx="5184329" cy="5474652"/>
          </a:xfrm>
          <a:prstGeom prst="rect">
            <a:avLst/>
          </a:prstGeom>
          <a:noFill/>
        </p:spPr>
      </p:pic>
      <p:sp>
        <p:nvSpPr>
          <p:cNvPr id="399" name="CustomShape 1"/>
          <p:cNvSpPr/>
          <p:nvPr/>
        </p:nvSpPr>
        <p:spPr>
          <a:xfrm>
            <a:off x="287784" y="-108595"/>
            <a:ext cx="5616624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latin typeface="Arial"/>
              </a:rPr>
              <a:t>Doprava</a:t>
            </a:r>
            <a:endParaRPr dirty="0"/>
          </a:p>
        </p:txBody>
      </p:sp>
      <p:sp>
        <p:nvSpPr>
          <p:cNvPr id="400" name="CustomShape 2"/>
          <p:cNvSpPr/>
          <p:nvPr/>
        </p:nvSpPr>
        <p:spPr>
          <a:xfrm>
            <a:off x="359792" y="971525"/>
            <a:ext cx="9071280" cy="3707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Francie disponuje rychlovlaky TGV a </a:t>
            </a:r>
            <a:r>
              <a:rPr lang="cs-CZ" sz="2400" dirty="0" err="1">
                <a:latin typeface="Arial"/>
              </a:rPr>
              <a:t>Eurostar</a:t>
            </a:r>
            <a:r>
              <a:rPr lang="cs-CZ" sz="2400" dirty="0">
                <a:latin typeface="Arial"/>
              </a:rPr>
              <a:t> (v současnosti dosahují rychlosti 320 km / h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vlaky disponují elektrickou trakcí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rychlovlaky konkurují letecké dopravě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rovněž silniční síť je velmi hustá</a:t>
            </a:r>
          </a:p>
          <a:p>
            <a:pPr>
              <a:lnSpc>
                <a:spcPct val="100000"/>
              </a:lnSpc>
              <a:buSzPct val="45000"/>
            </a:pPr>
            <a:endParaRPr lang="cs-CZ" sz="2400" dirty="0">
              <a:latin typeface="Arial"/>
            </a:endParaRPr>
          </a:p>
          <a:p>
            <a:pPr>
              <a:lnSpc>
                <a:spcPct val="100000"/>
              </a:lnSpc>
              <a:buSzPct val="45000"/>
            </a:pPr>
            <a:endParaRPr sz="2400" dirty="0"/>
          </a:p>
        </p:txBody>
      </p:sp>
      <p:pic>
        <p:nvPicPr>
          <p:cNvPr id="130056" name="Picture 8" descr="https://upload.wikimedia.org/wikipedia/commons/thumb/7/7f/Reseau_autoroutier_francais.svg/420px-Reseau_autoroutier_francais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816" y="3059757"/>
            <a:ext cx="4000500" cy="4000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287784" y="-108595"/>
            <a:ext cx="5616624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latin typeface="Arial"/>
              </a:rPr>
              <a:t>Doprava</a:t>
            </a:r>
            <a:endParaRPr dirty="0"/>
          </a:p>
        </p:txBody>
      </p:sp>
      <p:sp>
        <p:nvSpPr>
          <p:cNvPr id="400" name="CustomShape 2"/>
          <p:cNvSpPr/>
          <p:nvPr/>
        </p:nvSpPr>
        <p:spPr>
          <a:xfrm>
            <a:off x="359792" y="971525"/>
            <a:ext cx="9071280" cy="37079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Francie disponuje rychlovlaky TGV a </a:t>
            </a:r>
            <a:r>
              <a:rPr lang="cs-CZ" sz="2400" dirty="0" err="1">
                <a:latin typeface="Arial"/>
              </a:rPr>
              <a:t>Eurostar</a:t>
            </a:r>
            <a:r>
              <a:rPr lang="cs-CZ" sz="2400" dirty="0">
                <a:latin typeface="Arial"/>
              </a:rPr>
              <a:t> (v současnosti dosahují rychlosti 320 km / h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vlaky disponují elektrickou trakcí</a:t>
            </a: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</a:t>
            </a:r>
          </a:p>
          <a:p>
            <a:pPr>
              <a:lnSpc>
                <a:spcPct val="100000"/>
              </a:lnSpc>
              <a:buSzPct val="45000"/>
            </a:pPr>
            <a:endParaRPr lang="cs-CZ" sz="2400" dirty="0">
              <a:latin typeface="Arial"/>
            </a:endParaRPr>
          </a:p>
          <a:p>
            <a:pPr>
              <a:lnSpc>
                <a:spcPct val="100000"/>
              </a:lnSpc>
              <a:buSzPct val="45000"/>
            </a:pPr>
            <a:endParaRPr sz="2400" dirty="0"/>
          </a:p>
        </p:txBody>
      </p:sp>
      <p:pic>
        <p:nvPicPr>
          <p:cNvPr id="130052" name="Picture 4" descr="https://upload.wikimedia.org/wikipedia/commons/f/fa/Cd41-0015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461"/>
            <a:ext cx="10084817" cy="6696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31800" y="-216827"/>
            <a:ext cx="9069120" cy="1260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5400" strike="noStrike" dirty="0" err="1">
                <a:solidFill>
                  <a:srgbClr val="000000"/>
                </a:solidFill>
                <a:latin typeface="Arial"/>
                <a:ea typeface="DejaVu Sans"/>
              </a:rPr>
              <a:t>History</a:t>
            </a:r>
            <a:endParaRPr dirty="0"/>
          </a:p>
        </p:txBody>
      </p:sp>
      <p:sp>
        <p:nvSpPr>
          <p:cNvPr id="269" name="CustomShape 2"/>
          <p:cNvSpPr/>
          <p:nvPr/>
        </p:nvSpPr>
        <p:spPr>
          <a:xfrm>
            <a:off x="431800" y="755501"/>
            <a:ext cx="8061840" cy="2376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today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's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United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Kingdom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used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British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Empire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(1583–1997) –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largest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colonial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empire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all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times</a:t>
            </a:r>
            <a:endParaRPr sz="2000" dirty="0"/>
          </a:p>
          <a:p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total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area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was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33 mil. km</a:t>
            </a:r>
            <a:r>
              <a:rPr lang="cs-CZ" sz="2000" strike="noStrike" baseline="30000" dirty="0">
                <a:solidFill>
                  <a:srgbClr val="000000"/>
                </a:solidFill>
                <a:latin typeface="Arial"/>
                <a:ea typeface="DejaVu Sans"/>
              </a:rPr>
              <a:t>2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and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458 mil.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people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in 1921</a:t>
            </a:r>
            <a:endParaRPr sz="2000" dirty="0"/>
          </a:p>
          <a:p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colonies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became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independent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mostly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in 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1950's</a:t>
            </a:r>
            <a:endParaRPr sz="2000" b="1" dirty="0"/>
          </a:p>
          <a:p>
            <a:pPr>
              <a:buFontTx/>
              <a:buChar char="-"/>
            </a:pP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British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Empire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stopped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to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exist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by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the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loss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of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Honkong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in 1997</a:t>
            </a:r>
          </a:p>
          <a:p>
            <a:pPr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British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culture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 (+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English</a:t>
            </a:r>
            <a:r>
              <a:rPr lang="cs-CZ" sz="2000" b="1" strike="noStrike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strike="noStrike" dirty="0" err="1">
                <a:solidFill>
                  <a:srgbClr val="000000"/>
                </a:solidFill>
                <a:latin typeface="Arial"/>
                <a:ea typeface="DejaVu Sans"/>
              </a:rPr>
              <a:t>expanded</a:t>
            </a:r>
            <a:r>
              <a:rPr lang="cs-CZ" sz="2000" strike="noStrike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cs-CZ" sz="2000" b="1" strike="noStrike" dirty="0" err="1">
                <a:solidFill>
                  <a:srgbClr val="000000"/>
                </a:solidFill>
                <a:latin typeface="Arial"/>
                <a:ea typeface="DejaVu Sans"/>
              </a:rPr>
              <a:t>worldwide</a:t>
            </a:r>
            <a:endParaRPr sz="2000" b="1" dirty="0"/>
          </a:p>
          <a:p>
            <a:endParaRPr dirty="0"/>
          </a:p>
        </p:txBody>
      </p:sp>
      <p:pic>
        <p:nvPicPr>
          <p:cNvPr id="270" name="Obrázek 269"/>
          <p:cNvPicPr/>
          <p:nvPr/>
        </p:nvPicPr>
        <p:blipFill>
          <a:blip r:embed="rId2" cstate="print"/>
          <a:stretch/>
        </p:blipFill>
        <p:spPr>
          <a:xfrm>
            <a:off x="258840" y="3240000"/>
            <a:ext cx="9683640" cy="4246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-144264" y="251445"/>
            <a:ext cx="5616624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cs-CZ" sz="4400" strike="noStrike" dirty="0">
                <a:latin typeface="Arial"/>
              </a:rPr>
              <a:t>Doprava</a:t>
            </a:r>
            <a:endParaRPr dirty="0"/>
          </a:p>
        </p:txBody>
      </p:sp>
      <p:sp>
        <p:nvSpPr>
          <p:cNvPr id="400" name="CustomShape 2"/>
          <p:cNvSpPr/>
          <p:nvPr/>
        </p:nvSpPr>
        <p:spPr>
          <a:xfrm>
            <a:off x="5761873" y="4499917"/>
            <a:ext cx="4318752" cy="18722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Francie disponuje 464 letišti; největší je letiště Charlese de </a:t>
            </a:r>
            <a:r>
              <a:rPr lang="cs-CZ" sz="2400" dirty="0" err="1">
                <a:latin typeface="Arial"/>
              </a:rPr>
              <a:t>Gaula</a:t>
            </a:r>
            <a:endParaRPr lang="cs-CZ" sz="2400" dirty="0">
              <a:latin typeface="Arial"/>
            </a:endParaRPr>
          </a:p>
          <a:p>
            <a:pPr>
              <a:lnSpc>
                <a:spcPct val="100000"/>
              </a:lnSpc>
              <a:buSzPct val="45000"/>
              <a:buFont typeface="Wingdings" pitchFamily="2" charset="2"/>
              <a:buChar char="q"/>
            </a:pPr>
            <a:r>
              <a:rPr lang="cs-CZ" sz="2400" dirty="0">
                <a:latin typeface="Arial"/>
              </a:rPr>
              <a:t> největší přístavy jsou </a:t>
            </a:r>
            <a:r>
              <a:rPr lang="cs-CZ" sz="2400" dirty="0" err="1">
                <a:latin typeface="Arial"/>
              </a:rPr>
              <a:t>Le</a:t>
            </a:r>
            <a:r>
              <a:rPr lang="cs-CZ" sz="2400" dirty="0">
                <a:latin typeface="Arial"/>
              </a:rPr>
              <a:t> </a:t>
            </a:r>
            <a:r>
              <a:rPr lang="cs-CZ" sz="2400" dirty="0" err="1">
                <a:latin typeface="Arial"/>
              </a:rPr>
              <a:t>Havre</a:t>
            </a:r>
            <a:r>
              <a:rPr lang="cs-CZ" sz="2400" dirty="0">
                <a:latin typeface="Arial"/>
              </a:rPr>
              <a:t>, Brest, </a:t>
            </a:r>
            <a:r>
              <a:rPr lang="cs-CZ" sz="2400" dirty="0" err="1">
                <a:latin typeface="Arial"/>
              </a:rPr>
              <a:t>Dunkerque</a:t>
            </a:r>
            <a:endParaRPr lang="cs-CZ" sz="2400" dirty="0">
              <a:latin typeface="Arial"/>
            </a:endParaRPr>
          </a:p>
          <a:p>
            <a:pPr>
              <a:lnSpc>
                <a:spcPct val="100000"/>
              </a:lnSpc>
              <a:buSzPct val="45000"/>
            </a:pPr>
            <a:endParaRPr sz="2400" dirty="0"/>
          </a:p>
        </p:txBody>
      </p:sp>
      <p:pic>
        <p:nvPicPr>
          <p:cNvPr id="5" name="Picture 6" descr="https://upload.wikimedia.org/wikipedia/commons/thumb/1/10/France_airport_map.png/1024px-France_airport_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43051"/>
            <a:ext cx="5633127" cy="5616624"/>
          </a:xfrm>
          <a:prstGeom prst="rect">
            <a:avLst/>
          </a:prstGeom>
          <a:noFill/>
        </p:spPr>
      </p:pic>
      <p:pic>
        <p:nvPicPr>
          <p:cNvPr id="133122" name="Picture 2" descr="https://upload.wikimedia.org/wikipedia/commons/3/3b/CDG-aerial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210" y="-1"/>
            <a:ext cx="5544416" cy="3707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our Eiffel Wikimedia Comm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6016" y="0"/>
            <a:ext cx="4248472" cy="7859672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287784" y="7190343"/>
            <a:ext cx="50387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Francie – zajímavosti – </a:t>
            </a:r>
            <a:r>
              <a:rPr lang="cs-CZ" dirty="0" err="1"/>
              <a:t>Eiffelova</a:t>
            </a:r>
            <a:r>
              <a:rPr lang="cs-CZ" dirty="0"/>
              <a:t> věž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87784" y="7190343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Francie – zajímavosti – Louvre (muzeum umění)</a:t>
            </a:r>
          </a:p>
        </p:txBody>
      </p:sp>
      <p:pic>
        <p:nvPicPr>
          <p:cNvPr id="9218" name="Picture 2" descr="https://upload.wikimedia.org/wikipedia/commons/thumb/0/00/Louvre_2007_02_24_c.jpg/1920px-Louvre_2007_02_24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87"/>
            <a:ext cx="10080625" cy="4000749"/>
          </a:xfrm>
          <a:prstGeom prst="rect">
            <a:avLst/>
          </a:prstGeom>
          <a:noFill/>
        </p:spPr>
      </p:pic>
      <p:pic>
        <p:nvPicPr>
          <p:cNvPr id="9220" name="Picture 4" descr="https://upload.wikimedia.org/wikipedia/commons/thumb/e/ec/Mona_Lisa%2C_by_Leonardo_da_Vinci%2C_from_C2RMF_retouched.jpg/800px-Mona_Lisa%2C_by_Leonardo_da_Vinci%2C_from_C2RMF_retouch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0476" y="3923853"/>
            <a:ext cx="2440149" cy="3635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ue aérienne du domaine de Versailles par ToucanWings - Creative Commons By Sa 3.0 - 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06"/>
            <a:ext cx="10080625" cy="7566381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0" y="7190343"/>
            <a:ext cx="5038725" cy="369332"/>
          </a:xfrm>
          <a:prstGeom prst="rect">
            <a:avLst/>
          </a:prstGeom>
          <a:solidFill>
            <a:schemeClr val="bg1">
              <a:lumMod val="85000"/>
              <a:alpha val="49000"/>
            </a:schemeClr>
          </a:solidFill>
        </p:spPr>
        <p:txBody>
          <a:bodyPr>
            <a:spAutoFit/>
          </a:bodyPr>
          <a:lstStyle/>
          <a:p>
            <a:r>
              <a:rPr lang="cs-CZ" dirty="0"/>
              <a:t>Francie – zajímavosti – zámek ve Versailles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87784" y="7190343"/>
            <a:ext cx="9792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Francie – zajímavosti – </a:t>
            </a:r>
            <a:r>
              <a:rPr lang="cs-CZ" dirty="0" err="1"/>
              <a:t>Saint</a:t>
            </a:r>
            <a:r>
              <a:rPr lang="cs-CZ" dirty="0"/>
              <a:t> </a:t>
            </a:r>
            <a:r>
              <a:rPr lang="cs-CZ" dirty="0" err="1"/>
              <a:t>Michel</a:t>
            </a:r>
            <a:r>
              <a:rPr lang="cs-CZ" dirty="0"/>
              <a:t> – rozdíl v hladině přílivu a odlivu může být i 15 m</a:t>
            </a:r>
          </a:p>
        </p:txBody>
      </p:sp>
      <p:pic>
        <p:nvPicPr>
          <p:cNvPr id="145410" name="Picture 2" descr="VÃ½sledek obrÃ¡zku pro saint mich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6587"/>
            <a:ext cx="10080624" cy="71471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s://upload.wikimedia.org/wikipedia/commons/1/1e/Allied_Invasion_Fo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9197"/>
            <a:ext cx="10278284" cy="7848872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287784" y="7190343"/>
            <a:ext cx="9792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Bojový plán invaze do Normandie (6.6.1944)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9506" name="Picture 2" descr="VÃ½sledek obrÃ¡zku pro omaha juno sword gold and ut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0" cy="2724151"/>
          </a:xfrm>
          <a:prstGeom prst="rect">
            <a:avLst/>
          </a:prstGeom>
          <a:noFill/>
        </p:spPr>
      </p:pic>
      <p:pic>
        <p:nvPicPr>
          <p:cNvPr id="5122" name="Picture 2" descr="https://upload.wikimedia.org/wikipedia/commons/thumb/5/57/Omaha_Beach_Nowadays.jpg/1920px-Omaha_Beach_Nowaday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9717"/>
            <a:ext cx="10081120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87784" y="7190343"/>
            <a:ext cx="9792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Francie – zajímavosti – </a:t>
            </a:r>
            <a:r>
              <a:rPr lang="cs-CZ" dirty="0" err="1"/>
              <a:t>Provance</a:t>
            </a:r>
            <a:r>
              <a:rPr lang="cs-CZ" dirty="0"/>
              <a:t>, </a:t>
            </a:r>
          </a:p>
        </p:txBody>
      </p:sp>
      <p:pic>
        <p:nvPicPr>
          <p:cNvPr id="1026" name="Picture 2" descr="Provence - Advivum importé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3493"/>
            <a:ext cx="10047723" cy="6004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287784" y="7190343"/>
            <a:ext cx="9792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Francie – zajímavosti – Francouzská riviéra (Azurové pobřeží), </a:t>
            </a:r>
          </a:p>
        </p:txBody>
      </p:sp>
      <p:pic>
        <p:nvPicPr>
          <p:cNvPr id="174082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567" y="0"/>
            <a:ext cx="10102192" cy="673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504000" y="-253080"/>
            <a:ext cx="9071280" cy="1261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cs-CZ" sz="4400">
                <a:latin typeface="Arial"/>
              </a:rPr>
              <a:t>Test</a:t>
            </a:r>
            <a:endParaRPr/>
          </a:p>
        </p:txBody>
      </p:sp>
      <p:sp>
        <p:nvSpPr>
          <p:cNvPr id="411" name="TextShape 2"/>
          <p:cNvSpPr txBox="1"/>
          <p:nvPr/>
        </p:nvSpPr>
        <p:spPr>
          <a:xfrm>
            <a:off x="2088000" y="760680"/>
            <a:ext cx="1080000" cy="463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A</a:t>
            </a:r>
            <a:endParaRPr/>
          </a:p>
        </p:txBody>
      </p:sp>
      <p:sp>
        <p:nvSpPr>
          <p:cNvPr id="412" name="TextShape 3"/>
          <p:cNvSpPr txBox="1"/>
          <p:nvPr/>
        </p:nvSpPr>
        <p:spPr>
          <a:xfrm>
            <a:off x="6840000" y="760680"/>
            <a:ext cx="792000" cy="535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 sz="3200">
                <a:latin typeface="Arial"/>
              </a:rPr>
              <a:t>B</a:t>
            </a:r>
            <a:endParaRPr/>
          </a:p>
        </p:txBody>
      </p:sp>
      <p:sp>
        <p:nvSpPr>
          <p:cNvPr id="413" name="TextShape 4"/>
          <p:cNvSpPr txBox="1"/>
          <p:nvPr/>
        </p:nvSpPr>
        <p:spPr>
          <a:xfrm>
            <a:off x="5437440" y="1440000"/>
            <a:ext cx="4426560" cy="478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 Co to bylo Britské impérium?</a:t>
            </a:r>
            <a:endParaRPr dirty="0"/>
          </a:p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 </a:t>
            </a:r>
            <a:r>
              <a:rPr lang="cs-CZ" sz="3200" dirty="0" err="1">
                <a:latin typeface="Arial"/>
              </a:rPr>
              <a:t>Brexit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Co to je, proč?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Kdy?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Možné následky?</a:t>
            </a:r>
            <a:endParaRPr dirty="0"/>
          </a:p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Jedna strategická surovina Francie</a:t>
            </a:r>
            <a:endParaRPr dirty="0"/>
          </a:p>
        </p:txBody>
      </p:sp>
      <p:sp>
        <p:nvSpPr>
          <p:cNvPr id="414" name="TextShape 5"/>
          <p:cNvSpPr txBox="1"/>
          <p:nvPr/>
        </p:nvSpPr>
        <p:spPr>
          <a:xfrm>
            <a:off x="325440" y="1483200"/>
            <a:ext cx="4426560" cy="4780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 Co to je </a:t>
            </a:r>
            <a:r>
              <a:rPr lang="cs-CZ" sz="3200" dirty="0" err="1">
                <a:latin typeface="Arial"/>
              </a:rPr>
              <a:t>Commonwealth</a:t>
            </a:r>
            <a:r>
              <a:rPr lang="cs-CZ" sz="3200" dirty="0">
                <a:latin typeface="Arial"/>
              </a:rPr>
              <a:t>?</a:t>
            </a:r>
            <a:endParaRPr dirty="0"/>
          </a:p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 Velký hladomor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Co to bylo,proč?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Kdy?</a:t>
            </a:r>
            <a:endParaRPr dirty="0"/>
          </a:p>
          <a:p>
            <a:pPr lvl="1">
              <a:buFont typeface="Liberation Serif"/>
              <a:buAutoNum type="arabicPeriod"/>
            </a:pPr>
            <a:r>
              <a:rPr lang="cs-CZ" sz="2800" dirty="0">
                <a:latin typeface="Arial"/>
              </a:rPr>
              <a:t> Kde?</a:t>
            </a:r>
            <a:endParaRPr dirty="0"/>
          </a:p>
          <a:p>
            <a:pPr>
              <a:buFont typeface="Liberation Serif"/>
              <a:buAutoNum type="arabicPeriod"/>
            </a:pPr>
            <a:r>
              <a:rPr lang="cs-CZ" sz="3200" dirty="0">
                <a:latin typeface="Arial"/>
              </a:rPr>
              <a:t>Jedna strategická surovina Spojeného království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3006</Words>
  <Application>Microsoft Office PowerPoint</Application>
  <PresentationFormat>Vlastní</PresentationFormat>
  <Paragraphs>368</Paragraphs>
  <Slides>104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104</vt:i4>
      </vt:variant>
    </vt:vector>
  </HeadingPairs>
  <TitlesOfParts>
    <vt:vector size="114" baseType="lpstr">
      <vt:lpstr>Arial</vt:lpstr>
      <vt:lpstr>DejaVu Sans</vt:lpstr>
      <vt:lpstr>Liberation Serif</vt:lpstr>
      <vt:lpstr>StarSymbol</vt:lpstr>
      <vt:lpstr>Wingdings</vt:lpstr>
      <vt:lpstr>Office Theme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Eurotunnel</vt:lpstr>
      <vt:lpstr>London Array</vt:lpstr>
      <vt:lpstr>Canary Wharf</vt:lpstr>
      <vt:lpstr>Protesty v Londonderry (2023) </vt:lpstr>
      <vt:lpstr>Mírová zeď v Belfastu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Nizozemsko - zajímavosti</vt:lpstr>
      <vt:lpstr>Nizozemsko - zajímavosti</vt:lpstr>
      <vt:lpstr>Nizozemsko - zajímavosti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5. Doplň text</vt:lpstr>
      <vt:lpstr>6. vysvětli pojmy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Mlček Lukáš</dc:creator>
  <cp:lastModifiedBy>Mlček Lukáš</cp:lastModifiedBy>
  <cp:revision>201</cp:revision>
  <dcterms:created xsi:type="dcterms:W3CDTF">2016-09-05T21:24:53Z</dcterms:created>
  <dcterms:modified xsi:type="dcterms:W3CDTF">2023-11-15T08:41:30Z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20</vt:i4>
  </property>
</Properties>
</file>