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  <p:sldMasterId id="2147483674" r:id="rId3"/>
    <p:sldMasterId id="2147483687" r:id="rId4"/>
  </p:sldMasterIdLst>
  <p:handoutMasterIdLst>
    <p:handoutMasterId r:id="rId47"/>
  </p:handoutMasterIdLst>
  <p:sldIdLst>
    <p:sldId id="256" r:id="rId5"/>
    <p:sldId id="291" r:id="rId6"/>
    <p:sldId id="257" r:id="rId7"/>
    <p:sldId id="258" r:id="rId8"/>
    <p:sldId id="294" r:id="rId9"/>
    <p:sldId id="259" r:id="rId10"/>
    <p:sldId id="260" r:id="rId11"/>
    <p:sldId id="261" r:id="rId12"/>
    <p:sldId id="262" r:id="rId13"/>
    <p:sldId id="263" r:id="rId14"/>
    <p:sldId id="296" r:id="rId15"/>
    <p:sldId id="292" r:id="rId16"/>
    <p:sldId id="295" r:id="rId17"/>
    <p:sldId id="297" r:id="rId18"/>
    <p:sldId id="264" r:id="rId19"/>
    <p:sldId id="265" r:id="rId20"/>
    <p:sldId id="266" r:id="rId21"/>
    <p:sldId id="267" r:id="rId22"/>
    <p:sldId id="268" r:id="rId23"/>
    <p:sldId id="269" r:id="rId24"/>
    <p:sldId id="270" r:id="rId25"/>
    <p:sldId id="293" r:id="rId26"/>
    <p:sldId id="271" r:id="rId27"/>
    <p:sldId id="272" r:id="rId28"/>
    <p:sldId id="273" r:id="rId29"/>
    <p:sldId id="274" r:id="rId30"/>
    <p:sldId id="275" r:id="rId31"/>
    <p:sldId id="276" r:id="rId32"/>
    <p:sldId id="277" r:id="rId33"/>
    <p:sldId id="278" r:id="rId34"/>
    <p:sldId id="279" r:id="rId35"/>
    <p:sldId id="280" r:id="rId36"/>
    <p:sldId id="281" r:id="rId37"/>
    <p:sldId id="282" r:id="rId38"/>
    <p:sldId id="283" r:id="rId39"/>
    <p:sldId id="284" r:id="rId40"/>
    <p:sldId id="285" r:id="rId41"/>
    <p:sldId id="286" r:id="rId42"/>
    <p:sldId id="287" r:id="rId43"/>
    <p:sldId id="288" r:id="rId44"/>
    <p:sldId id="289" r:id="rId45"/>
    <p:sldId id="290" r:id="rId46"/>
  </p:sldIdLst>
  <p:sldSz cx="9144000" cy="6858000" type="screen4x3"/>
  <p:notesSz cx="7104063" cy="10234613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8" d="100"/>
          <a:sy n="108" d="100"/>
        </p:scale>
        <p:origin x="1704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handoutMaster" Target="handoutMasters/handoutMaster1.xml"/><Relationship Id="rId50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presProps" Target="presProps.xml"/><Relationship Id="rId8" Type="http://schemas.openxmlformats.org/officeDocument/2006/relationships/slide" Target="slides/slide4.xml"/><Relationship Id="rId51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511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4024313" y="0"/>
            <a:ext cx="3078162" cy="511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244E4E-B4DA-45B2-99D0-D1A9227787DF}" type="datetimeFigureOut">
              <a:rPr lang="cs-CZ" smtClean="0"/>
              <a:pPr/>
              <a:t>17.05.2024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9721850"/>
            <a:ext cx="3078163" cy="5111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4024313" y="9721850"/>
            <a:ext cx="3078162" cy="5111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7FEB76-4AAE-4801-94AA-508D54E415B9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cs-CZ" sz="4400" b="0" strike="noStrike" spc="-1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cs-CZ" sz="4400" b="0" strike="noStrike" spc="-1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cs-CZ" sz="4400" b="0" strike="noStrike" spc="-1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cs-CZ" sz="4400" b="0" strike="noStrike" spc="-1">
              <a:latin typeface="Arial"/>
            </a:endParaRPr>
          </a:p>
        </p:txBody>
      </p:sp>
      <p:sp>
        <p:nvSpPr>
          <p:cNvPr id="41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cs-CZ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cs-CZ" sz="4400" b="0" strike="noStrike" spc="-1">
              <a:latin typeface="Arial"/>
            </a:endParaRPr>
          </a:p>
        </p:txBody>
      </p:sp>
      <p:sp>
        <p:nvSpPr>
          <p:cNvPr id="4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cs-CZ" sz="4400" b="0" strike="noStrike" spc="-1">
              <a:latin typeface="Arial"/>
            </a:endParaRPr>
          </a:p>
        </p:txBody>
      </p:sp>
      <p:sp>
        <p:nvSpPr>
          <p:cNvPr id="4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  <p:sp>
        <p:nvSpPr>
          <p:cNvPr id="46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cs-CZ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cs-CZ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cs-CZ" sz="4400" b="0" strike="noStrike" spc="-1">
              <a:latin typeface="Arial"/>
            </a:endParaRPr>
          </a:p>
        </p:txBody>
      </p:sp>
      <p:sp>
        <p:nvSpPr>
          <p:cNvPr id="5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  <p:sp>
        <p:nvSpPr>
          <p:cNvPr id="5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  <p:sp>
        <p:nvSpPr>
          <p:cNvPr id="52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cs-CZ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cs-CZ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cs-CZ" sz="4400" b="0" strike="noStrike" spc="-1">
              <a:latin typeface="Arial"/>
            </a:endParaRPr>
          </a:p>
        </p:txBody>
      </p:sp>
      <p:sp>
        <p:nvSpPr>
          <p:cNvPr id="5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  <p:sp>
        <p:nvSpPr>
          <p:cNvPr id="55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  <p:sp>
        <p:nvSpPr>
          <p:cNvPr id="56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cs-CZ" sz="4400" b="0" strike="noStrike" spc="-1">
              <a:latin typeface="Arial"/>
            </a:endParaRPr>
          </a:p>
        </p:txBody>
      </p:sp>
      <p:sp>
        <p:nvSpPr>
          <p:cNvPr id="5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  <p:sp>
        <p:nvSpPr>
          <p:cNvPr id="59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  <p:sp>
        <p:nvSpPr>
          <p:cNvPr id="60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cs-CZ" sz="4400" b="0" strike="noStrike" spc="-1">
              <a:latin typeface="Arial"/>
            </a:endParaRPr>
          </a:p>
        </p:txBody>
      </p:sp>
      <p:sp>
        <p:nvSpPr>
          <p:cNvPr id="6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  <p:sp>
        <p:nvSpPr>
          <p:cNvPr id="63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cs-CZ" sz="4400" b="0" strike="noStrike" spc="-1">
              <a:latin typeface="Arial"/>
            </a:endParaRPr>
          </a:p>
        </p:txBody>
      </p:sp>
      <p:sp>
        <p:nvSpPr>
          <p:cNvPr id="6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  <p:sp>
        <p:nvSpPr>
          <p:cNvPr id="66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  <p:sp>
        <p:nvSpPr>
          <p:cNvPr id="67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  <p:sp>
        <p:nvSpPr>
          <p:cNvPr id="68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cs-CZ" sz="4400" b="0" strike="noStrike" spc="-1">
              <a:latin typeface="Arial"/>
            </a:endParaRPr>
          </a:p>
        </p:txBody>
      </p:sp>
      <p:sp>
        <p:nvSpPr>
          <p:cNvPr id="7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  <p:sp>
        <p:nvSpPr>
          <p:cNvPr id="71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  <p:sp>
        <p:nvSpPr>
          <p:cNvPr id="72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  <p:sp>
        <p:nvSpPr>
          <p:cNvPr id="73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  <p:sp>
        <p:nvSpPr>
          <p:cNvPr id="74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  <p:sp>
        <p:nvSpPr>
          <p:cNvPr id="75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cs-CZ" sz="4400" b="0" strike="noStrike" spc="-1">
              <a:latin typeface="Arial"/>
            </a:endParaRPr>
          </a:p>
        </p:txBody>
      </p:sp>
      <p:sp>
        <p:nvSpPr>
          <p:cNvPr id="79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cs-CZ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cs-CZ" sz="4400" b="0" strike="noStrike" spc="-1">
              <a:latin typeface="Arial"/>
            </a:endParaRPr>
          </a:p>
        </p:txBody>
      </p:sp>
      <p:sp>
        <p:nvSpPr>
          <p:cNvPr id="8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cs-CZ" sz="4400" b="0" strike="noStrike" spc="-1">
              <a:latin typeface="Arial"/>
            </a:endParaRPr>
          </a:p>
        </p:txBody>
      </p:sp>
      <p:sp>
        <p:nvSpPr>
          <p:cNvPr id="8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  <p:sp>
        <p:nvSpPr>
          <p:cNvPr id="84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cs-CZ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cs-CZ" sz="4400" b="0" strike="noStrike" spc="-1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cs-CZ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cs-CZ" sz="4400" b="0" strike="noStrike" spc="-1">
              <a:latin typeface="Arial"/>
            </a:endParaRPr>
          </a:p>
        </p:txBody>
      </p:sp>
      <p:sp>
        <p:nvSpPr>
          <p:cNvPr id="8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  <p:sp>
        <p:nvSpPr>
          <p:cNvPr id="89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  <p:sp>
        <p:nvSpPr>
          <p:cNvPr id="90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cs-CZ" sz="4400" b="0" strike="noStrike" spc="-1">
              <a:latin typeface="Arial"/>
            </a:endParaRPr>
          </a:p>
        </p:txBody>
      </p:sp>
      <p:sp>
        <p:nvSpPr>
          <p:cNvPr id="9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  <p:sp>
        <p:nvSpPr>
          <p:cNvPr id="93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  <p:sp>
        <p:nvSpPr>
          <p:cNvPr id="94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cs-CZ" sz="4400" b="0" strike="noStrike" spc="-1">
              <a:latin typeface="Arial"/>
            </a:endParaRPr>
          </a:p>
        </p:txBody>
      </p:sp>
      <p:sp>
        <p:nvSpPr>
          <p:cNvPr id="9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  <p:sp>
        <p:nvSpPr>
          <p:cNvPr id="97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  <p:sp>
        <p:nvSpPr>
          <p:cNvPr id="98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cs-CZ" sz="4400" b="0" strike="noStrike" spc="-1">
              <a:latin typeface="Arial"/>
            </a:endParaRPr>
          </a:p>
        </p:txBody>
      </p:sp>
      <p:sp>
        <p:nvSpPr>
          <p:cNvPr id="10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  <p:sp>
        <p:nvSpPr>
          <p:cNvPr id="101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cs-CZ" sz="4400" b="0" strike="noStrike" spc="-1">
              <a:latin typeface="Arial"/>
            </a:endParaRPr>
          </a:p>
        </p:txBody>
      </p:sp>
      <p:sp>
        <p:nvSpPr>
          <p:cNvPr id="10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  <p:sp>
        <p:nvSpPr>
          <p:cNvPr id="104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  <p:sp>
        <p:nvSpPr>
          <p:cNvPr id="105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  <p:sp>
        <p:nvSpPr>
          <p:cNvPr id="106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cs-CZ" sz="4400" b="0" strike="noStrike" spc="-1">
              <a:latin typeface="Arial"/>
            </a:endParaRPr>
          </a:p>
        </p:txBody>
      </p:sp>
      <p:sp>
        <p:nvSpPr>
          <p:cNvPr id="10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  <p:sp>
        <p:nvSpPr>
          <p:cNvPr id="109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  <p:sp>
        <p:nvSpPr>
          <p:cNvPr id="110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  <p:sp>
        <p:nvSpPr>
          <p:cNvPr id="111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  <p:sp>
        <p:nvSpPr>
          <p:cNvPr id="112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  <p:sp>
        <p:nvSpPr>
          <p:cNvPr id="113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cs-CZ" sz="4400" b="0" strike="noStrike" spc="-1">
              <a:latin typeface="Arial"/>
            </a:endParaRPr>
          </a:p>
        </p:txBody>
      </p:sp>
      <p:sp>
        <p:nvSpPr>
          <p:cNvPr id="117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cs-CZ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cs-CZ" sz="4400" b="0" strike="noStrike" spc="-1">
              <a:latin typeface="Arial"/>
            </a:endParaRPr>
          </a:p>
        </p:txBody>
      </p:sp>
      <p:sp>
        <p:nvSpPr>
          <p:cNvPr id="11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cs-CZ" sz="4400" b="0" strike="noStrike" spc="-1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cs-CZ" sz="4400" b="0" strike="noStrike" spc="-1">
              <a:latin typeface="Arial"/>
            </a:endParaRPr>
          </a:p>
        </p:txBody>
      </p:sp>
      <p:sp>
        <p:nvSpPr>
          <p:cNvPr id="12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  <p:sp>
        <p:nvSpPr>
          <p:cNvPr id="122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cs-CZ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cs-CZ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cs-CZ" sz="4400" b="0" strike="noStrike" spc="-1">
              <a:latin typeface="Arial"/>
            </a:endParaRPr>
          </a:p>
        </p:txBody>
      </p:sp>
      <p:sp>
        <p:nvSpPr>
          <p:cNvPr id="12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  <p:sp>
        <p:nvSpPr>
          <p:cNvPr id="127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  <p:sp>
        <p:nvSpPr>
          <p:cNvPr id="128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cs-CZ" sz="4400" b="0" strike="noStrike" spc="-1">
              <a:latin typeface="Arial"/>
            </a:endParaRPr>
          </a:p>
        </p:txBody>
      </p:sp>
      <p:sp>
        <p:nvSpPr>
          <p:cNvPr id="13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  <p:sp>
        <p:nvSpPr>
          <p:cNvPr id="13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  <p:sp>
        <p:nvSpPr>
          <p:cNvPr id="132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cs-CZ" sz="4400" b="0" strike="noStrike" spc="-1">
              <a:latin typeface="Arial"/>
            </a:endParaRPr>
          </a:p>
        </p:txBody>
      </p:sp>
      <p:sp>
        <p:nvSpPr>
          <p:cNvPr id="13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  <p:sp>
        <p:nvSpPr>
          <p:cNvPr id="135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  <p:sp>
        <p:nvSpPr>
          <p:cNvPr id="136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cs-CZ" sz="4400" b="0" strike="noStrike" spc="-1">
              <a:latin typeface="Arial"/>
            </a:endParaRPr>
          </a:p>
        </p:txBody>
      </p:sp>
      <p:sp>
        <p:nvSpPr>
          <p:cNvPr id="13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  <p:sp>
        <p:nvSpPr>
          <p:cNvPr id="139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cs-CZ" sz="4400" b="0" strike="noStrike" spc="-1">
              <a:latin typeface="Arial"/>
            </a:endParaRPr>
          </a:p>
        </p:txBody>
      </p:sp>
      <p:sp>
        <p:nvSpPr>
          <p:cNvPr id="14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  <p:sp>
        <p:nvSpPr>
          <p:cNvPr id="142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  <p:sp>
        <p:nvSpPr>
          <p:cNvPr id="143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  <p:sp>
        <p:nvSpPr>
          <p:cNvPr id="144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cs-CZ" sz="4400" b="0" strike="noStrike" spc="-1">
              <a:latin typeface="Arial"/>
            </a:endParaRPr>
          </a:p>
        </p:txBody>
      </p:sp>
      <p:sp>
        <p:nvSpPr>
          <p:cNvPr id="14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  <p:sp>
        <p:nvSpPr>
          <p:cNvPr id="147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  <p:sp>
        <p:nvSpPr>
          <p:cNvPr id="148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  <p:sp>
        <p:nvSpPr>
          <p:cNvPr id="149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  <p:sp>
        <p:nvSpPr>
          <p:cNvPr id="150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  <p:sp>
        <p:nvSpPr>
          <p:cNvPr id="151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cs-CZ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cs-CZ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cs-CZ" sz="4400" b="0" strike="noStrike" spc="-1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cs-CZ" sz="4400" b="0" strike="noStrike" spc="-1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cs-CZ" sz="4400" b="0" strike="noStrike" spc="-1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r>
              <a:rPr lang="cs-CZ" sz="4400" b="0" strike="noStrike" spc="-1">
                <a:latin typeface="Arial"/>
              </a:rPr>
              <a:t>Klikněte pro úpravu formátu textu nadpisu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3200" b="0" strike="noStrike" spc="-1">
                <a:latin typeface="Arial"/>
              </a:rPr>
              <a:t>Klikněte pro úpravu formátu textu osnovy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cs-CZ" sz="2800" b="0" strike="noStrike" spc="-1">
                <a:latin typeface="Arial"/>
              </a:rPr>
              <a:t>Druhá úroveň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400" b="0" strike="noStrike" spc="-1">
                <a:latin typeface="Arial"/>
              </a:rPr>
              <a:t>Třetí úroveň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cs-CZ" sz="2000" b="0" strike="noStrike" spc="-1">
                <a:latin typeface="Arial"/>
              </a:rPr>
              <a:t>Čtvrtá úroveň osnovy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000" b="0" strike="noStrike" spc="-1">
                <a:latin typeface="Arial"/>
              </a:rPr>
              <a:t>Pátá úroveň osnovy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000" b="0" strike="noStrike" spc="-1">
                <a:latin typeface="Arial"/>
              </a:rPr>
              <a:t>Šestá úroveň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000" b="0" strike="noStrike" spc="-1">
                <a:latin typeface="Arial"/>
              </a:rPr>
              <a:t>Sedmá úroveň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/>
    <p:bodyStyle/>
    <p:otherStyle/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r>
              <a:rPr lang="cs-CZ" sz="4400" b="0" strike="noStrike" spc="-1">
                <a:latin typeface="Arial"/>
              </a:rPr>
              <a:t>Klikněte pro úpravu formátu textu nadpisu</a:t>
            </a:r>
          </a:p>
        </p:txBody>
      </p:sp>
      <p:sp>
        <p:nvSpPr>
          <p:cNvPr id="3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3200" b="0" strike="noStrike" spc="-1">
                <a:latin typeface="Arial"/>
              </a:rPr>
              <a:t>Klikněte pro úpravu formátu textu osnovy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cs-CZ" sz="2800" b="0" strike="noStrike" spc="-1">
                <a:latin typeface="Arial"/>
              </a:rPr>
              <a:t>Druhá úroveň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400" b="0" strike="noStrike" spc="-1">
                <a:latin typeface="Arial"/>
              </a:rPr>
              <a:t>Třetí úroveň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cs-CZ" sz="2000" b="0" strike="noStrike" spc="-1">
                <a:latin typeface="Arial"/>
              </a:rPr>
              <a:t>Čtvrtá úroveň osnovy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000" b="0" strike="noStrike" spc="-1">
                <a:latin typeface="Arial"/>
              </a:rPr>
              <a:t>Pátá úroveň osnovy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000" b="0" strike="noStrike" spc="-1">
                <a:latin typeface="Arial"/>
              </a:rPr>
              <a:t>Šestá úroveň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000" b="0" strike="noStrike" spc="-1">
                <a:latin typeface="Arial"/>
              </a:rPr>
              <a:t>Sedmá úroveň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/>
    <p:bodyStyle/>
    <p:otherStyle/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r>
              <a:rPr lang="cs-CZ" sz="4400" b="0" strike="noStrike" spc="-1">
                <a:latin typeface="Arial"/>
              </a:rPr>
              <a:t>Klikněte pro úpravu formátu textu nadpisu</a:t>
            </a:r>
          </a:p>
        </p:txBody>
      </p:sp>
      <p:sp>
        <p:nvSpPr>
          <p:cNvPr id="7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3200" b="0" strike="noStrike" spc="-1">
                <a:latin typeface="Arial"/>
              </a:rPr>
              <a:t>Klikněte pro úpravu formátu textu osnovy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cs-CZ" sz="2800" b="0" strike="noStrike" spc="-1">
                <a:latin typeface="Arial"/>
              </a:rPr>
              <a:t>Druhá úroveň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400" b="0" strike="noStrike" spc="-1">
                <a:latin typeface="Arial"/>
              </a:rPr>
              <a:t>Třetí úroveň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cs-CZ" sz="2000" b="0" strike="noStrike" spc="-1">
                <a:latin typeface="Arial"/>
              </a:rPr>
              <a:t>Čtvrtá úroveň osnovy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000" b="0" strike="noStrike" spc="-1">
                <a:latin typeface="Arial"/>
              </a:rPr>
              <a:t>Pátá úroveň osnovy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000" b="0" strike="noStrike" spc="-1">
                <a:latin typeface="Arial"/>
              </a:rPr>
              <a:t>Šestá úroveň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000" b="0" strike="noStrike" spc="-1">
                <a:latin typeface="Arial"/>
              </a:rPr>
              <a:t>Sedmá úroveň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/>
    <p:bodyStyle/>
    <p:otherStyle/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r>
              <a:rPr lang="cs-CZ" sz="4400" b="0" strike="noStrike" spc="-1">
                <a:latin typeface="Arial"/>
              </a:rPr>
              <a:t>Klikněte pro úpravu formátu textu nadpisu</a:t>
            </a:r>
          </a:p>
        </p:txBody>
      </p:sp>
      <p:sp>
        <p:nvSpPr>
          <p:cNvPr id="11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3200" b="0" strike="noStrike" spc="-1">
                <a:latin typeface="Arial"/>
              </a:rPr>
              <a:t>Klikněte pro úpravu formátu textu osnovy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cs-CZ" sz="2800" b="0" strike="noStrike" spc="-1">
                <a:latin typeface="Arial"/>
              </a:rPr>
              <a:t>Druhá úroveň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400" b="0" strike="noStrike" spc="-1">
                <a:latin typeface="Arial"/>
              </a:rPr>
              <a:t>Třetí úroveň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cs-CZ" sz="2000" b="0" strike="noStrike" spc="-1">
                <a:latin typeface="Arial"/>
              </a:rPr>
              <a:t>Čtvrtá úroveň osnovy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000" b="0" strike="noStrike" spc="-1">
                <a:latin typeface="Arial"/>
              </a:rPr>
              <a:t>Pátá úroveň osnovy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000" b="0" strike="noStrike" spc="-1">
                <a:latin typeface="Arial"/>
              </a:rPr>
              <a:t>Šestá úroveň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000" b="0" strike="noStrike" spc="-1">
                <a:latin typeface="Arial"/>
              </a:rPr>
              <a:t>Sedmá úroveň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p:txStyles>
    <p:titleStyle/>
    <p:bodyStyle/>
    <p:otherStyle/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3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CustomShape 1"/>
          <p:cNvSpPr/>
          <p:nvPr/>
        </p:nvSpPr>
        <p:spPr>
          <a:xfrm>
            <a:off x="457200" y="274680"/>
            <a:ext cx="8227800" cy="1141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cs-CZ" sz="44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Humánní geografie (socioekonomická)</a:t>
            </a:r>
            <a:endParaRPr lang="cs-CZ" sz="4400" b="0" strike="noStrike" spc="-1" dirty="0">
              <a:latin typeface="Arial"/>
            </a:endParaRPr>
          </a:p>
        </p:txBody>
      </p:sp>
      <p:sp>
        <p:nvSpPr>
          <p:cNvPr id="153" name="CustomShape 2"/>
          <p:cNvSpPr/>
          <p:nvPr/>
        </p:nvSpPr>
        <p:spPr>
          <a:xfrm>
            <a:off x="457200" y="1600200"/>
            <a:ext cx="8227800" cy="1755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marL="216000" indent="-2152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cs-CZ" sz="3200" b="0" strike="noStrike" spc="-1">
                <a:solidFill>
                  <a:srgbClr val="000000"/>
                </a:solidFill>
                <a:latin typeface="Calibri"/>
                <a:ea typeface="DejaVu Sans"/>
              </a:rPr>
              <a:t> geografický obor, který studuje chování </a:t>
            </a:r>
            <a:r>
              <a:rPr lang="cs-CZ" sz="3200" b="1" strike="noStrike" spc="-1">
                <a:solidFill>
                  <a:srgbClr val="000000"/>
                </a:solidFill>
                <a:latin typeface="Calibri"/>
                <a:ea typeface="DejaVu Sans"/>
              </a:rPr>
              <a:t>člověka</a:t>
            </a:r>
            <a:r>
              <a:rPr lang="cs-CZ" sz="3200" b="0" strike="noStrike" spc="-1">
                <a:solidFill>
                  <a:srgbClr val="000000"/>
                </a:solidFill>
                <a:latin typeface="Calibri"/>
                <a:ea typeface="DejaVu Sans"/>
              </a:rPr>
              <a:t> v </a:t>
            </a:r>
            <a:r>
              <a:rPr lang="cs-CZ" sz="3200" b="1" strike="noStrike" spc="-1">
                <a:solidFill>
                  <a:srgbClr val="000000"/>
                </a:solidFill>
                <a:latin typeface="Calibri"/>
                <a:ea typeface="DejaVu Sans"/>
              </a:rPr>
              <a:t>prostoru a čase </a:t>
            </a:r>
            <a:r>
              <a:rPr lang="cs-CZ" sz="3200" b="0" strike="noStrike" spc="-1">
                <a:solidFill>
                  <a:srgbClr val="000000"/>
                </a:solidFill>
                <a:latin typeface="Calibri"/>
                <a:ea typeface="DejaVu Sans"/>
              </a:rPr>
              <a:t>(vývoj populace, vznik sídel, migraci)</a:t>
            </a:r>
            <a:endParaRPr lang="cs-CZ" sz="32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cs-CZ" sz="32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CustomShape 1"/>
          <p:cNvSpPr/>
          <p:nvPr/>
        </p:nvSpPr>
        <p:spPr>
          <a:xfrm>
            <a:off x="457200" y="274680"/>
            <a:ext cx="8227800" cy="1141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cs-CZ" sz="4400" spc="-1" dirty="0">
                <a:solidFill>
                  <a:srgbClr val="000000"/>
                </a:solidFill>
                <a:latin typeface="Calibri"/>
                <a:ea typeface="DejaVu Sans"/>
              </a:rPr>
              <a:t>Kojenecká </a:t>
            </a:r>
            <a:r>
              <a:rPr lang="cs-CZ" sz="44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úmrtnost</a:t>
            </a:r>
            <a:endParaRPr lang="cs-CZ" sz="4400" b="0" strike="noStrike" spc="-1" dirty="0">
              <a:latin typeface="Arial"/>
            </a:endParaRPr>
          </a:p>
        </p:txBody>
      </p:sp>
      <p:pic>
        <p:nvPicPr>
          <p:cNvPr id="31746" name="Picture 2" descr="undefine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0100" y="1964050"/>
            <a:ext cx="6929486" cy="4893950"/>
          </a:xfrm>
          <a:prstGeom prst="rect">
            <a:avLst/>
          </a:prstGeom>
          <a:noFill/>
        </p:spPr>
      </p:pic>
      <p:sp>
        <p:nvSpPr>
          <p:cNvPr id="5" name="Obdélník 4"/>
          <p:cNvSpPr/>
          <p:nvPr/>
        </p:nvSpPr>
        <p:spPr>
          <a:xfrm>
            <a:off x="285720" y="1142984"/>
            <a:ext cx="864396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/>
              <a:t>= udává počet zemřelých kojenců (do 1 roku věku) připadající na 1 000 živě narozených dětí v příslušném období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CustomShape 1"/>
          <p:cNvSpPr/>
          <p:nvPr/>
        </p:nvSpPr>
        <p:spPr>
          <a:xfrm>
            <a:off x="457200" y="274680"/>
            <a:ext cx="8227800" cy="1141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cs-CZ" sz="4400" spc="-1" dirty="0">
                <a:solidFill>
                  <a:srgbClr val="000000"/>
                </a:solidFill>
                <a:latin typeface="Calibri"/>
                <a:ea typeface="DejaVu Sans"/>
              </a:rPr>
              <a:t>Střední délka života</a:t>
            </a:r>
            <a:endParaRPr lang="cs-CZ" sz="4400" b="0" strike="noStrike" spc="-1" dirty="0">
              <a:latin typeface="Arial"/>
            </a:endParaRPr>
          </a:p>
        </p:txBody>
      </p:sp>
      <p:sp>
        <p:nvSpPr>
          <p:cNvPr id="5" name="Obdélník 4"/>
          <p:cNvSpPr/>
          <p:nvPr/>
        </p:nvSpPr>
        <p:spPr>
          <a:xfrm>
            <a:off x="285720" y="1142984"/>
            <a:ext cx="864396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/>
              <a:t>průměrný, tedy předpokládaný věk, jehož dosahují členové dané populace</a:t>
            </a:r>
          </a:p>
        </p:txBody>
      </p:sp>
      <p:pic>
        <p:nvPicPr>
          <p:cNvPr id="95235" name="Picture 3"/>
          <p:cNvPicPr>
            <a:picLocks noChangeAspect="1" noChangeArrowheads="1"/>
          </p:cNvPicPr>
          <p:nvPr/>
        </p:nvPicPr>
        <p:blipFill>
          <a:blip r:embed="rId2" cstate="print"/>
          <a:srcRect l="9375" t="11805" r="7031" b="9722"/>
          <a:stretch>
            <a:fillRect/>
          </a:stretch>
        </p:blipFill>
        <p:spPr bwMode="auto">
          <a:xfrm>
            <a:off x="500034" y="2143116"/>
            <a:ext cx="8001056" cy="42248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>
            <a:extLst>
              <a:ext uri="{FF2B5EF4-FFF2-40B4-BE49-F238E27FC236}">
                <a16:creationId xmlns:a16="http://schemas.microsoft.com/office/drawing/2014/main" id="{4ECFDE56-FC51-4180-95A0-1FB23A8A1592}"/>
              </a:ext>
            </a:extLst>
          </p:cNvPr>
          <p:cNvSpPr>
            <a:spLocks noGrp="1"/>
          </p:cNvSpPr>
          <p:nvPr>
            <p:ph type="sub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0722" name="Picture 2" descr="Přírůstky/úbytky obyvatel ČR, 2001–202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836712"/>
            <a:ext cx="9145463" cy="518457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435563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395536" y="332656"/>
            <a:ext cx="810039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Hrubá míra sňatečnosti </a:t>
            </a:r>
            <a:r>
              <a:rPr lang="cs-CZ" dirty="0"/>
              <a:t>-  nejjednodušší ukazatel vyjadřující úroveň sňatečnosti, je definován jako počet sňatků připadajících na 1 000 obyvatel (</a:t>
            </a:r>
            <a:r>
              <a:rPr lang="cs-CZ" i="1" dirty="0"/>
              <a:t>středního stavu</a:t>
            </a:r>
            <a:r>
              <a:rPr lang="cs-CZ" dirty="0"/>
              <a:t>) ve sledovaném časovém období. Tento ukazatel je však ovlivněn věkovou strukturou zkoumané populace, a proto se nehodí k mezinárodnímu srovnání.</a:t>
            </a:r>
          </a:p>
          <a:p>
            <a:endParaRPr lang="cs-CZ" dirty="0"/>
          </a:p>
          <a:p>
            <a:endParaRPr lang="cs-CZ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36025" t="22833" r="30901" b="37967"/>
          <a:stretch>
            <a:fillRect/>
          </a:stretch>
        </p:blipFill>
        <p:spPr bwMode="auto">
          <a:xfrm>
            <a:off x="1547664" y="1772816"/>
            <a:ext cx="6048672" cy="4032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395536" y="332656"/>
            <a:ext cx="81003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úhrnná rozvodovost </a:t>
            </a:r>
            <a:r>
              <a:rPr lang="cs-CZ" dirty="0"/>
              <a:t>- vyjadřuje úroveň rozvodovosti manželství, neboli jaký podíl původně uzavřených manželství se rozvede. </a:t>
            </a:r>
          </a:p>
          <a:p>
            <a:r>
              <a:rPr lang="cs-CZ" dirty="0"/>
              <a:t>V ČR v letech 2005-2010 je rozvodovost 47-50 %</a:t>
            </a:r>
          </a:p>
          <a:p>
            <a:endParaRPr lang="cs-CZ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CustomShape 1"/>
          <p:cNvSpPr/>
          <p:nvPr/>
        </p:nvSpPr>
        <p:spPr>
          <a:xfrm>
            <a:off x="457200" y="274680"/>
            <a:ext cx="8227800" cy="1141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cs-CZ" sz="44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Věkové složení obyvatelstva – věková pyramida</a:t>
            </a:r>
            <a:endParaRPr lang="cs-CZ" sz="4400" b="0" strike="noStrike" spc="-1" dirty="0">
              <a:latin typeface="Arial"/>
            </a:endParaRPr>
          </a:p>
        </p:txBody>
      </p:sp>
      <p:sp>
        <p:nvSpPr>
          <p:cNvPr id="169" name="CustomShape 2"/>
          <p:cNvSpPr/>
          <p:nvPr/>
        </p:nvSpPr>
        <p:spPr>
          <a:xfrm>
            <a:off x="457200" y="5517360"/>
            <a:ext cx="8227800" cy="606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170" name="Picture 2"/>
          <p:cNvPicPr/>
          <p:nvPr/>
        </p:nvPicPr>
        <p:blipFill>
          <a:blip r:embed="rId2" cstate="print"/>
          <a:stretch/>
        </p:blipFill>
        <p:spPr>
          <a:xfrm>
            <a:off x="827640" y="1845000"/>
            <a:ext cx="7632000" cy="3382560"/>
          </a:xfrm>
          <a:prstGeom prst="rect">
            <a:avLst/>
          </a:prstGeom>
          <a:ln w="0">
            <a:noFill/>
          </a:ln>
        </p:spPr>
      </p:pic>
      <p:sp>
        <p:nvSpPr>
          <p:cNvPr id="171" name="CustomShape 3"/>
          <p:cNvSpPr/>
          <p:nvPr/>
        </p:nvSpPr>
        <p:spPr>
          <a:xfrm>
            <a:off x="2123640" y="1989000"/>
            <a:ext cx="1151280" cy="196560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cs-CZ" sz="700" b="1" strike="noStrike" spc="-1">
                <a:solidFill>
                  <a:srgbClr val="000000"/>
                </a:solidFill>
                <a:latin typeface="Arial"/>
                <a:ea typeface="DejaVu Sans"/>
              </a:rPr>
              <a:t>předproduktivní (0-14)</a:t>
            </a:r>
            <a:endParaRPr lang="cs-CZ" sz="700" b="0" strike="noStrike" spc="-1">
              <a:latin typeface="Arial"/>
            </a:endParaRPr>
          </a:p>
        </p:txBody>
      </p:sp>
      <p:sp>
        <p:nvSpPr>
          <p:cNvPr id="172" name="CustomShape 4"/>
          <p:cNvSpPr/>
          <p:nvPr/>
        </p:nvSpPr>
        <p:spPr>
          <a:xfrm>
            <a:off x="5940000" y="1989000"/>
            <a:ext cx="2015640" cy="227160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cs-CZ" sz="900" b="1" strike="noStrike" spc="-1">
                <a:solidFill>
                  <a:srgbClr val="000000"/>
                </a:solidFill>
                <a:latin typeface="Arial"/>
                <a:ea typeface="DejaVu Sans"/>
              </a:rPr>
              <a:t>postproduktivní (65+)</a:t>
            </a:r>
            <a:endParaRPr lang="cs-CZ" sz="900" b="0" strike="noStrike" spc="-1">
              <a:latin typeface="Arial"/>
            </a:endParaRPr>
          </a:p>
        </p:txBody>
      </p:sp>
      <p:sp>
        <p:nvSpPr>
          <p:cNvPr id="173" name="CustomShape 5"/>
          <p:cNvSpPr/>
          <p:nvPr/>
        </p:nvSpPr>
        <p:spPr>
          <a:xfrm>
            <a:off x="755640" y="3573000"/>
            <a:ext cx="431280" cy="227160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r">
              <a:lnSpc>
                <a:spcPct val="100000"/>
              </a:lnSpc>
            </a:pPr>
            <a:r>
              <a:rPr lang="cs-CZ" sz="900" b="1" strike="noStrike" spc="-1">
                <a:solidFill>
                  <a:srgbClr val="000000"/>
                </a:solidFill>
                <a:latin typeface="Arial"/>
                <a:ea typeface="DejaVu Sans"/>
              </a:rPr>
              <a:t>65+</a:t>
            </a:r>
            <a:endParaRPr lang="cs-CZ" sz="900" b="0" strike="noStrike" spc="-1">
              <a:latin typeface="Arial"/>
            </a:endParaRPr>
          </a:p>
        </p:txBody>
      </p:sp>
      <p:sp>
        <p:nvSpPr>
          <p:cNvPr id="174" name="CustomShape 6"/>
          <p:cNvSpPr/>
          <p:nvPr/>
        </p:nvSpPr>
        <p:spPr>
          <a:xfrm>
            <a:off x="3491880" y="2204864"/>
            <a:ext cx="1092240" cy="211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cs-CZ" sz="800" b="1" strike="noStrike" spc="-1" dirty="0">
                <a:solidFill>
                  <a:srgbClr val="000000"/>
                </a:solidFill>
                <a:latin typeface="Arial"/>
                <a:ea typeface="DejaVu Sans"/>
              </a:rPr>
              <a:t>produktivní (15-64)</a:t>
            </a:r>
            <a:endParaRPr lang="cs-CZ" sz="800" b="0" strike="noStrike" spc="-1" dirty="0">
              <a:latin typeface="Arial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Picture 2"/>
          <p:cNvPicPr/>
          <p:nvPr/>
        </p:nvPicPr>
        <p:blipFill>
          <a:blip r:embed="rId2" cstate="print"/>
          <a:stretch/>
        </p:blipFill>
        <p:spPr>
          <a:xfrm>
            <a:off x="683640" y="908640"/>
            <a:ext cx="6982920" cy="5236920"/>
          </a:xfrm>
          <a:prstGeom prst="rect">
            <a:avLst/>
          </a:prstGeom>
          <a:ln w="0">
            <a:noFill/>
          </a:ln>
        </p:spPr>
      </p:pic>
      <p:sp>
        <p:nvSpPr>
          <p:cNvPr id="176" name="CustomShape 1"/>
          <p:cNvSpPr/>
          <p:nvPr/>
        </p:nvSpPr>
        <p:spPr>
          <a:xfrm>
            <a:off x="457200" y="274680"/>
            <a:ext cx="7641360" cy="776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cs-CZ" sz="4400" b="0" strike="noStrike" spc="-1">
                <a:solidFill>
                  <a:srgbClr val="000000"/>
                </a:solidFill>
                <a:latin typeface="Calibri"/>
                <a:ea typeface="DejaVu Sans"/>
              </a:rPr>
              <a:t>Druhý demografický přechod (demografická revoluce)</a:t>
            </a:r>
            <a:endParaRPr lang="cs-CZ" sz="4400" b="0" strike="noStrike" spc="-1">
              <a:latin typeface="Arial"/>
            </a:endParaRPr>
          </a:p>
        </p:txBody>
      </p:sp>
      <p:sp>
        <p:nvSpPr>
          <p:cNvPr id="177" name="CustomShape 2"/>
          <p:cNvSpPr/>
          <p:nvPr/>
        </p:nvSpPr>
        <p:spPr>
          <a:xfrm>
            <a:off x="0" y="5706000"/>
            <a:ext cx="8227800" cy="1150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marL="216000" indent="-2152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cs-CZ" sz="3200" b="0" strike="noStrike" spc="-1">
                <a:solidFill>
                  <a:srgbClr val="000000"/>
                </a:solidFill>
                <a:latin typeface="Calibri"/>
                <a:ea typeface="DejaVu Sans"/>
              </a:rPr>
              <a:t>Najdi důvody vzniku druhého demografického přechodu.</a:t>
            </a:r>
            <a:endParaRPr lang="cs-CZ" sz="32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CustomShape 1"/>
          <p:cNvSpPr/>
          <p:nvPr/>
        </p:nvSpPr>
        <p:spPr>
          <a:xfrm>
            <a:off x="395536" y="0"/>
            <a:ext cx="8227800" cy="1141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cs-CZ" sz="44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Migrace</a:t>
            </a:r>
            <a:endParaRPr lang="cs-CZ" sz="4400" b="0" strike="noStrike" spc="-1" dirty="0">
              <a:latin typeface="Arial"/>
            </a:endParaRPr>
          </a:p>
        </p:txBody>
      </p:sp>
      <p:sp>
        <p:nvSpPr>
          <p:cNvPr id="179" name="CustomShape 2"/>
          <p:cNvSpPr/>
          <p:nvPr/>
        </p:nvSpPr>
        <p:spPr>
          <a:xfrm>
            <a:off x="467544" y="1196752"/>
            <a:ext cx="8227800" cy="5328592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marL="216000" indent="-2152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cs-CZ" sz="32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pohyb obyvatelstva s dlouhodobým pobytem v cílové destinaci</a:t>
            </a:r>
            <a:endParaRPr lang="cs-CZ" sz="3200" b="0" strike="noStrike" spc="-1" dirty="0">
              <a:latin typeface="Arial"/>
            </a:endParaRPr>
          </a:p>
          <a:p>
            <a:pPr marL="216000" indent="-2152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cs-CZ" sz="32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složky migrace:</a:t>
            </a:r>
            <a:endParaRPr lang="cs-CZ" sz="3200" b="0" strike="noStrike" spc="-1" dirty="0">
              <a:latin typeface="Arial"/>
            </a:endParaRPr>
          </a:p>
          <a:p>
            <a:pPr marL="457200" lvl="1" indent="-215280">
              <a:lnSpc>
                <a:spcPct val="100000"/>
              </a:lnSpc>
              <a:buClr>
                <a:srgbClr val="000000"/>
              </a:buClr>
              <a:buFont typeface="Arial"/>
              <a:buChar char="–"/>
            </a:pPr>
            <a:r>
              <a:rPr lang="cs-CZ" sz="2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emigrace</a:t>
            </a:r>
            <a:endParaRPr lang="cs-CZ" sz="2800" b="0" strike="noStrike" spc="-1" dirty="0">
              <a:latin typeface="Arial"/>
            </a:endParaRPr>
          </a:p>
          <a:p>
            <a:pPr marL="457200" lvl="1" indent="-215280">
              <a:lnSpc>
                <a:spcPct val="100000"/>
              </a:lnSpc>
              <a:buClr>
                <a:srgbClr val="000000"/>
              </a:buClr>
              <a:buFont typeface="Arial"/>
              <a:buChar char="–"/>
            </a:pPr>
            <a:r>
              <a:rPr lang="cs-CZ" sz="2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imigrace</a:t>
            </a:r>
            <a:endParaRPr lang="cs-CZ" sz="2800" b="0" strike="noStrike" spc="-1" dirty="0">
              <a:latin typeface="Arial"/>
            </a:endParaRPr>
          </a:p>
          <a:p>
            <a:pPr marL="216000" indent="-2152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cs-CZ" sz="32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typy migrace:</a:t>
            </a:r>
            <a:endParaRPr lang="cs-CZ" sz="3200" b="0" strike="noStrike" spc="-1" dirty="0">
              <a:latin typeface="Arial"/>
            </a:endParaRPr>
          </a:p>
          <a:p>
            <a:pPr marL="457200" lvl="1" indent="-215280">
              <a:lnSpc>
                <a:spcPct val="100000"/>
              </a:lnSpc>
              <a:buClr>
                <a:srgbClr val="000000"/>
              </a:buClr>
              <a:buFont typeface="Arial"/>
              <a:buChar char="–"/>
            </a:pPr>
            <a:r>
              <a:rPr lang="cs-CZ" sz="2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ekonomická</a:t>
            </a:r>
            <a:endParaRPr lang="cs-CZ" sz="2800" b="0" strike="noStrike" spc="-1" dirty="0">
              <a:latin typeface="Arial"/>
            </a:endParaRPr>
          </a:p>
          <a:p>
            <a:pPr marL="457200" lvl="1" indent="-215280">
              <a:lnSpc>
                <a:spcPct val="100000"/>
              </a:lnSpc>
              <a:buClr>
                <a:srgbClr val="000000"/>
              </a:buClr>
              <a:buFont typeface="Arial"/>
              <a:buChar char="–"/>
            </a:pPr>
            <a:r>
              <a:rPr lang="cs-CZ" sz="2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politická </a:t>
            </a:r>
            <a:endParaRPr lang="cs-CZ" sz="2800" b="0" strike="noStrike" spc="-1" dirty="0">
              <a:latin typeface="Arial"/>
            </a:endParaRPr>
          </a:p>
          <a:p>
            <a:pPr marL="457200" lvl="1" indent="-215280">
              <a:lnSpc>
                <a:spcPct val="100000"/>
              </a:lnSpc>
              <a:buClr>
                <a:srgbClr val="000000"/>
              </a:buClr>
              <a:buFont typeface="Arial"/>
              <a:buChar char="–"/>
            </a:pPr>
            <a:r>
              <a:rPr lang="cs-CZ" sz="2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ekologická</a:t>
            </a:r>
          </a:p>
          <a:p>
            <a:pPr marL="457200" lvl="1" indent="-215280">
              <a:lnSpc>
                <a:spcPct val="100000"/>
              </a:lnSpc>
              <a:buClr>
                <a:srgbClr val="000000"/>
              </a:buClr>
              <a:buFont typeface="Arial"/>
              <a:buChar char="–"/>
            </a:pPr>
            <a:r>
              <a:rPr lang="cs-CZ" sz="2800" spc="-1" dirty="0">
                <a:solidFill>
                  <a:srgbClr val="000000"/>
                </a:solidFill>
                <a:latin typeface="Calibri"/>
                <a:ea typeface="DejaVu Sans"/>
              </a:rPr>
              <a:t> náboženská</a:t>
            </a:r>
            <a:r>
              <a:rPr lang="cs-CZ" sz="2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</a:p>
          <a:p>
            <a:pPr marL="457200" lvl="1" indent="-215280">
              <a:lnSpc>
                <a:spcPct val="100000"/>
              </a:lnSpc>
              <a:buClr>
                <a:srgbClr val="000000"/>
              </a:buClr>
              <a:buFont typeface="Arial"/>
              <a:buChar char="–"/>
            </a:pPr>
            <a:r>
              <a:rPr lang="cs-CZ" sz="2800" spc="-1" dirty="0">
                <a:solidFill>
                  <a:srgbClr val="000000"/>
                </a:solidFill>
                <a:latin typeface="Calibri"/>
                <a:ea typeface="DejaVu Sans"/>
              </a:rPr>
              <a:t> národnostní </a:t>
            </a:r>
            <a:r>
              <a:rPr lang="cs-CZ" sz="2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aj.</a:t>
            </a:r>
            <a:endParaRPr lang="cs-CZ" sz="2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cs-CZ" sz="2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cs-CZ" sz="2800" b="0" strike="noStrike" spc="-1" dirty="0">
              <a:latin typeface="Arial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CustomShape 1"/>
          <p:cNvSpPr/>
          <p:nvPr/>
        </p:nvSpPr>
        <p:spPr>
          <a:xfrm>
            <a:off x="457200" y="274680"/>
            <a:ext cx="8227800" cy="1141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81" name="CustomShape 2"/>
          <p:cNvSpPr/>
          <p:nvPr/>
        </p:nvSpPr>
        <p:spPr>
          <a:xfrm>
            <a:off x="457200" y="1600200"/>
            <a:ext cx="8227800" cy="4524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182" name="Obrázek 1"/>
          <p:cNvPicPr/>
          <p:nvPr/>
        </p:nvPicPr>
        <p:blipFill>
          <a:blip r:embed="rId2" cstate="print"/>
          <a:stretch/>
        </p:blipFill>
        <p:spPr>
          <a:xfrm>
            <a:off x="0" y="0"/>
            <a:ext cx="10078920" cy="7122960"/>
          </a:xfrm>
          <a:prstGeom prst="rect">
            <a:avLst/>
          </a:prstGeom>
          <a:ln w="9360"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CustomShape 1"/>
          <p:cNvSpPr/>
          <p:nvPr/>
        </p:nvSpPr>
        <p:spPr>
          <a:xfrm>
            <a:off x="457200" y="274680"/>
            <a:ext cx="8227800" cy="1141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84" name="CustomShape 2"/>
          <p:cNvSpPr/>
          <p:nvPr/>
        </p:nvSpPr>
        <p:spPr>
          <a:xfrm>
            <a:off x="395640" y="6309360"/>
            <a:ext cx="8227800" cy="318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cs-CZ" sz="3200" b="0" strike="noStrike" spc="-1">
                <a:solidFill>
                  <a:srgbClr val="000000"/>
                </a:solidFill>
                <a:latin typeface="Calibri"/>
                <a:ea typeface="DejaVu Sans"/>
              </a:rPr>
              <a:t>hlavní migrační toky ve světě</a:t>
            </a:r>
            <a:endParaRPr lang="cs-CZ" sz="3200" b="0" strike="noStrike" spc="-1">
              <a:latin typeface="Arial"/>
            </a:endParaRPr>
          </a:p>
        </p:txBody>
      </p:sp>
      <p:pic>
        <p:nvPicPr>
          <p:cNvPr id="185" name="Picture 2"/>
          <p:cNvPicPr/>
          <p:nvPr/>
        </p:nvPicPr>
        <p:blipFill>
          <a:blip r:embed="rId2" cstate="print"/>
          <a:stretch/>
        </p:blipFill>
        <p:spPr>
          <a:xfrm>
            <a:off x="-8640" y="0"/>
            <a:ext cx="9150840" cy="56584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2526F8F-C6C5-49DB-A426-65FAC3BA59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EC49BAA4-34CE-4D25-B7B3-38F39DC49C57}"/>
              </a:ext>
            </a:extLst>
          </p:cNvPr>
          <p:cNvSpPr>
            <a:spLocks noGrp="1"/>
          </p:cNvSpPr>
          <p:nvPr>
            <p:ph type="sub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26" name="Picture 2" descr="https://www.visualcapitalist.com/wp-content/uploads/2018/09/world-map-population-1200.png">
            <a:extLst>
              <a:ext uri="{FF2B5EF4-FFF2-40B4-BE49-F238E27FC236}">
                <a16:creationId xmlns:a16="http://schemas.microsoft.com/office/drawing/2014/main" id="{59B08CE3-0086-4F0E-853C-B192C30F09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79575"/>
            <a:ext cx="9144000" cy="3497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424519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CustomShape 1"/>
          <p:cNvSpPr/>
          <p:nvPr/>
        </p:nvSpPr>
        <p:spPr>
          <a:xfrm>
            <a:off x="323640" y="1196640"/>
            <a:ext cx="8227800" cy="5503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marL="216000" indent="-2152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cs-CZ" sz="32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urbanizace – </a:t>
            </a:r>
            <a:endParaRPr lang="cs-CZ" sz="3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cs-CZ" sz="3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cs-CZ" sz="3200" b="0" strike="noStrike" spc="-1" dirty="0">
              <a:latin typeface="Arial"/>
            </a:endParaRPr>
          </a:p>
          <a:p>
            <a:pPr marL="216000" indent="-2152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cs-CZ" sz="32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suburbanizace</a:t>
            </a:r>
            <a:r>
              <a:rPr lang="cs-CZ" sz="32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– </a:t>
            </a:r>
            <a:endParaRPr lang="cs-CZ" sz="3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cs-CZ" sz="3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cs-CZ" sz="3200" b="0" strike="noStrike" spc="-1" dirty="0">
              <a:latin typeface="Arial"/>
            </a:endParaRPr>
          </a:p>
          <a:p>
            <a:pPr marL="216000" indent="-2152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cs-CZ" sz="32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reurbanizace</a:t>
            </a:r>
            <a:r>
              <a:rPr lang="cs-CZ" sz="32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–</a:t>
            </a:r>
          </a:p>
          <a:p>
            <a:pPr marL="216000" indent="-2152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endParaRPr lang="cs-CZ" sz="3200" spc="-1" dirty="0">
              <a:solidFill>
                <a:srgbClr val="000000"/>
              </a:solidFill>
              <a:latin typeface="Calibri"/>
              <a:ea typeface="DejaVu Sans"/>
            </a:endParaRPr>
          </a:p>
          <a:p>
            <a:pPr marL="216000" indent="-2152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cs-CZ" sz="32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desurbanizace</a:t>
            </a:r>
            <a:r>
              <a:rPr lang="cs-CZ" sz="32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- </a:t>
            </a:r>
            <a:endParaRPr lang="cs-CZ" sz="3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cs-CZ" sz="3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cs-CZ" sz="3200" b="0" strike="noStrike" spc="-1" dirty="0">
              <a:latin typeface="Arial"/>
            </a:endParaRPr>
          </a:p>
        </p:txBody>
      </p:sp>
      <p:sp>
        <p:nvSpPr>
          <p:cNvPr id="187" name="CustomShape 2"/>
          <p:cNvSpPr/>
          <p:nvPr/>
        </p:nvSpPr>
        <p:spPr>
          <a:xfrm>
            <a:off x="467640" y="0"/>
            <a:ext cx="8227800" cy="1141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cs-CZ" sz="4400" b="0" strike="noStrike" spc="-1">
                <a:solidFill>
                  <a:srgbClr val="000000"/>
                </a:solidFill>
                <a:latin typeface="Calibri"/>
                <a:ea typeface="DejaVu Sans"/>
              </a:rPr>
              <a:t>Vnitřní migrace</a:t>
            </a:r>
            <a:endParaRPr lang="cs-CZ" sz="44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CustomShape 1"/>
          <p:cNvSpPr/>
          <p:nvPr/>
        </p:nvSpPr>
        <p:spPr>
          <a:xfrm>
            <a:off x="457200" y="274680"/>
            <a:ext cx="8227800" cy="1141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algn="ctr">
              <a:lnSpc>
                <a:spcPct val="100000"/>
              </a:lnSpc>
            </a:pPr>
            <a:r>
              <a:rPr lang="cs-CZ" sz="3600" b="0" strike="noStrike" spc="-1">
                <a:solidFill>
                  <a:srgbClr val="000000"/>
                </a:solidFill>
                <a:latin typeface="Arial"/>
                <a:ea typeface="DejaVu Sans"/>
              </a:rPr>
              <a:t>Sídla</a:t>
            </a:r>
            <a:endParaRPr lang="cs-CZ" sz="36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cs-CZ" sz="3600" b="0" strike="noStrike" spc="-1">
                <a:solidFill>
                  <a:srgbClr val="000000"/>
                </a:solidFill>
                <a:latin typeface="Arial"/>
                <a:ea typeface="DejaVu Sans"/>
              </a:rPr>
              <a:t>vybrané pojmy ke geografii sídel:</a:t>
            </a:r>
            <a:endParaRPr lang="cs-CZ" sz="3600" b="0" strike="noStrike" spc="-1">
              <a:latin typeface="Arial"/>
            </a:endParaRPr>
          </a:p>
        </p:txBody>
      </p:sp>
      <p:sp>
        <p:nvSpPr>
          <p:cNvPr id="189" name="CustomShape 2"/>
          <p:cNvSpPr/>
          <p:nvPr/>
        </p:nvSpPr>
        <p:spPr>
          <a:xfrm>
            <a:off x="457200" y="1600200"/>
            <a:ext cx="8227800" cy="4524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marL="216000" indent="-2152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cs-CZ" sz="2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cs-CZ" sz="2800" b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aglomerace</a:t>
            </a:r>
            <a:r>
              <a:rPr lang="cs-CZ" sz="2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–</a:t>
            </a:r>
            <a:endParaRPr lang="cs-CZ" sz="2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cs-CZ" sz="2800" b="0" strike="noStrike" spc="-1" dirty="0">
              <a:latin typeface="Arial"/>
            </a:endParaRPr>
          </a:p>
          <a:p>
            <a:pPr marL="216000" indent="-2152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cs-CZ" sz="2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cs-CZ" sz="2800" b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konurbace</a:t>
            </a:r>
            <a:r>
              <a:rPr lang="cs-CZ" sz="2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– </a:t>
            </a:r>
            <a:endParaRPr lang="cs-CZ" sz="2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cs-CZ" sz="2800" b="0" strike="noStrike" spc="-1" dirty="0">
              <a:latin typeface="Arial"/>
            </a:endParaRPr>
          </a:p>
          <a:p>
            <a:pPr marL="216000" indent="-2152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cs-CZ" sz="2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cs-CZ" sz="2800" b="1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megalopolis</a:t>
            </a:r>
            <a:r>
              <a:rPr lang="cs-CZ" sz="2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–</a:t>
            </a:r>
            <a:endParaRPr lang="cs-CZ" sz="2800" b="0" strike="noStrike" spc="-1" dirty="0">
              <a:latin typeface="Arial"/>
            </a:endParaRPr>
          </a:p>
          <a:p>
            <a:pPr marL="216000" indent="-2152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cs-CZ" sz="2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cs-CZ" sz="2800" b="1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ekumena</a:t>
            </a:r>
            <a:r>
              <a:rPr lang="cs-CZ" sz="2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– trvale obydlená část krajiny</a:t>
            </a:r>
            <a:endParaRPr lang="cs-CZ" sz="2800" b="0" strike="noStrike" spc="-1" dirty="0">
              <a:latin typeface="Arial"/>
            </a:endParaRPr>
          </a:p>
          <a:p>
            <a:pPr marL="216000" indent="-2152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cs-CZ" sz="2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cs-CZ" sz="2800" b="1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anekumena</a:t>
            </a:r>
            <a:r>
              <a:rPr lang="cs-CZ" sz="2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– oblast po většinu roku neobydlená, či neobydlená vůbec (vysokohorské oblasti, Antarktida)</a:t>
            </a:r>
            <a:endParaRPr lang="cs-CZ" sz="2800" b="0" strike="noStrike" spc="-1" dirty="0">
              <a:latin typeface="Arial"/>
            </a:endParaRPr>
          </a:p>
          <a:p>
            <a:pPr marL="216000" indent="-2152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cs-CZ" sz="2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 </a:t>
            </a:r>
            <a:r>
              <a:rPr lang="cs-CZ" sz="2800" b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slum</a:t>
            </a:r>
            <a:r>
              <a:rPr lang="cs-CZ" sz="2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– chudinská čtvrť na okrajích velkých metropolí</a:t>
            </a:r>
            <a:endParaRPr lang="cs-CZ" sz="2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cs-CZ" sz="2800" b="0" strike="noStrike" spc="-1" dirty="0">
              <a:latin typeface="Arial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4563660-F494-451A-901E-853DFA6E5C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1ADD83C7-247F-4315-B032-CE6D862A416A}"/>
              </a:ext>
            </a:extLst>
          </p:cNvPr>
          <p:cNvSpPr>
            <a:spLocks noGrp="1"/>
          </p:cNvSpPr>
          <p:nvPr>
            <p:ph type="sub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Picture 1">
            <a:extLst>
              <a:ext uri="{FF2B5EF4-FFF2-40B4-BE49-F238E27FC236}">
                <a16:creationId xmlns:a16="http://schemas.microsoft.com/office/drawing/2014/main" id="{D6E16074-87C5-449A-B047-6A8A6C205C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2413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id="{D02725B1-61CF-4968-B13B-1720E14A67D9}"/>
              </a:ext>
            </a:extLst>
          </p:cNvPr>
          <p:cNvSpPr/>
          <p:nvPr/>
        </p:nvSpPr>
        <p:spPr>
          <a:xfrm>
            <a:off x="24550" y="6165304"/>
            <a:ext cx="886793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altLang="cs-CZ" sz="3200" b="1" dirty="0">
                <a:solidFill>
                  <a:srgbClr val="C00000"/>
                </a:solidFill>
                <a:latin typeface="Corbel" panose="020B0503020204020204" pitchFamily="34" charset="0"/>
                <a:cs typeface="DejaVu Sans" panose="020B0603030804020204" pitchFamily="34" charset="0"/>
              </a:rPr>
              <a:t>Romská osada poblíž obce </a:t>
            </a:r>
            <a:r>
              <a:rPr lang="cs-CZ" altLang="cs-CZ" sz="3200" b="1" dirty="0" err="1">
                <a:solidFill>
                  <a:srgbClr val="C00000"/>
                </a:solidFill>
                <a:latin typeface="Corbel" panose="020B0503020204020204" pitchFamily="34" charset="0"/>
                <a:cs typeface="DejaVu Sans" panose="020B0603030804020204" pitchFamily="34" charset="0"/>
              </a:rPr>
              <a:t>Letanovce</a:t>
            </a:r>
            <a:r>
              <a:rPr lang="cs-CZ" altLang="cs-CZ" sz="3200" b="1" dirty="0">
                <a:solidFill>
                  <a:srgbClr val="C00000"/>
                </a:solidFill>
                <a:latin typeface="Corbel" panose="020B0503020204020204" pitchFamily="34" charset="0"/>
                <a:cs typeface="DejaVu Sans" panose="020B0603030804020204" pitchFamily="34" charset="0"/>
              </a:rPr>
              <a:t> (SK)</a:t>
            </a:r>
          </a:p>
        </p:txBody>
      </p:sp>
    </p:spTree>
    <p:extLst>
      <p:ext uri="{BB962C8B-B14F-4D97-AF65-F5344CB8AC3E}">
        <p14:creationId xmlns:p14="http://schemas.microsoft.com/office/powerpoint/2010/main" val="144066686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" name="Picture 2"/>
          <p:cNvPicPr/>
          <p:nvPr/>
        </p:nvPicPr>
        <p:blipFill>
          <a:blip r:embed="rId2" cstate="print"/>
          <a:srcRect l="17132" t="7437" r="39974" b="7167"/>
          <a:stretch/>
        </p:blipFill>
        <p:spPr>
          <a:xfrm>
            <a:off x="1115640" y="0"/>
            <a:ext cx="6010920" cy="6728040"/>
          </a:xfrm>
          <a:prstGeom prst="rect">
            <a:avLst/>
          </a:prstGeom>
          <a:ln w="9525"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" name="Picture 2"/>
          <p:cNvPicPr/>
          <p:nvPr/>
        </p:nvPicPr>
        <p:blipFill>
          <a:blip r:embed="rId2" cstate="print"/>
          <a:stretch/>
        </p:blipFill>
        <p:spPr>
          <a:xfrm>
            <a:off x="146520" y="1086480"/>
            <a:ext cx="8996400" cy="5059440"/>
          </a:xfrm>
          <a:prstGeom prst="rect">
            <a:avLst/>
          </a:prstGeom>
          <a:ln w="0">
            <a:noFill/>
          </a:ln>
        </p:spPr>
      </p:pic>
      <p:sp>
        <p:nvSpPr>
          <p:cNvPr id="192" name="CustomShape 1"/>
          <p:cNvSpPr/>
          <p:nvPr/>
        </p:nvSpPr>
        <p:spPr>
          <a:xfrm>
            <a:off x="467640" y="0"/>
            <a:ext cx="8227800" cy="1141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cs-CZ" sz="4400" b="0" strike="noStrike" spc="-1">
                <a:solidFill>
                  <a:srgbClr val="000000"/>
                </a:solidFill>
                <a:latin typeface="Calibri"/>
                <a:ea typeface="DejaVu Sans"/>
              </a:rPr>
              <a:t>Sídla</a:t>
            </a:r>
            <a:endParaRPr lang="cs-CZ" sz="4400" b="0" strike="noStrike" spc="-1">
              <a:latin typeface="Arial"/>
            </a:endParaRPr>
          </a:p>
        </p:txBody>
      </p:sp>
      <p:sp>
        <p:nvSpPr>
          <p:cNvPr id="193" name="CustomShape 2"/>
          <p:cNvSpPr/>
          <p:nvPr/>
        </p:nvSpPr>
        <p:spPr>
          <a:xfrm>
            <a:off x="2485440" y="1800000"/>
            <a:ext cx="3094560" cy="430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cs-CZ" sz="2000" b="0" strike="noStrike" spc="-1">
                <a:solidFill>
                  <a:srgbClr val="000000"/>
                </a:solidFill>
                <a:latin typeface="Calibri"/>
                <a:ea typeface="DejaVu Sans"/>
              </a:rPr>
              <a:t>(teorie koncentrických zón) </a:t>
            </a:r>
            <a:endParaRPr lang="cs-CZ" sz="20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CustomShape 1"/>
          <p:cNvSpPr/>
          <p:nvPr/>
        </p:nvSpPr>
        <p:spPr>
          <a:xfrm>
            <a:off x="457200" y="5301360"/>
            <a:ext cx="8227800" cy="823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cs-CZ" sz="3200" b="0" strike="noStrike" spc="-1">
                <a:solidFill>
                  <a:srgbClr val="000000"/>
                </a:solidFill>
                <a:latin typeface="Calibri"/>
                <a:ea typeface="DejaVu Sans"/>
              </a:rPr>
              <a:t>Uspořádání ulic měst:</a:t>
            </a:r>
            <a:endParaRPr lang="cs-CZ" sz="32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cs-CZ" sz="3200" b="0" strike="noStrike" spc="-1">
                <a:solidFill>
                  <a:srgbClr val="000000"/>
                </a:solidFill>
                <a:latin typeface="Calibri"/>
                <a:ea typeface="DejaVu Sans"/>
              </a:rPr>
              <a:t>citadela vs. mřížový plán (grid)</a:t>
            </a:r>
            <a:endParaRPr lang="cs-CZ" sz="3200" b="0" strike="noStrike" spc="-1">
              <a:latin typeface="Arial"/>
            </a:endParaRPr>
          </a:p>
        </p:txBody>
      </p:sp>
      <p:pic>
        <p:nvPicPr>
          <p:cNvPr id="195" name="Picture 2"/>
          <p:cNvPicPr/>
          <p:nvPr/>
        </p:nvPicPr>
        <p:blipFill>
          <a:blip r:embed="rId2" cstate="print"/>
          <a:stretch/>
        </p:blipFill>
        <p:spPr>
          <a:xfrm>
            <a:off x="0" y="476640"/>
            <a:ext cx="3902400" cy="2734560"/>
          </a:xfrm>
          <a:prstGeom prst="rect">
            <a:avLst/>
          </a:prstGeom>
          <a:ln w="0">
            <a:noFill/>
          </a:ln>
        </p:spPr>
      </p:pic>
      <p:pic>
        <p:nvPicPr>
          <p:cNvPr id="196" name="Picture 4"/>
          <p:cNvPicPr/>
          <p:nvPr/>
        </p:nvPicPr>
        <p:blipFill>
          <a:blip r:embed="rId3" cstate="print"/>
          <a:stretch/>
        </p:blipFill>
        <p:spPr>
          <a:xfrm>
            <a:off x="3780000" y="188640"/>
            <a:ext cx="5146200" cy="396216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CustomShape 1"/>
          <p:cNvSpPr/>
          <p:nvPr/>
        </p:nvSpPr>
        <p:spPr>
          <a:xfrm>
            <a:off x="395640" y="0"/>
            <a:ext cx="8227800" cy="1141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cs-CZ" sz="4400" b="0" strike="noStrike" spc="-1">
                <a:solidFill>
                  <a:srgbClr val="000000"/>
                </a:solidFill>
                <a:latin typeface="Calibri"/>
                <a:ea typeface="DejaVu Sans"/>
              </a:rPr>
              <a:t>Ulicovka vs. vesnice s návsí</a:t>
            </a:r>
            <a:endParaRPr lang="cs-CZ" sz="4400" b="0" strike="noStrike" spc="-1">
              <a:latin typeface="Arial"/>
            </a:endParaRPr>
          </a:p>
        </p:txBody>
      </p:sp>
      <p:sp>
        <p:nvSpPr>
          <p:cNvPr id="198" name="CustomShape 2"/>
          <p:cNvSpPr/>
          <p:nvPr/>
        </p:nvSpPr>
        <p:spPr>
          <a:xfrm>
            <a:off x="457200" y="1412640"/>
            <a:ext cx="8227800" cy="4711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199" name="Picture 2"/>
          <p:cNvPicPr/>
          <p:nvPr/>
        </p:nvPicPr>
        <p:blipFill>
          <a:blip r:embed="rId2" cstate="print"/>
          <a:srcRect l="11224" t="6737" r="37217" b="4367"/>
          <a:stretch/>
        </p:blipFill>
        <p:spPr>
          <a:xfrm>
            <a:off x="0" y="1124640"/>
            <a:ext cx="3935520" cy="3815280"/>
          </a:xfrm>
          <a:prstGeom prst="rect">
            <a:avLst/>
          </a:prstGeom>
          <a:ln w="9525">
            <a:noFill/>
          </a:ln>
        </p:spPr>
      </p:pic>
      <p:sp>
        <p:nvSpPr>
          <p:cNvPr id="200" name="CustomShape 3"/>
          <p:cNvSpPr/>
          <p:nvPr/>
        </p:nvSpPr>
        <p:spPr>
          <a:xfrm>
            <a:off x="0" y="5085360"/>
            <a:ext cx="2698560" cy="1771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cs-CZ" sz="1800" b="0" strike="noStrike" spc="-1">
                <a:solidFill>
                  <a:srgbClr val="000000"/>
                </a:solidFill>
                <a:latin typeface="Calibri"/>
                <a:ea typeface="DejaVu Sans"/>
              </a:rPr>
              <a:t>vesnice – typ. </a:t>
            </a:r>
            <a:r>
              <a:rPr lang="cs-CZ" sz="1800" b="1" strike="noStrike" spc="-1">
                <a:solidFill>
                  <a:srgbClr val="000000"/>
                </a:solidFill>
                <a:latin typeface="Calibri"/>
                <a:ea typeface="DejaVu Sans"/>
              </a:rPr>
              <a:t>ulicovka</a:t>
            </a:r>
            <a:endParaRPr lang="cs-CZ" sz="1800" b="0" strike="noStrike" spc="-1">
              <a:latin typeface="Arial"/>
            </a:endParaRPr>
          </a:p>
          <a:p>
            <a:pPr marL="216000" indent="-215280">
              <a:lnSpc>
                <a:spcPct val="100000"/>
              </a:lnSpc>
              <a:buClr>
                <a:srgbClr val="000000"/>
              </a:buClr>
              <a:buFont typeface="StarSymbol"/>
              <a:buChar char="-"/>
            </a:pPr>
            <a:r>
              <a:rPr lang="cs-CZ" sz="1800" b="0" strike="noStrike" spc="-1">
                <a:solidFill>
                  <a:srgbClr val="000000"/>
                </a:solidFill>
                <a:latin typeface="Calibri"/>
                <a:ea typeface="DejaVu Sans"/>
              </a:rPr>
              <a:t>v oblastech s vyšší vertikální členitostí</a:t>
            </a:r>
            <a:endParaRPr lang="cs-CZ" sz="1800" b="0" strike="noStrike" spc="-1">
              <a:latin typeface="Arial"/>
            </a:endParaRPr>
          </a:p>
          <a:p>
            <a:pPr marL="216000" indent="-215280">
              <a:lnSpc>
                <a:spcPct val="100000"/>
              </a:lnSpc>
              <a:buClr>
                <a:srgbClr val="000000"/>
              </a:buClr>
              <a:buFont typeface="StarSymbol"/>
              <a:buChar char="-"/>
            </a:pPr>
            <a:r>
              <a:rPr lang="cs-CZ" sz="1800" b="0" strike="noStrike" spc="-1">
                <a:solidFill>
                  <a:srgbClr val="000000"/>
                </a:solidFill>
                <a:latin typeface="Calibri"/>
                <a:ea typeface="DejaVu Sans"/>
              </a:rPr>
              <a:t> menší počet obyvatel (stovky obyv.) </a:t>
            </a:r>
            <a:endParaRPr lang="cs-CZ" sz="1800" b="0" strike="noStrike" spc="-1">
              <a:latin typeface="Arial"/>
            </a:endParaRPr>
          </a:p>
        </p:txBody>
      </p:sp>
      <p:pic>
        <p:nvPicPr>
          <p:cNvPr id="201" name="Picture 3"/>
          <p:cNvPicPr/>
          <p:nvPr/>
        </p:nvPicPr>
        <p:blipFill>
          <a:blip r:embed="rId3" cstate="print"/>
          <a:srcRect l="18902" t="6600" r="35843" b="6600"/>
          <a:stretch/>
        </p:blipFill>
        <p:spPr>
          <a:xfrm>
            <a:off x="4428000" y="1124640"/>
            <a:ext cx="3538440" cy="3815280"/>
          </a:xfrm>
          <a:prstGeom prst="rect">
            <a:avLst/>
          </a:prstGeom>
          <a:ln w="9525">
            <a:noFill/>
          </a:ln>
        </p:spPr>
      </p:pic>
      <p:sp>
        <p:nvSpPr>
          <p:cNvPr id="202" name="CustomShape 4"/>
          <p:cNvSpPr/>
          <p:nvPr/>
        </p:nvSpPr>
        <p:spPr>
          <a:xfrm>
            <a:off x="4428000" y="5085360"/>
            <a:ext cx="2698560" cy="1771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cs-CZ" sz="1800" b="1" strike="noStrike" spc="-1">
                <a:solidFill>
                  <a:srgbClr val="000000"/>
                </a:solidFill>
                <a:latin typeface="Calibri"/>
                <a:ea typeface="DejaVu Sans"/>
              </a:rPr>
              <a:t>vesnice s návsí</a:t>
            </a:r>
            <a:endParaRPr lang="cs-CZ" sz="1800" b="0" strike="noStrike" spc="-1">
              <a:latin typeface="Arial"/>
            </a:endParaRPr>
          </a:p>
          <a:p>
            <a:pPr marL="216000" indent="-215280">
              <a:lnSpc>
                <a:spcPct val="100000"/>
              </a:lnSpc>
              <a:buClr>
                <a:srgbClr val="000000"/>
              </a:buClr>
              <a:buFont typeface="StarSymbol"/>
              <a:buChar char="-"/>
            </a:pPr>
            <a:r>
              <a:rPr lang="cs-CZ" sz="1800" b="0" strike="noStrike" spc="-1">
                <a:solidFill>
                  <a:srgbClr val="000000"/>
                </a:solidFill>
                <a:latin typeface="Calibri"/>
                <a:ea typeface="DejaVu Sans"/>
              </a:rPr>
              <a:t> v oblastech s nižší vertikální členitostí</a:t>
            </a:r>
            <a:endParaRPr lang="cs-CZ" sz="1800" b="0" strike="noStrike" spc="-1">
              <a:latin typeface="Arial"/>
            </a:endParaRPr>
          </a:p>
          <a:p>
            <a:pPr marL="216000" indent="-215280">
              <a:lnSpc>
                <a:spcPct val="100000"/>
              </a:lnSpc>
              <a:buClr>
                <a:srgbClr val="000000"/>
              </a:buClr>
              <a:buFont typeface="StarSymbol"/>
              <a:buChar char="-"/>
            </a:pPr>
            <a:r>
              <a:rPr lang="cs-CZ" sz="1800" b="0" strike="noStrike" spc="-1">
                <a:solidFill>
                  <a:srgbClr val="000000"/>
                </a:solidFill>
                <a:latin typeface="Calibri"/>
                <a:ea typeface="DejaVu Sans"/>
              </a:rPr>
              <a:t> větší počet obyvatel (jednotky tisíc obyv.)</a:t>
            </a:r>
            <a:endParaRPr lang="cs-CZ" sz="18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CustomShape 1"/>
          <p:cNvSpPr/>
          <p:nvPr/>
        </p:nvSpPr>
        <p:spPr>
          <a:xfrm>
            <a:off x="467640" y="-243360"/>
            <a:ext cx="8227800" cy="1141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cs-CZ" sz="2800" b="0" strike="noStrike" spc="-1">
                <a:solidFill>
                  <a:srgbClr val="000000"/>
                </a:solidFill>
                <a:latin typeface="Calibri"/>
                <a:ea typeface="DejaVu Sans"/>
              </a:rPr>
              <a:t>Venkov v nově kolonizovaných oblastech vs. Evropa</a:t>
            </a:r>
            <a:endParaRPr lang="cs-CZ" sz="2800" b="0" strike="noStrike" spc="-1">
              <a:latin typeface="Arial"/>
            </a:endParaRPr>
          </a:p>
        </p:txBody>
      </p:sp>
      <p:sp>
        <p:nvSpPr>
          <p:cNvPr id="204" name="CustomShape 2"/>
          <p:cNvSpPr/>
          <p:nvPr/>
        </p:nvSpPr>
        <p:spPr>
          <a:xfrm>
            <a:off x="457200" y="1412640"/>
            <a:ext cx="8227800" cy="4711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05" name="Picture 2"/>
          <p:cNvPicPr/>
          <p:nvPr/>
        </p:nvPicPr>
        <p:blipFill>
          <a:blip r:embed="rId2" cstate="print"/>
          <a:srcRect t="11636" r="47825" b="4367"/>
          <a:stretch/>
        </p:blipFill>
        <p:spPr>
          <a:xfrm>
            <a:off x="4716000" y="692640"/>
            <a:ext cx="4294440" cy="3887280"/>
          </a:xfrm>
          <a:prstGeom prst="rect">
            <a:avLst/>
          </a:prstGeom>
          <a:ln w="9525">
            <a:noFill/>
          </a:ln>
        </p:spPr>
      </p:pic>
      <p:pic>
        <p:nvPicPr>
          <p:cNvPr id="206" name="Picture 3"/>
          <p:cNvPicPr/>
          <p:nvPr/>
        </p:nvPicPr>
        <p:blipFill>
          <a:blip r:embed="rId3" cstate="print"/>
          <a:srcRect t="6600" r="40567" b="4500"/>
          <a:stretch/>
        </p:blipFill>
        <p:spPr>
          <a:xfrm>
            <a:off x="0" y="692640"/>
            <a:ext cx="4536000" cy="3815280"/>
          </a:xfrm>
          <a:prstGeom prst="rect">
            <a:avLst/>
          </a:prstGeom>
          <a:ln w="9525">
            <a:noFill/>
          </a:ln>
        </p:spPr>
      </p:pic>
      <p:sp>
        <p:nvSpPr>
          <p:cNvPr id="207" name="CustomShape 3"/>
          <p:cNvSpPr/>
          <p:nvPr/>
        </p:nvSpPr>
        <p:spPr>
          <a:xfrm>
            <a:off x="0" y="4869000"/>
            <a:ext cx="4930920" cy="638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cs-CZ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samostatně stojící farmy na tzv. americkém středozápadě severně od Kansas City</a:t>
            </a:r>
            <a:endParaRPr lang="cs-CZ" sz="1800" b="0" strike="noStrike" spc="-1">
              <a:latin typeface="Arial"/>
            </a:endParaRPr>
          </a:p>
        </p:txBody>
      </p:sp>
      <p:sp>
        <p:nvSpPr>
          <p:cNvPr id="208" name="CustomShape 4"/>
          <p:cNvSpPr/>
          <p:nvPr/>
        </p:nvSpPr>
        <p:spPr>
          <a:xfrm>
            <a:off x="4932000" y="4941000"/>
            <a:ext cx="4210920" cy="638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cs-CZ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vesnice na jižní Moravě, severně od Uherského hradště</a:t>
            </a:r>
            <a:endParaRPr lang="cs-CZ" sz="18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CustomShape 1"/>
          <p:cNvSpPr/>
          <p:nvPr/>
        </p:nvSpPr>
        <p:spPr>
          <a:xfrm>
            <a:off x="467544" y="-99392"/>
            <a:ext cx="8227800" cy="1141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cs-CZ" sz="44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Globalizace a její vliv na sídla</a:t>
            </a:r>
            <a:endParaRPr lang="cs-CZ" sz="4400" b="0" strike="noStrike" spc="-1" dirty="0">
              <a:latin typeface="Arial"/>
            </a:endParaRPr>
          </a:p>
        </p:txBody>
      </p:sp>
      <p:sp>
        <p:nvSpPr>
          <p:cNvPr id="210" name="CustomShape 2"/>
          <p:cNvSpPr/>
          <p:nvPr/>
        </p:nvSpPr>
        <p:spPr>
          <a:xfrm>
            <a:off x="467544" y="764704"/>
            <a:ext cx="8496944" cy="4711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marL="216000" indent="-2152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cs-CZ" sz="32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globalizace = </a:t>
            </a:r>
            <a:r>
              <a:rPr lang="cs-CZ" sz="3200" dirty="0"/>
              <a:t>je dlouhodobý ekonomický, kulturní a politický proces, který rozšiřuje, prohlubuje a urychluje pohyb zboží, lidí i myšlenek přes hranice států a kontinentů. Představuje zvyšující se propojování (integraci) na celosvětové úrovni.</a:t>
            </a:r>
          </a:p>
          <a:p>
            <a:pPr marL="216000" indent="-215280">
              <a:lnSpc>
                <a:spcPct val="100000"/>
              </a:lnSpc>
              <a:buClr>
                <a:srgbClr val="000000"/>
              </a:buClr>
            </a:pPr>
            <a:endParaRPr lang="cs-CZ" sz="3200" b="0" strike="noStrike" spc="-1" dirty="0">
              <a:solidFill>
                <a:srgbClr val="000000"/>
              </a:solidFill>
              <a:latin typeface="Calibri"/>
              <a:ea typeface="DejaVu Sans"/>
            </a:endParaRPr>
          </a:p>
          <a:p>
            <a:pPr marL="216000" indent="-2152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cs-CZ" sz="32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vznik </a:t>
            </a:r>
            <a:r>
              <a:rPr lang="cs-CZ" sz="3200" b="1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bezmístí</a:t>
            </a:r>
            <a:r>
              <a:rPr lang="cs-CZ" sz="32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, tedy stejných typů sídel na různých kontinentech (</a:t>
            </a:r>
            <a:r>
              <a:rPr lang="cs-CZ" sz="32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suburbia</a:t>
            </a:r>
            <a:r>
              <a:rPr lang="cs-CZ" sz="32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, supermarkety, nákupní centra atd.):</a:t>
            </a:r>
            <a:endParaRPr lang="cs-CZ" sz="3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cs-CZ" sz="3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cs-CZ" sz="2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Hra </a:t>
            </a:r>
            <a:r>
              <a:rPr lang="cs-CZ" sz="28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geoguessr</a:t>
            </a:r>
            <a:r>
              <a:rPr lang="cs-CZ" sz="2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! https://www.geoguessr.com/</a:t>
            </a:r>
            <a:endParaRPr lang="cs-CZ" sz="2800" b="0" strike="noStrike" spc="-1" dirty="0">
              <a:latin typeface="Arial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CustomShape 1"/>
          <p:cNvSpPr/>
          <p:nvPr/>
        </p:nvSpPr>
        <p:spPr>
          <a:xfrm>
            <a:off x="457200" y="274680"/>
            <a:ext cx="8227800" cy="1141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cs-CZ" sz="4400" b="0" strike="noStrike" spc="-1">
                <a:solidFill>
                  <a:srgbClr val="000000"/>
                </a:solidFill>
                <a:latin typeface="Calibri"/>
                <a:ea typeface="DejaVu Sans"/>
              </a:rPr>
              <a:t>Globalizace</a:t>
            </a:r>
            <a:endParaRPr lang="cs-CZ" sz="4400" b="0" strike="noStrike" spc="-1">
              <a:latin typeface="Arial"/>
            </a:endParaRPr>
          </a:p>
        </p:txBody>
      </p:sp>
      <p:sp>
        <p:nvSpPr>
          <p:cNvPr id="212" name="CustomShape 2"/>
          <p:cNvSpPr/>
          <p:nvPr/>
        </p:nvSpPr>
        <p:spPr>
          <a:xfrm>
            <a:off x="457200" y="1600200"/>
            <a:ext cx="8227800" cy="4524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13" name="Picture 2"/>
          <p:cNvPicPr/>
          <p:nvPr/>
        </p:nvPicPr>
        <p:blipFill>
          <a:blip r:embed="rId2" cstate="print"/>
          <a:stretch/>
        </p:blipFill>
        <p:spPr>
          <a:xfrm>
            <a:off x="-1152000" y="-2115720"/>
            <a:ext cx="11963160" cy="8971920"/>
          </a:xfrm>
          <a:prstGeom prst="rect">
            <a:avLst/>
          </a:prstGeom>
          <a:ln w="9360"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CustomShape 1"/>
          <p:cNvSpPr/>
          <p:nvPr/>
        </p:nvSpPr>
        <p:spPr>
          <a:xfrm>
            <a:off x="457200" y="274680"/>
            <a:ext cx="8227800" cy="1141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cs-CZ" sz="4400" b="0" strike="noStrike" spc="-1">
                <a:solidFill>
                  <a:srgbClr val="000000"/>
                </a:solidFill>
                <a:latin typeface="Calibri"/>
                <a:ea typeface="DejaVu Sans"/>
              </a:rPr>
              <a:t>Obyvatelstvo</a:t>
            </a:r>
            <a:endParaRPr lang="cs-CZ" sz="4400" b="0" strike="noStrike" spc="-1">
              <a:latin typeface="Arial"/>
            </a:endParaRPr>
          </a:p>
        </p:txBody>
      </p:sp>
      <p:sp>
        <p:nvSpPr>
          <p:cNvPr id="155" name="CustomShape 2"/>
          <p:cNvSpPr/>
          <p:nvPr/>
        </p:nvSpPr>
        <p:spPr>
          <a:xfrm>
            <a:off x="395536" y="1340768"/>
            <a:ext cx="8227800" cy="439248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marL="216000" indent="-2152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cs-CZ" sz="40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Kolik je v současnosti na Zemi lidí?</a:t>
            </a:r>
            <a:endParaRPr lang="cs-CZ" sz="40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cs-CZ" sz="40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https://www.worldometers.info/world-population/</a:t>
            </a:r>
            <a:endParaRPr lang="cs-CZ" sz="40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cs-CZ" sz="40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Napiš 10 nejlidnatějších států světa s počtem obyvatel.</a:t>
            </a:r>
            <a:endParaRPr lang="cs-CZ" sz="40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cs-CZ" sz="40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v jakých částech světa narůstá počet obyvatel rychleji, kde naopak pomaleji.</a:t>
            </a:r>
            <a:endParaRPr lang="cs-CZ" sz="40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cs-CZ" sz="4000" b="0" strike="noStrike" spc="-1" dirty="0">
              <a:latin typeface="Arial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CustomShape 1"/>
          <p:cNvSpPr/>
          <p:nvPr/>
        </p:nvSpPr>
        <p:spPr>
          <a:xfrm>
            <a:off x="457200" y="274680"/>
            <a:ext cx="8227800" cy="1141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cs-CZ" sz="4400" b="0" strike="noStrike" spc="-1">
                <a:solidFill>
                  <a:srgbClr val="000000"/>
                </a:solidFill>
                <a:latin typeface="Calibri"/>
                <a:ea typeface="DejaVu Sans"/>
              </a:rPr>
              <a:t>Globalizace</a:t>
            </a:r>
            <a:endParaRPr lang="cs-CZ" sz="4400" b="0" strike="noStrike" spc="-1">
              <a:latin typeface="Arial"/>
            </a:endParaRPr>
          </a:p>
        </p:txBody>
      </p:sp>
      <p:sp>
        <p:nvSpPr>
          <p:cNvPr id="215" name="CustomShape 2"/>
          <p:cNvSpPr/>
          <p:nvPr/>
        </p:nvSpPr>
        <p:spPr>
          <a:xfrm>
            <a:off x="457200" y="1412640"/>
            <a:ext cx="8227800" cy="4711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marL="216000" indent="-2152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cs-CZ" sz="3200" b="0" strike="noStrike" spc="-1">
                <a:solidFill>
                  <a:srgbClr val="000000"/>
                </a:solidFill>
                <a:latin typeface="Calibri"/>
                <a:ea typeface="DejaVu Sans"/>
              </a:rPr>
              <a:t>bezmístí</a:t>
            </a:r>
            <a:endParaRPr lang="cs-CZ" sz="3200" b="0" strike="noStrike" spc="-1">
              <a:latin typeface="Arial"/>
            </a:endParaRPr>
          </a:p>
        </p:txBody>
      </p:sp>
      <p:pic>
        <p:nvPicPr>
          <p:cNvPr id="216" name="Picture 2"/>
          <p:cNvPicPr/>
          <p:nvPr/>
        </p:nvPicPr>
        <p:blipFill>
          <a:blip r:embed="rId2" cstate="print"/>
          <a:stretch/>
        </p:blipFill>
        <p:spPr>
          <a:xfrm>
            <a:off x="-2374200" y="-1780560"/>
            <a:ext cx="11516400" cy="8636760"/>
          </a:xfrm>
          <a:prstGeom prst="rect">
            <a:avLst/>
          </a:prstGeom>
          <a:ln w="9360"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CustomShape 1"/>
          <p:cNvSpPr/>
          <p:nvPr/>
        </p:nvSpPr>
        <p:spPr>
          <a:xfrm>
            <a:off x="457200" y="274680"/>
            <a:ext cx="8227800" cy="1141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cs-CZ" sz="4400" b="0" strike="noStrike" spc="-1">
                <a:solidFill>
                  <a:srgbClr val="000000"/>
                </a:solidFill>
                <a:latin typeface="Calibri"/>
                <a:ea typeface="DejaVu Sans"/>
              </a:rPr>
              <a:t>Globalizace</a:t>
            </a:r>
            <a:endParaRPr lang="cs-CZ" sz="4400" b="0" strike="noStrike" spc="-1">
              <a:latin typeface="Arial"/>
            </a:endParaRPr>
          </a:p>
        </p:txBody>
      </p:sp>
      <p:sp>
        <p:nvSpPr>
          <p:cNvPr id="218" name="CustomShape 2"/>
          <p:cNvSpPr/>
          <p:nvPr/>
        </p:nvSpPr>
        <p:spPr>
          <a:xfrm>
            <a:off x="457200" y="1412640"/>
            <a:ext cx="8227800" cy="4711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marL="216000" indent="-2152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cs-CZ" sz="3200" b="0" strike="noStrike" spc="-1">
                <a:solidFill>
                  <a:srgbClr val="000000"/>
                </a:solidFill>
                <a:latin typeface="Calibri"/>
                <a:ea typeface="DejaVu Sans"/>
              </a:rPr>
              <a:t>bezmístí</a:t>
            </a:r>
            <a:endParaRPr lang="cs-CZ" sz="3200" b="0" strike="noStrike" spc="-1">
              <a:latin typeface="Arial"/>
            </a:endParaRPr>
          </a:p>
        </p:txBody>
      </p:sp>
      <p:pic>
        <p:nvPicPr>
          <p:cNvPr id="219" name="Picture 2"/>
          <p:cNvPicPr/>
          <p:nvPr/>
        </p:nvPicPr>
        <p:blipFill>
          <a:blip r:embed="rId2" cstate="print"/>
          <a:stretch/>
        </p:blipFill>
        <p:spPr>
          <a:xfrm>
            <a:off x="-1731240" y="-1755720"/>
            <a:ext cx="11482920" cy="8611920"/>
          </a:xfrm>
          <a:prstGeom prst="rect">
            <a:avLst/>
          </a:prstGeom>
          <a:ln w="9360"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CustomShape 1"/>
          <p:cNvSpPr/>
          <p:nvPr/>
        </p:nvSpPr>
        <p:spPr>
          <a:xfrm>
            <a:off x="457200" y="274680"/>
            <a:ext cx="8227800" cy="1141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cs-CZ" sz="4400" b="0" strike="noStrike" spc="-1">
                <a:solidFill>
                  <a:srgbClr val="000000"/>
                </a:solidFill>
                <a:latin typeface="Calibri"/>
                <a:ea typeface="DejaVu Sans"/>
              </a:rPr>
              <a:t>Globalizace</a:t>
            </a:r>
            <a:endParaRPr lang="cs-CZ" sz="4400" b="0" strike="noStrike" spc="-1">
              <a:latin typeface="Arial"/>
            </a:endParaRPr>
          </a:p>
        </p:txBody>
      </p:sp>
      <p:sp>
        <p:nvSpPr>
          <p:cNvPr id="221" name="CustomShape 2"/>
          <p:cNvSpPr/>
          <p:nvPr/>
        </p:nvSpPr>
        <p:spPr>
          <a:xfrm>
            <a:off x="457200" y="1600200"/>
            <a:ext cx="8227800" cy="4524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22" name="Picture 2"/>
          <p:cNvPicPr/>
          <p:nvPr/>
        </p:nvPicPr>
        <p:blipFill>
          <a:blip r:embed="rId2" cstate="print"/>
          <a:stretch/>
        </p:blipFill>
        <p:spPr>
          <a:xfrm>
            <a:off x="-1152000" y="-2115720"/>
            <a:ext cx="11963160" cy="8971920"/>
          </a:xfrm>
          <a:prstGeom prst="rect">
            <a:avLst/>
          </a:prstGeom>
          <a:ln w="9360">
            <a:noFill/>
          </a:ln>
        </p:spPr>
      </p:pic>
      <p:sp>
        <p:nvSpPr>
          <p:cNvPr id="223" name="CustomShape 3"/>
          <p:cNvSpPr/>
          <p:nvPr/>
        </p:nvSpPr>
        <p:spPr>
          <a:xfrm>
            <a:off x="1907640" y="5229360"/>
            <a:ext cx="3310560" cy="3632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cs-CZ" sz="1800" b="0" strike="noStrike" spc="-1">
                <a:solidFill>
                  <a:srgbClr val="000000"/>
                </a:solidFill>
                <a:latin typeface="Calibri"/>
                <a:ea typeface="DejaVu Sans"/>
              </a:rPr>
              <a:t>Florida</a:t>
            </a:r>
            <a:endParaRPr lang="cs-CZ" sz="18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CustomShape 1"/>
          <p:cNvSpPr/>
          <p:nvPr/>
        </p:nvSpPr>
        <p:spPr>
          <a:xfrm>
            <a:off x="457200" y="274680"/>
            <a:ext cx="8227800" cy="1141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cs-CZ" sz="4400" b="0" strike="noStrike" spc="-1">
                <a:solidFill>
                  <a:srgbClr val="000000"/>
                </a:solidFill>
                <a:latin typeface="Calibri"/>
                <a:ea typeface="DejaVu Sans"/>
              </a:rPr>
              <a:t>Globalizace</a:t>
            </a:r>
            <a:endParaRPr lang="cs-CZ" sz="4400" b="0" strike="noStrike" spc="-1">
              <a:latin typeface="Arial"/>
            </a:endParaRPr>
          </a:p>
        </p:txBody>
      </p:sp>
      <p:sp>
        <p:nvSpPr>
          <p:cNvPr id="225" name="CustomShape 2"/>
          <p:cNvSpPr/>
          <p:nvPr/>
        </p:nvSpPr>
        <p:spPr>
          <a:xfrm>
            <a:off x="457200" y="1412640"/>
            <a:ext cx="8227800" cy="4711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marL="216000" indent="-2152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cs-CZ" sz="3200" b="0" strike="noStrike" spc="-1">
                <a:solidFill>
                  <a:srgbClr val="000000"/>
                </a:solidFill>
                <a:latin typeface="Calibri"/>
                <a:ea typeface="DejaVu Sans"/>
              </a:rPr>
              <a:t>bezmístí</a:t>
            </a:r>
            <a:endParaRPr lang="cs-CZ" sz="3200" b="0" strike="noStrike" spc="-1">
              <a:latin typeface="Arial"/>
            </a:endParaRPr>
          </a:p>
        </p:txBody>
      </p:sp>
      <p:pic>
        <p:nvPicPr>
          <p:cNvPr id="226" name="Picture 2"/>
          <p:cNvPicPr/>
          <p:nvPr/>
        </p:nvPicPr>
        <p:blipFill>
          <a:blip r:embed="rId2" cstate="print"/>
          <a:stretch/>
        </p:blipFill>
        <p:spPr>
          <a:xfrm>
            <a:off x="-2374200" y="-1780560"/>
            <a:ext cx="11516400" cy="8636760"/>
          </a:xfrm>
          <a:prstGeom prst="rect">
            <a:avLst/>
          </a:prstGeom>
          <a:ln w="9360">
            <a:noFill/>
          </a:ln>
        </p:spPr>
      </p:pic>
      <p:sp>
        <p:nvSpPr>
          <p:cNvPr id="227" name="CustomShape 3"/>
          <p:cNvSpPr/>
          <p:nvPr/>
        </p:nvSpPr>
        <p:spPr>
          <a:xfrm>
            <a:off x="251640" y="5157360"/>
            <a:ext cx="2518560" cy="3632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cs-CZ" sz="1800" b="0" strike="noStrike" spc="-1">
                <a:solidFill>
                  <a:srgbClr val="000000"/>
                </a:solidFill>
                <a:latin typeface="Calibri"/>
                <a:ea typeface="DejaVu Sans"/>
              </a:rPr>
              <a:t>Záp. Austrálie</a:t>
            </a:r>
            <a:endParaRPr lang="cs-CZ" sz="18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CustomShape 1"/>
          <p:cNvSpPr/>
          <p:nvPr/>
        </p:nvSpPr>
        <p:spPr>
          <a:xfrm>
            <a:off x="457200" y="274680"/>
            <a:ext cx="8227800" cy="1141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cs-CZ" sz="4400" b="0" strike="noStrike" spc="-1">
                <a:solidFill>
                  <a:srgbClr val="000000"/>
                </a:solidFill>
                <a:latin typeface="Calibri"/>
                <a:ea typeface="DejaVu Sans"/>
              </a:rPr>
              <a:t>Globalizace</a:t>
            </a:r>
            <a:endParaRPr lang="cs-CZ" sz="4400" b="0" strike="noStrike" spc="-1">
              <a:latin typeface="Arial"/>
            </a:endParaRPr>
          </a:p>
        </p:txBody>
      </p:sp>
      <p:sp>
        <p:nvSpPr>
          <p:cNvPr id="229" name="CustomShape 2"/>
          <p:cNvSpPr/>
          <p:nvPr/>
        </p:nvSpPr>
        <p:spPr>
          <a:xfrm>
            <a:off x="457200" y="1412640"/>
            <a:ext cx="8227800" cy="4711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marL="216000" indent="-2152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cs-CZ" sz="3200" b="0" strike="noStrike" spc="-1">
                <a:solidFill>
                  <a:srgbClr val="000000"/>
                </a:solidFill>
                <a:latin typeface="Calibri"/>
                <a:ea typeface="DejaVu Sans"/>
              </a:rPr>
              <a:t>bezmístí</a:t>
            </a:r>
            <a:endParaRPr lang="cs-CZ" sz="3200" b="0" strike="noStrike" spc="-1">
              <a:latin typeface="Arial"/>
            </a:endParaRPr>
          </a:p>
        </p:txBody>
      </p:sp>
      <p:pic>
        <p:nvPicPr>
          <p:cNvPr id="230" name="Picture 2"/>
          <p:cNvPicPr/>
          <p:nvPr/>
        </p:nvPicPr>
        <p:blipFill>
          <a:blip r:embed="rId2" cstate="print"/>
          <a:stretch/>
        </p:blipFill>
        <p:spPr>
          <a:xfrm>
            <a:off x="-1731240" y="-1755720"/>
            <a:ext cx="11482920" cy="8611920"/>
          </a:xfrm>
          <a:prstGeom prst="rect">
            <a:avLst/>
          </a:prstGeom>
          <a:ln w="9360">
            <a:noFill/>
          </a:ln>
        </p:spPr>
      </p:pic>
      <p:sp>
        <p:nvSpPr>
          <p:cNvPr id="231" name="CustomShape 3"/>
          <p:cNvSpPr/>
          <p:nvPr/>
        </p:nvSpPr>
        <p:spPr>
          <a:xfrm>
            <a:off x="2843640" y="5085360"/>
            <a:ext cx="2518560" cy="3632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cs-CZ" sz="1800" b="0" strike="noStrike" spc="-1">
                <a:solidFill>
                  <a:srgbClr val="000000"/>
                </a:solidFill>
                <a:latin typeface="Calibri"/>
                <a:ea typeface="DejaVu Sans"/>
              </a:rPr>
              <a:t>JAR</a:t>
            </a:r>
            <a:endParaRPr lang="cs-CZ" sz="18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CustomShape 1"/>
          <p:cNvSpPr/>
          <p:nvPr/>
        </p:nvSpPr>
        <p:spPr>
          <a:xfrm>
            <a:off x="457200" y="273600"/>
            <a:ext cx="8228160" cy="11437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cs-CZ" sz="1800" b="1" strike="noStrike" spc="-1">
                <a:solidFill>
                  <a:srgbClr val="000000"/>
                </a:solidFill>
                <a:latin typeface="Arial"/>
                <a:ea typeface="DejaVu Sans"/>
              </a:rPr>
              <a:t>Náboženství</a:t>
            </a:r>
            <a:endParaRPr lang="cs-CZ" sz="1800" b="0" strike="noStrike" spc="-1">
              <a:latin typeface="Arial"/>
            </a:endParaRPr>
          </a:p>
        </p:txBody>
      </p:sp>
      <p:sp>
        <p:nvSpPr>
          <p:cNvPr id="233" name="CustomShape 2"/>
          <p:cNvSpPr/>
          <p:nvPr/>
        </p:nvSpPr>
        <p:spPr>
          <a:xfrm>
            <a:off x="467544" y="1340768"/>
            <a:ext cx="8228160" cy="4559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cs-CZ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=  </a:t>
            </a:r>
            <a:r>
              <a:rPr lang="cs-CZ" sz="1800" b="1" strike="noStrike" spc="-1" dirty="0">
                <a:solidFill>
                  <a:srgbClr val="000000"/>
                </a:solidFill>
                <a:latin typeface="Arial"/>
                <a:ea typeface="DejaVu Sans"/>
              </a:rPr>
              <a:t>vztah člověka</a:t>
            </a:r>
            <a:r>
              <a:rPr lang="cs-CZ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k tomu, co ho</a:t>
            </a:r>
            <a:r>
              <a:rPr lang="cs-CZ" sz="1800" b="1" strike="noStrike" spc="-1" dirty="0">
                <a:solidFill>
                  <a:srgbClr val="000000"/>
                </a:solidFill>
                <a:latin typeface="Arial"/>
                <a:ea typeface="DejaVu Sans"/>
              </a:rPr>
              <a:t> přesahuje</a:t>
            </a:r>
            <a:r>
              <a:rPr lang="cs-CZ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, představa nebo jen pocit, že vedle světa přirozeného existuje nadpřirozený svět (síly, bytosti, mocnosti), a</a:t>
            </a:r>
            <a:r>
              <a:rPr lang="cs-CZ" sz="1800" b="1" strike="noStrike" spc="-1" dirty="0">
                <a:solidFill>
                  <a:srgbClr val="000000"/>
                </a:solidFill>
                <a:latin typeface="Arial"/>
                <a:ea typeface="DejaVu Sans"/>
              </a:rPr>
              <a:t> víra</a:t>
            </a:r>
            <a:r>
              <a:rPr lang="cs-CZ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, že je člověk na této transcendentní skutečnosti nějakým způsobem </a:t>
            </a:r>
            <a:r>
              <a:rPr lang="cs-CZ" sz="1800" b="1" strike="noStrike" spc="-1" dirty="0">
                <a:solidFill>
                  <a:srgbClr val="000000"/>
                </a:solidFill>
                <a:latin typeface="Arial"/>
                <a:ea typeface="DejaVu Sans"/>
              </a:rPr>
              <a:t>závislý</a:t>
            </a:r>
            <a:r>
              <a:rPr lang="cs-CZ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. </a:t>
            </a:r>
            <a:endParaRPr lang="cs-CZ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cs-CZ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cs-CZ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náboženství:</a:t>
            </a:r>
            <a:endParaRPr lang="cs-CZ" sz="1800" b="0" strike="noStrike" spc="-1" dirty="0">
              <a:latin typeface="Arial"/>
            </a:endParaRPr>
          </a:p>
          <a:p>
            <a:pPr marL="343080" indent="-342000">
              <a:lnSpc>
                <a:spcPct val="100000"/>
              </a:lnSpc>
              <a:buClr>
                <a:srgbClr val="000000"/>
              </a:buClr>
              <a:buFont typeface="StarSymbol"/>
              <a:buAutoNum type="alphaLcParenR"/>
            </a:pPr>
            <a:r>
              <a:rPr lang="cs-CZ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polyteistická – víra ve více bohů – animistická náboženství (Šamanismus), Hinduismus, Buddhismus, Taoismus, Šintoismus</a:t>
            </a:r>
            <a:endParaRPr lang="cs-CZ" sz="1800" b="0" strike="noStrike" spc="-1" dirty="0">
              <a:latin typeface="Arial"/>
            </a:endParaRPr>
          </a:p>
          <a:p>
            <a:pPr marL="343080" indent="-342000">
              <a:lnSpc>
                <a:spcPct val="100000"/>
              </a:lnSpc>
              <a:buClr>
                <a:srgbClr val="000000"/>
              </a:buClr>
              <a:buFont typeface="StarSymbol"/>
              <a:buAutoNum type="alphaLcParenR"/>
            </a:pPr>
            <a:r>
              <a:rPr lang="cs-CZ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monoteistická – víra v jednoho boha (Judaismus, Křesťanství, Islám)</a:t>
            </a:r>
            <a:endParaRPr lang="cs-CZ" sz="1800" b="0" strike="noStrike" spc="-1" dirty="0">
              <a:latin typeface="Arial"/>
            </a:endParaRPr>
          </a:p>
          <a:p>
            <a:pPr marL="343080" indent="-342000">
              <a:lnSpc>
                <a:spcPct val="100000"/>
              </a:lnSpc>
              <a:tabLst>
                <a:tab pos="0" algn="l"/>
              </a:tabLst>
            </a:pPr>
            <a:endParaRPr lang="cs-CZ" sz="1800" b="0" strike="noStrike" spc="-1" dirty="0">
              <a:latin typeface="Arial"/>
            </a:endParaRPr>
          </a:p>
          <a:p>
            <a:pPr marL="343080" indent="-342000">
              <a:lnSpc>
                <a:spcPct val="100000"/>
              </a:lnSpc>
              <a:tabLst>
                <a:tab pos="0" algn="l"/>
              </a:tabLst>
            </a:pPr>
            <a:r>
              <a:rPr lang="cs-CZ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křesťanství </a:t>
            </a:r>
            <a:endParaRPr lang="cs-CZ" sz="1800" b="0" strike="noStrike" spc="-1" dirty="0">
              <a:latin typeface="Arial"/>
            </a:endParaRPr>
          </a:p>
          <a:p>
            <a:pPr marL="343080" indent="-342000">
              <a:lnSpc>
                <a:spcPct val="100000"/>
              </a:lnSpc>
              <a:buClr>
                <a:srgbClr val="000000"/>
              </a:buClr>
              <a:buFont typeface="StarSymbol"/>
              <a:buAutoNum type="alphaLcParenR"/>
              <a:tabLst>
                <a:tab pos="0" algn="l"/>
              </a:tabLst>
            </a:pPr>
            <a:r>
              <a:rPr lang="cs-CZ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římskokatolické – </a:t>
            </a:r>
            <a:r>
              <a:rPr lang="cs-CZ" sz="18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stř</a:t>
            </a:r>
            <a:r>
              <a:rPr lang="cs-CZ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. + </a:t>
            </a:r>
            <a:r>
              <a:rPr lang="cs-CZ" sz="18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záp</a:t>
            </a:r>
            <a:r>
              <a:rPr lang="cs-CZ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. </a:t>
            </a:r>
            <a:r>
              <a:rPr lang="cs-CZ" sz="18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evropa</a:t>
            </a:r>
            <a:endParaRPr lang="cs-CZ" sz="1800" b="0" strike="noStrike" spc="-1" dirty="0">
              <a:latin typeface="Arial"/>
            </a:endParaRPr>
          </a:p>
          <a:p>
            <a:pPr marL="343080" indent="-342000">
              <a:lnSpc>
                <a:spcPct val="100000"/>
              </a:lnSpc>
              <a:buClr>
                <a:srgbClr val="000000"/>
              </a:buClr>
              <a:buFont typeface="StarSymbol"/>
              <a:buAutoNum type="alphaLcParenR"/>
              <a:tabLst>
                <a:tab pos="0" algn="l"/>
              </a:tabLst>
            </a:pPr>
            <a:r>
              <a:rPr lang="cs-CZ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protestantské – UK, sever. Německo</a:t>
            </a:r>
            <a:endParaRPr lang="cs-CZ" sz="1800" b="0" strike="noStrike" spc="-1" dirty="0">
              <a:latin typeface="Arial"/>
            </a:endParaRPr>
          </a:p>
          <a:p>
            <a:pPr marL="343080" indent="-342000">
              <a:lnSpc>
                <a:spcPct val="100000"/>
              </a:lnSpc>
              <a:buClr>
                <a:srgbClr val="000000"/>
              </a:buClr>
              <a:buFont typeface="StarSymbol"/>
              <a:buAutoNum type="alphaLcParenR"/>
              <a:tabLst>
                <a:tab pos="0" algn="l"/>
              </a:tabLst>
            </a:pPr>
            <a:r>
              <a:rPr lang="cs-CZ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pravoslavné – Rusko, Ukrajina, Bělorusku, Řecko</a:t>
            </a:r>
            <a:endParaRPr lang="cs-CZ" sz="1800" b="0" strike="noStrike" spc="-1" dirty="0">
              <a:latin typeface="Arial"/>
            </a:endParaRPr>
          </a:p>
          <a:p>
            <a:pPr marL="343080" indent="-342000">
              <a:lnSpc>
                <a:spcPct val="100000"/>
              </a:lnSpc>
              <a:tabLst>
                <a:tab pos="0" algn="l"/>
              </a:tabLst>
            </a:pPr>
            <a:endParaRPr lang="cs-CZ" sz="1800" b="0" strike="noStrike" spc="-1" dirty="0">
              <a:latin typeface="Arial"/>
            </a:endParaRPr>
          </a:p>
          <a:p>
            <a:pPr marL="343080" indent="-342000">
              <a:lnSpc>
                <a:spcPct val="100000"/>
              </a:lnSpc>
              <a:tabLst>
                <a:tab pos="0" algn="l"/>
              </a:tabLst>
            </a:pPr>
            <a:r>
              <a:rPr lang="cs-CZ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islám </a:t>
            </a:r>
            <a:endParaRPr lang="cs-CZ" sz="1800" b="0" strike="noStrike" spc="-1" dirty="0">
              <a:latin typeface="Arial"/>
            </a:endParaRPr>
          </a:p>
          <a:p>
            <a:pPr marL="343080" indent="-342000">
              <a:lnSpc>
                <a:spcPct val="100000"/>
              </a:lnSpc>
              <a:buClr>
                <a:srgbClr val="000000"/>
              </a:buClr>
              <a:buFont typeface="StarSymbol"/>
              <a:buAutoNum type="alphaLcParenR"/>
              <a:tabLst>
                <a:tab pos="0" algn="l"/>
              </a:tabLst>
            </a:pPr>
            <a:r>
              <a:rPr lang="cs-CZ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sunnitský - většinový</a:t>
            </a:r>
            <a:endParaRPr lang="cs-CZ" sz="1800" b="0" strike="noStrike" spc="-1" dirty="0">
              <a:latin typeface="Arial"/>
            </a:endParaRPr>
          </a:p>
          <a:p>
            <a:pPr marL="343080" indent="-342000">
              <a:lnSpc>
                <a:spcPct val="100000"/>
              </a:lnSpc>
              <a:buClr>
                <a:srgbClr val="000000"/>
              </a:buClr>
              <a:buFont typeface="StarSymbol"/>
              <a:buAutoNum type="alphaLcParenR"/>
              <a:tabLst>
                <a:tab pos="0" algn="l"/>
              </a:tabLst>
            </a:pPr>
            <a:r>
              <a:rPr lang="cs-CZ" sz="18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šíítský</a:t>
            </a:r>
            <a:r>
              <a:rPr lang="cs-CZ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- menšinový</a:t>
            </a:r>
            <a:endParaRPr lang="cs-CZ" sz="1800" b="0" strike="noStrike" spc="-1" dirty="0">
              <a:latin typeface="Arial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CustomShape 1"/>
          <p:cNvSpPr/>
          <p:nvPr/>
        </p:nvSpPr>
        <p:spPr>
          <a:xfrm>
            <a:off x="179640" y="0"/>
            <a:ext cx="8963280" cy="11437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cs-CZ" sz="2800" b="0" strike="noStrike" spc="-1">
                <a:solidFill>
                  <a:srgbClr val="000000"/>
                </a:solidFill>
                <a:latin typeface="Arial"/>
                <a:ea typeface="DejaVu Sans"/>
              </a:rPr>
              <a:t>Typy států – státy lze dělit dle mnoha hledisek na:</a:t>
            </a:r>
            <a:endParaRPr lang="cs-CZ" sz="2800" b="0" strike="noStrike" spc="-1">
              <a:latin typeface="Arial"/>
            </a:endParaRPr>
          </a:p>
        </p:txBody>
      </p:sp>
      <p:sp>
        <p:nvSpPr>
          <p:cNvPr id="235" name="CustomShape 2"/>
          <p:cNvSpPr/>
          <p:nvPr/>
        </p:nvSpPr>
        <p:spPr>
          <a:xfrm>
            <a:off x="395640" y="1604520"/>
            <a:ext cx="8228160" cy="3976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 marL="343080" indent="-34200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lang="cs-CZ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monarchie				vs. republika</a:t>
            </a:r>
            <a:endParaRPr lang="cs-CZ" sz="1800" b="0" strike="noStrike" spc="-1" dirty="0">
              <a:latin typeface="Arial"/>
            </a:endParaRPr>
          </a:p>
          <a:p>
            <a:pPr marL="343080" indent="-342000">
              <a:lnSpc>
                <a:spcPct val="100000"/>
              </a:lnSpc>
              <a:tabLst>
                <a:tab pos="0" algn="l"/>
              </a:tabLst>
            </a:pPr>
            <a:r>
              <a:rPr lang="cs-CZ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	a) absolutní – </a:t>
            </a:r>
            <a:endParaRPr lang="cs-CZ" sz="1800" b="0" strike="noStrike" spc="-1" dirty="0">
              <a:latin typeface="Arial"/>
            </a:endParaRPr>
          </a:p>
          <a:p>
            <a:pPr marL="343080" indent="-342000">
              <a:lnSpc>
                <a:spcPct val="100000"/>
              </a:lnSpc>
              <a:tabLst>
                <a:tab pos="0" algn="l"/>
              </a:tabLst>
            </a:pPr>
            <a:r>
              <a:rPr lang="cs-CZ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	b) konstituční –</a:t>
            </a:r>
            <a:endParaRPr lang="cs-CZ" sz="1800" b="0" strike="noStrike" spc="-1" dirty="0">
              <a:latin typeface="Arial"/>
            </a:endParaRPr>
          </a:p>
          <a:p>
            <a:pPr marL="343080" indent="-342000">
              <a:lnSpc>
                <a:spcPct val="100000"/>
              </a:lnSpc>
              <a:tabLst>
                <a:tab pos="0" algn="l"/>
              </a:tabLst>
            </a:pPr>
            <a:endParaRPr lang="cs-CZ" sz="1800" b="0" strike="noStrike" spc="-1" dirty="0">
              <a:latin typeface="Arial"/>
            </a:endParaRPr>
          </a:p>
          <a:p>
            <a:pPr marL="343080" indent="-342000">
              <a:lnSpc>
                <a:spcPct val="100000"/>
              </a:lnSpc>
              <a:tabLst>
                <a:tab pos="0" algn="l"/>
              </a:tabLst>
            </a:pPr>
            <a:r>
              <a:rPr lang="cs-CZ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2. demokracie vs. totalita</a:t>
            </a:r>
            <a:endParaRPr lang="cs-CZ" sz="1800" b="0" strike="noStrike" spc="-1" dirty="0">
              <a:latin typeface="Arial"/>
            </a:endParaRPr>
          </a:p>
          <a:p>
            <a:pPr marL="343080" indent="-342000">
              <a:lnSpc>
                <a:spcPct val="100000"/>
              </a:lnSpc>
              <a:tabLst>
                <a:tab pos="0" algn="l"/>
              </a:tabLst>
            </a:pPr>
            <a:endParaRPr lang="cs-CZ" sz="1800" b="0" strike="noStrike" spc="-1" dirty="0">
              <a:latin typeface="Arial"/>
            </a:endParaRPr>
          </a:p>
          <a:p>
            <a:pPr marL="343080" indent="-342000">
              <a:lnSpc>
                <a:spcPct val="100000"/>
              </a:lnSpc>
              <a:tabLst>
                <a:tab pos="0" algn="l"/>
              </a:tabLst>
            </a:pPr>
            <a:r>
              <a:rPr lang="cs-CZ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3. stát sekulární vs. teokratický</a:t>
            </a:r>
            <a:endParaRPr lang="cs-CZ" sz="1800" b="0" strike="noStrike" spc="-1" dirty="0">
              <a:latin typeface="Arial"/>
            </a:endParaRPr>
          </a:p>
          <a:p>
            <a:pPr marL="343080" indent="-342000">
              <a:lnSpc>
                <a:spcPct val="100000"/>
              </a:lnSpc>
              <a:tabLst>
                <a:tab pos="0" algn="l"/>
              </a:tabLst>
            </a:pPr>
            <a:endParaRPr lang="cs-CZ" sz="1800" b="0" strike="noStrike" spc="-1" dirty="0">
              <a:latin typeface="Arial"/>
            </a:endParaRPr>
          </a:p>
          <a:p>
            <a:pPr marL="343080" indent="-342000">
              <a:lnSpc>
                <a:spcPct val="100000"/>
              </a:lnSpc>
              <a:tabLst>
                <a:tab pos="0" algn="l"/>
              </a:tabLst>
            </a:pPr>
            <a:r>
              <a:rPr lang="cs-CZ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4. stát s přirozenými hranicemi vs. stát s umělými hranicemi</a:t>
            </a:r>
            <a:endParaRPr lang="cs-CZ" sz="1800" b="0" strike="noStrike" spc="-1" dirty="0">
              <a:latin typeface="Arial"/>
            </a:endParaRPr>
          </a:p>
          <a:p>
            <a:pPr marL="343080" indent="-342000">
              <a:lnSpc>
                <a:spcPct val="100000"/>
              </a:lnSpc>
              <a:tabLst>
                <a:tab pos="0" algn="l"/>
              </a:tabLst>
            </a:pPr>
            <a:endParaRPr lang="cs-CZ" sz="1800" b="0" strike="noStrike" spc="-1" dirty="0">
              <a:latin typeface="Arial"/>
            </a:endParaRPr>
          </a:p>
          <a:p>
            <a:pPr marL="343080" indent="-342000">
              <a:lnSpc>
                <a:spcPct val="100000"/>
              </a:lnSpc>
              <a:tabLst>
                <a:tab pos="0" algn="l"/>
              </a:tabLst>
            </a:pPr>
            <a:r>
              <a:rPr lang="cs-CZ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5. stát </a:t>
            </a:r>
            <a:r>
              <a:rPr lang="cs-CZ" sz="18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jednonárodnostní</a:t>
            </a:r>
            <a:r>
              <a:rPr lang="cs-CZ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vs. stát mnohonárodnostní</a:t>
            </a:r>
          </a:p>
          <a:p>
            <a:pPr marL="343080" indent="-342000">
              <a:lnSpc>
                <a:spcPct val="100000"/>
              </a:lnSpc>
              <a:tabLst>
                <a:tab pos="0" algn="l"/>
              </a:tabLst>
            </a:pPr>
            <a:endParaRPr lang="cs-CZ" spc="-1" dirty="0">
              <a:solidFill>
                <a:srgbClr val="000000"/>
              </a:solidFill>
              <a:latin typeface="Arial"/>
              <a:ea typeface="DejaVu Sans"/>
            </a:endParaRPr>
          </a:p>
          <a:p>
            <a:pPr marL="343080" indent="-342000">
              <a:lnSpc>
                <a:spcPct val="100000"/>
              </a:lnSpc>
              <a:tabLst>
                <a:tab pos="0" algn="l"/>
              </a:tabLst>
            </a:pPr>
            <a:r>
              <a:rPr lang="cs-CZ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6. unitární stát vs. federace, konfederace</a:t>
            </a:r>
            <a:endParaRPr lang="cs-CZ" sz="1800" b="0" strike="noStrike" spc="-1" dirty="0">
              <a:latin typeface="Arial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CustomShape 1"/>
          <p:cNvSpPr/>
          <p:nvPr/>
        </p:nvSpPr>
        <p:spPr>
          <a:xfrm>
            <a:off x="457200" y="273600"/>
            <a:ext cx="8228160" cy="11437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cs-CZ" sz="3600" b="1" strike="noStrike" spc="-1">
                <a:solidFill>
                  <a:srgbClr val="000000"/>
                </a:solidFill>
                <a:latin typeface="Arial"/>
                <a:ea typeface="DejaVu Sans"/>
              </a:rPr>
              <a:t>Světové hospodářství </a:t>
            </a:r>
            <a:r>
              <a:rPr lang="cs-CZ" sz="3600" b="0" strike="noStrike" spc="-1">
                <a:solidFill>
                  <a:srgbClr val="000000"/>
                </a:solidFill>
                <a:latin typeface="Arial"/>
                <a:ea typeface="DejaVu Sans"/>
              </a:rPr>
              <a:t>= </a:t>
            </a:r>
            <a:r>
              <a:rPr lang="cs-CZ" sz="3600" b="1" strike="noStrike" spc="-1">
                <a:solidFill>
                  <a:srgbClr val="000000"/>
                </a:solidFill>
                <a:latin typeface="Arial"/>
                <a:ea typeface="DejaVu Sans"/>
              </a:rPr>
              <a:t>ekonomika</a:t>
            </a:r>
            <a:br/>
            <a:r>
              <a:rPr lang="cs-CZ" sz="2000" b="0" strike="noStrike" spc="-1">
                <a:solidFill>
                  <a:srgbClr val="000000"/>
                </a:solidFill>
                <a:latin typeface="Arial"/>
                <a:ea typeface="DejaVu Sans"/>
              </a:rPr>
              <a:t>(≠zemědělství, ≠ ekonomie)</a:t>
            </a:r>
            <a:endParaRPr lang="cs-CZ" sz="2000" b="0" strike="noStrike" spc="-1">
              <a:latin typeface="Arial"/>
            </a:endParaRPr>
          </a:p>
        </p:txBody>
      </p:sp>
      <p:sp>
        <p:nvSpPr>
          <p:cNvPr id="237" name="CustomShape 2"/>
          <p:cNvSpPr/>
          <p:nvPr/>
        </p:nvSpPr>
        <p:spPr>
          <a:xfrm>
            <a:off x="457200" y="1604520"/>
            <a:ext cx="8228160" cy="311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cs-CZ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= lidská činnost vedoucí k uspokojení  zejména materiálních potřeb</a:t>
            </a:r>
            <a:endParaRPr lang="cs-CZ" sz="1800" b="0" strike="noStrike" spc="-1">
              <a:latin typeface="Arial"/>
            </a:endParaRPr>
          </a:p>
        </p:txBody>
      </p:sp>
      <p:pic>
        <p:nvPicPr>
          <p:cNvPr id="238" name="Picture 2"/>
          <p:cNvPicPr/>
          <p:nvPr/>
        </p:nvPicPr>
        <p:blipFill>
          <a:blip r:embed="rId2" cstate="print"/>
          <a:stretch/>
        </p:blipFill>
        <p:spPr>
          <a:xfrm>
            <a:off x="1043640" y="2061000"/>
            <a:ext cx="5616592" cy="3960360"/>
          </a:xfrm>
          <a:prstGeom prst="rect">
            <a:avLst/>
          </a:prstGeom>
          <a:ln w="0">
            <a:noFill/>
          </a:ln>
        </p:spPr>
      </p:pic>
      <p:sp>
        <p:nvSpPr>
          <p:cNvPr id="239" name="CustomShape 3"/>
          <p:cNvSpPr/>
          <p:nvPr/>
        </p:nvSpPr>
        <p:spPr>
          <a:xfrm>
            <a:off x="498583" y="5446260"/>
            <a:ext cx="1223280" cy="272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cs-CZ" sz="1200" b="0" i="1" strike="noStrike" spc="-1" dirty="0">
                <a:solidFill>
                  <a:srgbClr val="000000"/>
                </a:solidFill>
                <a:latin typeface="Arial"/>
                <a:ea typeface="DejaVu Sans"/>
              </a:rPr>
              <a:t>vysokoškolské</a:t>
            </a:r>
            <a:endParaRPr lang="cs-CZ" sz="1200" b="0" strike="noStrike" spc="-1" dirty="0">
              <a:latin typeface="Arial"/>
            </a:endParaRPr>
          </a:p>
        </p:txBody>
      </p:sp>
      <p:sp>
        <p:nvSpPr>
          <p:cNvPr id="240" name="CustomShape 4"/>
          <p:cNvSpPr/>
          <p:nvPr/>
        </p:nvSpPr>
        <p:spPr>
          <a:xfrm>
            <a:off x="6419409" y="4714561"/>
            <a:ext cx="2338920" cy="4550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cs-CZ" sz="1200" b="0" i="1" strike="noStrike" spc="-1" dirty="0">
                <a:solidFill>
                  <a:srgbClr val="000000"/>
                </a:solidFill>
                <a:latin typeface="Arial"/>
                <a:ea typeface="DejaVu Sans"/>
              </a:rPr>
              <a:t>vzdělávání kromě vysokoškolského</a:t>
            </a:r>
            <a:endParaRPr lang="cs-CZ" sz="1200" b="0" strike="noStrike" spc="-1" dirty="0">
              <a:latin typeface="Arial"/>
            </a:endParaRPr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8507303E-6BE4-429E-943B-9F4245BD3B6C}"/>
              </a:ext>
            </a:extLst>
          </p:cNvPr>
          <p:cNvSpPr/>
          <p:nvPr/>
        </p:nvSpPr>
        <p:spPr>
          <a:xfrm>
            <a:off x="-16679" y="5899461"/>
            <a:ext cx="911276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>
                <a:solidFill>
                  <a:srgbClr val="202122"/>
                </a:solidFill>
                <a:latin typeface="Arial" panose="020B0604020202020204" pitchFamily="34" charset="0"/>
              </a:rPr>
              <a:t>* Hrubý domácí produkt</a:t>
            </a:r>
            <a:r>
              <a:rPr lang="cs-CZ" dirty="0">
                <a:solidFill>
                  <a:srgbClr val="202122"/>
                </a:solidFill>
                <a:latin typeface="Arial" panose="020B0604020202020204" pitchFamily="34" charset="0"/>
              </a:rPr>
              <a:t> (</a:t>
            </a:r>
            <a:r>
              <a:rPr lang="cs-CZ" b="1" dirty="0">
                <a:solidFill>
                  <a:srgbClr val="202122"/>
                </a:solidFill>
                <a:latin typeface="Arial" panose="020B0604020202020204" pitchFamily="34" charset="0"/>
              </a:rPr>
              <a:t>HDP</a:t>
            </a:r>
            <a:r>
              <a:rPr lang="cs-CZ" dirty="0">
                <a:solidFill>
                  <a:srgbClr val="202122"/>
                </a:solidFill>
                <a:latin typeface="Arial" panose="020B0604020202020204" pitchFamily="34" charset="0"/>
              </a:rPr>
              <a:t>, v mezinárodních pramenech </a:t>
            </a:r>
            <a:r>
              <a:rPr lang="cs-CZ" b="1" dirty="0">
                <a:solidFill>
                  <a:srgbClr val="202122"/>
                </a:solidFill>
                <a:latin typeface="Arial" panose="020B0604020202020204" pitchFamily="34" charset="0"/>
              </a:rPr>
              <a:t>GDP</a:t>
            </a:r>
            <a:r>
              <a:rPr lang="cs-CZ" dirty="0">
                <a:solidFill>
                  <a:srgbClr val="202122"/>
                </a:solidFill>
                <a:latin typeface="Arial" panose="020B0604020202020204" pitchFamily="34" charset="0"/>
              </a:rPr>
              <a:t> z anglického Gross </a:t>
            </a:r>
            <a:r>
              <a:rPr lang="cs-CZ" dirty="0" err="1">
                <a:solidFill>
                  <a:srgbClr val="202122"/>
                </a:solidFill>
                <a:latin typeface="Arial" panose="020B0604020202020204" pitchFamily="34" charset="0"/>
              </a:rPr>
              <a:t>Domestic</a:t>
            </a:r>
            <a:r>
              <a:rPr lang="cs-CZ" dirty="0">
                <a:solidFill>
                  <a:srgbClr val="202122"/>
                </a:solidFill>
                <a:latin typeface="Arial" panose="020B0604020202020204" pitchFamily="34" charset="0"/>
              </a:rPr>
              <a:t> </a:t>
            </a:r>
            <a:r>
              <a:rPr lang="cs-CZ" dirty="0" err="1">
                <a:solidFill>
                  <a:srgbClr val="202122"/>
                </a:solidFill>
                <a:latin typeface="Arial" panose="020B0604020202020204" pitchFamily="34" charset="0"/>
              </a:rPr>
              <a:t>Product</a:t>
            </a:r>
            <a:r>
              <a:rPr lang="cs-CZ" dirty="0">
                <a:solidFill>
                  <a:srgbClr val="202122"/>
                </a:solidFill>
                <a:latin typeface="Arial" panose="020B0604020202020204" pitchFamily="34" charset="0"/>
              </a:rPr>
              <a:t>) je finální celková peněžní hodnota statků a služeb vytvořená za dané období na určitém území.</a:t>
            </a:r>
            <a:endParaRPr lang="cs-CZ" dirty="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CustomShape 1"/>
          <p:cNvSpPr/>
          <p:nvPr/>
        </p:nvSpPr>
        <p:spPr>
          <a:xfrm>
            <a:off x="395640" y="0"/>
            <a:ext cx="8227800" cy="1141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cs-CZ" sz="4400" b="0" strike="noStrike" spc="-1">
                <a:solidFill>
                  <a:srgbClr val="000000"/>
                </a:solidFill>
                <a:latin typeface="Calibri"/>
                <a:ea typeface="DejaVu Sans"/>
              </a:rPr>
              <a:t>Vývoj hospodářství</a:t>
            </a:r>
            <a:endParaRPr lang="cs-CZ" sz="4400" b="0" strike="noStrike" spc="-1">
              <a:latin typeface="Arial"/>
            </a:endParaRPr>
          </a:p>
        </p:txBody>
      </p:sp>
      <p:pic>
        <p:nvPicPr>
          <p:cNvPr id="242" name="Zástupný symbol pro obsah 7"/>
          <p:cNvPicPr/>
          <p:nvPr/>
        </p:nvPicPr>
        <p:blipFill>
          <a:blip r:embed="rId2" cstate="print"/>
          <a:stretch/>
        </p:blipFill>
        <p:spPr>
          <a:xfrm>
            <a:off x="179640" y="908640"/>
            <a:ext cx="8509320" cy="4102560"/>
          </a:xfrm>
          <a:prstGeom prst="rect">
            <a:avLst/>
          </a:prstGeom>
          <a:ln w="0">
            <a:noFill/>
          </a:ln>
        </p:spPr>
      </p:pic>
      <p:sp>
        <p:nvSpPr>
          <p:cNvPr id="243" name="CustomShape 2"/>
          <p:cNvSpPr/>
          <p:nvPr/>
        </p:nvSpPr>
        <p:spPr>
          <a:xfrm>
            <a:off x="155520" y="-1614600"/>
            <a:ext cx="6999120" cy="3369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44" name="CustomShape 3"/>
          <p:cNvSpPr/>
          <p:nvPr/>
        </p:nvSpPr>
        <p:spPr>
          <a:xfrm>
            <a:off x="155520" y="-1614600"/>
            <a:ext cx="6999120" cy="3369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45" name="CustomShape 4"/>
          <p:cNvSpPr/>
          <p:nvPr/>
        </p:nvSpPr>
        <p:spPr>
          <a:xfrm>
            <a:off x="155520" y="-1614600"/>
            <a:ext cx="6999120" cy="3369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46" name="CustomShape 5"/>
          <p:cNvSpPr/>
          <p:nvPr/>
        </p:nvSpPr>
        <p:spPr>
          <a:xfrm>
            <a:off x="467640" y="5229360"/>
            <a:ext cx="3310560" cy="637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cs-CZ" sz="1800" b="0" strike="noStrike" spc="-1">
                <a:solidFill>
                  <a:srgbClr val="000000"/>
                </a:solidFill>
                <a:latin typeface="Calibri"/>
                <a:ea typeface="DejaVu Sans"/>
              </a:rPr>
              <a:t>Popiš vývoj hospodářství.</a:t>
            </a:r>
            <a:endParaRPr lang="cs-CZ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cs-CZ" sz="1800" b="0" strike="noStrike" spc="-1">
                <a:solidFill>
                  <a:srgbClr val="000000"/>
                </a:solidFill>
                <a:latin typeface="Calibri"/>
                <a:ea typeface="DejaVu Sans"/>
              </a:rPr>
              <a:t>Jak bude tento vývoj pokračovat?</a:t>
            </a:r>
            <a:endParaRPr lang="cs-CZ" sz="18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7" name="Picture 2"/>
          <p:cNvPicPr/>
          <p:nvPr/>
        </p:nvPicPr>
        <p:blipFill>
          <a:blip r:embed="rId2" cstate="print"/>
          <a:stretch/>
        </p:blipFill>
        <p:spPr>
          <a:xfrm>
            <a:off x="2555640" y="1196640"/>
            <a:ext cx="3808080" cy="3808080"/>
          </a:xfrm>
          <a:prstGeom prst="rect">
            <a:avLst/>
          </a:prstGeom>
          <a:ln w="0">
            <a:noFill/>
          </a:ln>
        </p:spPr>
      </p:pic>
      <p:sp>
        <p:nvSpPr>
          <p:cNvPr id="248" name="CustomShape 1"/>
          <p:cNvSpPr/>
          <p:nvPr/>
        </p:nvSpPr>
        <p:spPr>
          <a:xfrm>
            <a:off x="457200" y="274680"/>
            <a:ext cx="8227800" cy="1141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cs-CZ" sz="4400" b="0" strike="noStrike" spc="-1">
                <a:solidFill>
                  <a:srgbClr val="000000"/>
                </a:solidFill>
                <a:latin typeface="Calibri"/>
                <a:ea typeface="DejaVu Sans"/>
              </a:rPr>
              <a:t>Jaká je budoucnost hospodářství?</a:t>
            </a:r>
            <a:endParaRPr lang="cs-CZ" sz="4400" b="0" strike="noStrike" spc="-1">
              <a:latin typeface="Arial"/>
            </a:endParaRPr>
          </a:p>
        </p:txBody>
      </p:sp>
      <p:sp>
        <p:nvSpPr>
          <p:cNvPr id="249" name="CustomShape 2"/>
          <p:cNvSpPr/>
          <p:nvPr/>
        </p:nvSpPr>
        <p:spPr>
          <a:xfrm>
            <a:off x="467640" y="1196640"/>
            <a:ext cx="8227800" cy="5071680"/>
          </a:xfrm>
          <a:prstGeom prst="rect">
            <a:avLst/>
          </a:prstGeom>
          <a:solidFill>
            <a:srgbClr val="D9D9D9">
              <a:alpha val="49000"/>
            </a:srgbClr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marL="216000" indent="-2152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cs-CZ" sz="3200" b="0" strike="noStrike" spc="-1">
                <a:solidFill>
                  <a:srgbClr val="000000"/>
                </a:solidFill>
                <a:latin typeface="Calibri"/>
                <a:ea typeface="DejaVu Sans"/>
              </a:rPr>
              <a:t>1. cesta spotřeby zdrojů -&gt; konflikty, skleníkový efekt, zvyšování chudoby</a:t>
            </a:r>
            <a:endParaRPr lang="cs-CZ" sz="3200" b="0" strike="noStrike" spc="-1">
              <a:latin typeface="Arial"/>
            </a:endParaRPr>
          </a:p>
          <a:p>
            <a:pPr marL="216000" indent="-2152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cs-CZ" sz="3200" b="0" strike="noStrike" spc="-1">
                <a:solidFill>
                  <a:srgbClr val="000000"/>
                </a:solidFill>
                <a:latin typeface="Calibri"/>
                <a:ea typeface="DejaVu Sans"/>
              </a:rPr>
              <a:t>2. cesta přiměřeného růstu -&gt; nalézání šetrných řešení, obnovovat přírodní bohatství a udržovat naši planetu při životě = princip </a:t>
            </a:r>
            <a:r>
              <a:rPr lang="cs-CZ" sz="3200" b="1" strike="noStrike" spc="-1">
                <a:solidFill>
                  <a:srgbClr val="000000"/>
                </a:solidFill>
                <a:latin typeface="Calibri"/>
                <a:ea typeface="DejaVu Sans"/>
              </a:rPr>
              <a:t>trvale udržitelného rozvoje</a:t>
            </a:r>
            <a:endParaRPr lang="cs-CZ" sz="32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cs-CZ" sz="32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cs-CZ" sz="3200" b="0" strike="noStrike" spc="-1">
                <a:solidFill>
                  <a:srgbClr val="000000"/>
                </a:solidFill>
                <a:latin typeface="Calibri"/>
                <a:ea typeface="DejaVu Sans"/>
              </a:rPr>
              <a:t>Ale jak to mohu já jako řadový občan ovlivnit?</a:t>
            </a:r>
            <a:endParaRPr lang="cs-CZ" sz="32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cs-CZ" sz="32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cs-CZ" sz="3200" b="0" strike="noStrike" spc="-1">
                <a:solidFill>
                  <a:srgbClr val="000000"/>
                </a:solidFill>
                <a:latin typeface="Calibri"/>
                <a:ea typeface="DejaVu Sans"/>
              </a:rPr>
              <a:t>		</a:t>
            </a:r>
            <a:r>
              <a:rPr lang="cs-CZ" sz="3200" b="1" u="sng" strike="noStrike" spc="-1">
                <a:solidFill>
                  <a:srgbClr val="000000"/>
                </a:solidFill>
                <a:uFillTx/>
                <a:latin typeface="Calibri"/>
                <a:ea typeface="DejaVu Sans"/>
              </a:rPr>
              <a:t>Mysli globálně, jednej lokálně.</a:t>
            </a:r>
            <a:endParaRPr lang="cs-CZ" sz="32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CustomShape 1"/>
          <p:cNvSpPr/>
          <p:nvPr/>
        </p:nvSpPr>
        <p:spPr>
          <a:xfrm>
            <a:off x="425520" y="-53640"/>
            <a:ext cx="8227800" cy="1141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cs-CZ" sz="4400" b="0" strike="noStrike" spc="-1">
                <a:solidFill>
                  <a:srgbClr val="000000"/>
                </a:solidFill>
                <a:latin typeface="Calibri"/>
                <a:ea typeface="DejaVu Sans"/>
              </a:rPr>
              <a:t>Demografie</a:t>
            </a:r>
            <a:endParaRPr lang="cs-CZ" sz="44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cs-CZ" sz="2400" b="0" strike="noStrike" spc="-1">
                <a:solidFill>
                  <a:srgbClr val="000000"/>
                </a:solidFill>
                <a:latin typeface="Calibri"/>
                <a:ea typeface="DejaVu Sans"/>
              </a:rPr>
              <a:t>= vědní obor, který se zabývá změnami v populaci člověka</a:t>
            </a:r>
            <a:endParaRPr lang="cs-CZ" sz="2400" b="0" strike="noStrike" spc="-1">
              <a:latin typeface="Arial"/>
            </a:endParaRPr>
          </a:p>
        </p:txBody>
      </p:sp>
      <p:sp>
        <p:nvSpPr>
          <p:cNvPr id="157" name="CustomShape 2"/>
          <p:cNvSpPr/>
          <p:nvPr/>
        </p:nvSpPr>
        <p:spPr>
          <a:xfrm>
            <a:off x="425520" y="1091880"/>
            <a:ext cx="8227800" cy="4856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cs-CZ" sz="3200" b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Vybraní demografičtí ukazatelé</a:t>
            </a:r>
            <a:endParaRPr lang="cs-CZ" sz="3200" b="0" strike="noStrike" spc="-1" dirty="0">
              <a:latin typeface="Arial"/>
            </a:endParaRPr>
          </a:p>
          <a:p>
            <a:pPr marL="216000" indent="-2152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cs-CZ" sz="32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porodnost (natalita) – </a:t>
            </a:r>
            <a:r>
              <a:rPr lang="cs-CZ" sz="32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hmcp</a:t>
            </a:r>
            <a:r>
              <a:rPr lang="cs-CZ" sz="32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- </a:t>
            </a:r>
            <a:endParaRPr lang="cs-CZ" sz="3200" b="0" strike="noStrike" spc="-1" dirty="0">
              <a:latin typeface="Arial"/>
            </a:endParaRPr>
          </a:p>
          <a:p>
            <a:pPr marL="216000" indent="-2152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cs-CZ" sz="32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plodnost (fertilita) - </a:t>
            </a:r>
            <a:endParaRPr lang="cs-CZ" sz="3200" b="0" strike="noStrike" spc="-1" dirty="0">
              <a:latin typeface="Arial"/>
            </a:endParaRPr>
          </a:p>
          <a:p>
            <a:pPr marL="216000" indent="-2152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cs-CZ" sz="32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úmrtnost (mortalita) – </a:t>
            </a:r>
            <a:endParaRPr lang="cs-CZ" sz="3200" b="0" strike="noStrike" spc="-1" dirty="0">
              <a:latin typeface="Arial"/>
            </a:endParaRPr>
          </a:p>
          <a:p>
            <a:pPr marL="216000" indent="-2152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cs-CZ" sz="32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kojenecká úmrtnost –</a:t>
            </a:r>
            <a:endParaRPr lang="cs-CZ" sz="3200" b="0" strike="noStrike" spc="-1" dirty="0">
              <a:latin typeface="Arial"/>
            </a:endParaRPr>
          </a:p>
          <a:p>
            <a:pPr marL="216000" indent="-2152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cs-CZ" sz="32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střední délka života (naděje na dožití) –</a:t>
            </a:r>
            <a:endParaRPr lang="cs-CZ" sz="3200" b="0" strike="noStrike" spc="-1" dirty="0">
              <a:latin typeface="Arial"/>
            </a:endParaRPr>
          </a:p>
          <a:p>
            <a:pPr marL="216000" indent="-2152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cs-CZ" sz="32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přirozený přírůstek - </a:t>
            </a:r>
            <a:endParaRPr lang="cs-CZ" sz="3200" b="0" strike="noStrike" spc="-1" dirty="0">
              <a:latin typeface="Arial"/>
            </a:endParaRPr>
          </a:p>
          <a:p>
            <a:pPr marL="216000" indent="-2152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cs-CZ" sz="32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celkový přírůstek - </a:t>
            </a:r>
            <a:endParaRPr lang="cs-CZ" sz="3200" b="0" strike="noStrike" spc="-1" dirty="0">
              <a:latin typeface="Arial"/>
            </a:endParaRPr>
          </a:p>
          <a:p>
            <a:pPr marL="216000" indent="-2152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cs-CZ" sz="32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sňatečnost – </a:t>
            </a:r>
            <a:endParaRPr lang="cs-CZ" sz="3200" b="0" strike="noStrike" spc="-1" dirty="0">
              <a:latin typeface="Arial"/>
            </a:endParaRPr>
          </a:p>
          <a:p>
            <a:pPr marL="216000" indent="-2152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cs-CZ" sz="32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rozvodovost – </a:t>
            </a:r>
            <a:endParaRPr lang="cs-CZ" sz="3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cs-CZ" sz="3200" b="0" strike="noStrike" spc="-1" dirty="0">
              <a:latin typeface="Arial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CustomShape 1"/>
          <p:cNvSpPr/>
          <p:nvPr/>
        </p:nvSpPr>
        <p:spPr>
          <a:xfrm>
            <a:off x="457200" y="274680"/>
            <a:ext cx="8227800" cy="1141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cs-CZ" sz="4400" b="0" strike="noStrike" spc="-1">
                <a:solidFill>
                  <a:srgbClr val="000000"/>
                </a:solidFill>
                <a:latin typeface="Calibri"/>
                <a:ea typeface="DejaVu Sans"/>
              </a:rPr>
              <a:t>Jaká je budoucnost hospodářství?</a:t>
            </a:r>
            <a:endParaRPr lang="cs-CZ" sz="4400" b="0" strike="noStrike" spc="-1">
              <a:latin typeface="Arial"/>
            </a:endParaRPr>
          </a:p>
        </p:txBody>
      </p:sp>
      <p:sp>
        <p:nvSpPr>
          <p:cNvPr id="251" name="CustomShape 2"/>
          <p:cNvSpPr/>
          <p:nvPr/>
        </p:nvSpPr>
        <p:spPr>
          <a:xfrm>
            <a:off x="457200" y="1600200"/>
            <a:ext cx="8227800" cy="4524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marL="216000" indent="-2152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cs-CZ" sz="3200" b="0" strike="noStrike" spc="-1">
                <a:solidFill>
                  <a:srgbClr val="000000"/>
                </a:solidFill>
                <a:latin typeface="Calibri"/>
                <a:ea typeface="DejaVu Sans"/>
              </a:rPr>
              <a:t> Jak vidíte budoucnost hospodářství vy?</a:t>
            </a:r>
            <a:endParaRPr lang="cs-CZ" sz="3200" b="0" strike="noStrike" spc="-1">
              <a:latin typeface="Arial"/>
            </a:endParaRPr>
          </a:p>
          <a:p>
            <a:pPr marL="216000" indent="-2152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cs-CZ" sz="3200" b="0" strike="noStrike" spc="-1">
                <a:solidFill>
                  <a:srgbClr val="000000"/>
                </a:solidFill>
                <a:latin typeface="Calibri"/>
                <a:ea typeface="DejaVu Sans"/>
              </a:rPr>
              <a:t> Větší automatizace, robotizace, lidé budou pracovat na udržování chodu těchto zařízení, která nám budou usnadňovat život</a:t>
            </a:r>
            <a:endParaRPr lang="cs-CZ" sz="32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CustomShape 1"/>
          <p:cNvSpPr/>
          <p:nvPr/>
        </p:nvSpPr>
        <p:spPr>
          <a:xfrm>
            <a:off x="457200" y="274680"/>
            <a:ext cx="8227800" cy="1141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cs-CZ" sz="4400" b="0" strike="noStrike" spc="-1">
                <a:solidFill>
                  <a:srgbClr val="000000"/>
                </a:solidFill>
                <a:latin typeface="Calibri"/>
                <a:ea typeface="DejaVu Sans"/>
              </a:rPr>
              <a:t>Geografie dopravy</a:t>
            </a:r>
            <a:endParaRPr lang="cs-CZ" sz="4400" b="0" strike="noStrike" spc="-1">
              <a:latin typeface="Arial"/>
            </a:endParaRPr>
          </a:p>
        </p:txBody>
      </p:sp>
      <p:sp>
        <p:nvSpPr>
          <p:cNvPr id="253" name="CustomShape 2"/>
          <p:cNvSpPr/>
          <p:nvPr/>
        </p:nvSpPr>
        <p:spPr>
          <a:xfrm>
            <a:off x="457200" y="1600200"/>
            <a:ext cx="8227800" cy="3051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marL="216000" indent="-2152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cs-CZ" sz="3200" b="0" strike="noStrike" spc="-1">
                <a:solidFill>
                  <a:srgbClr val="000000"/>
                </a:solidFill>
                <a:latin typeface="Calibri"/>
                <a:ea typeface="DejaVu Sans"/>
              </a:rPr>
              <a:t>Dopady dopravy</a:t>
            </a:r>
            <a:endParaRPr lang="cs-CZ" sz="3200" b="0" strike="noStrike" spc="-1">
              <a:latin typeface="Arial"/>
            </a:endParaRPr>
          </a:p>
          <a:p>
            <a:pPr marL="216000" indent="-2152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cs-CZ" sz="3200" b="0" strike="noStrike" spc="-1">
                <a:solidFill>
                  <a:srgbClr val="000000"/>
                </a:solidFill>
                <a:latin typeface="Calibri"/>
                <a:ea typeface="DejaVu Sans"/>
              </a:rPr>
              <a:t>Srovnání jednotlivých druhů dopravy</a:t>
            </a:r>
            <a:endParaRPr lang="cs-CZ" sz="3200" b="0" strike="noStrike" spc="-1">
              <a:latin typeface="Arial"/>
            </a:endParaRPr>
          </a:p>
          <a:p>
            <a:pPr marL="216000" indent="-2152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cs-CZ" sz="3200" b="0" strike="noStrike" spc="-1">
                <a:solidFill>
                  <a:srgbClr val="000000"/>
                </a:solidFill>
                <a:latin typeface="Calibri"/>
                <a:ea typeface="DejaVu Sans"/>
              </a:rPr>
              <a:t>Důležité přístavy, letiště</a:t>
            </a:r>
            <a:endParaRPr lang="cs-CZ" sz="3200" b="0" strike="noStrike" spc="-1">
              <a:latin typeface="Arial"/>
            </a:endParaRPr>
          </a:p>
          <a:p>
            <a:pPr marL="216000" indent="-2152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cs-CZ" sz="3200" b="0" strike="noStrike" spc="-1">
                <a:solidFill>
                  <a:srgbClr val="000000"/>
                </a:solidFill>
                <a:latin typeface="Calibri"/>
                <a:ea typeface="DejaVu Sans"/>
              </a:rPr>
              <a:t>Zkracování vzdáleností</a:t>
            </a:r>
            <a:endParaRPr lang="cs-CZ" sz="3200" b="0" strike="noStrike" spc="-1">
              <a:latin typeface="Arial"/>
            </a:endParaRPr>
          </a:p>
          <a:p>
            <a:pPr marL="216000" indent="-2152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cs-CZ" sz="3200" b="0" strike="noStrike" spc="-1">
                <a:solidFill>
                  <a:srgbClr val="000000"/>
                </a:solidFill>
                <a:latin typeface="Calibri"/>
                <a:ea typeface="DejaVu Sans"/>
              </a:rPr>
              <a:t>Paradox posledního kilometru</a:t>
            </a:r>
            <a:endParaRPr lang="cs-CZ" sz="32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cs-CZ" sz="32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CustomShape 1"/>
          <p:cNvSpPr/>
          <p:nvPr/>
        </p:nvSpPr>
        <p:spPr>
          <a:xfrm>
            <a:off x="457200" y="274680"/>
            <a:ext cx="8227800" cy="1141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55" name="CustomShape 2"/>
          <p:cNvSpPr/>
          <p:nvPr/>
        </p:nvSpPr>
        <p:spPr>
          <a:xfrm>
            <a:off x="457200" y="1600200"/>
            <a:ext cx="8227800" cy="4524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CustomShape 1"/>
          <p:cNvSpPr/>
          <p:nvPr/>
        </p:nvSpPr>
        <p:spPr>
          <a:xfrm>
            <a:off x="425520" y="-53640"/>
            <a:ext cx="8227800" cy="1141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cs-CZ" sz="4400" b="0" strike="noStrike" spc="-1">
                <a:solidFill>
                  <a:srgbClr val="000000"/>
                </a:solidFill>
                <a:latin typeface="Calibri"/>
                <a:ea typeface="DejaVu Sans"/>
              </a:rPr>
              <a:t>Demografie</a:t>
            </a:r>
            <a:endParaRPr lang="cs-CZ" sz="44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cs-CZ" sz="2400" b="0" strike="noStrike" spc="-1">
                <a:solidFill>
                  <a:srgbClr val="000000"/>
                </a:solidFill>
                <a:latin typeface="Calibri"/>
                <a:ea typeface="DejaVu Sans"/>
              </a:rPr>
              <a:t>= vědní obor, který se zabývá změnami v populaci člověka</a:t>
            </a:r>
            <a:endParaRPr lang="cs-CZ" sz="2400" b="0" strike="noStrike" spc="-1">
              <a:latin typeface="Arial"/>
            </a:endParaRPr>
          </a:p>
        </p:txBody>
      </p:sp>
      <p:sp>
        <p:nvSpPr>
          <p:cNvPr id="157" name="CustomShape 2"/>
          <p:cNvSpPr/>
          <p:nvPr/>
        </p:nvSpPr>
        <p:spPr>
          <a:xfrm>
            <a:off x="425520" y="1091880"/>
            <a:ext cx="8227800" cy="4856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cs-CZ" sz="2000" b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Vybraní demografičtí ukazatelé</a:t>
            </a:r>
            <a:endParaRPr lang="cs-CZ" sz="2000" b="0" strike="noStrike" spc="-1" dirty="0">
              <a:latin typeface="Arial"/>
            </a:endParaRPr>
          </a:p>
          <a:p>
            <a:pPr marL="216000" indent="-2152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cs-CZ" sz="20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porodnost (natalita) – počet narozených dětí na 1000 </a:t>
            </a:r>
            <a:r>
              <a:rPr lang="cs-CZ" sz="20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obyv</a:t>
            </a:r>
            <a:r>
              <a:rPr lang="cs-CZ" sz="20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/rok</a:t>
            </a:r>
          </a:p>
          <a:p>
            <a:pPr marL="216000" indent="-2152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cs-CZ" sz="20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plodnost (fertilita) – průměrný počet dětí na 1 ženu</a:t>
            </a:r>
            <a:endParaRPr lang="cs-CZ" sz="2000" b="0" strike="noStrike" spc="-1" dirty="0">
              <a:latin typeface="Arial"/>
            </a:endParaRPr>
          </a:p>
          <a:p>
            <a:pPr marL="216000" indent="-2152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cs-CZ" sz="20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úmrtnost (mortalita) – </a:t>
            </a:r>
            <a:endParaRPr lang="cs-CZ" sz="2000" b="0" strike="noStrike" spc="-1" dirty="0">
              <a:latin typeface="Arial"/>
            </a:endParaRPr>
          </a:p>
          <a:p>
            <a:pPr marL="216000" indent="-2152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cs-CZ" sz="20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kojenecká úmrtnost –</a:t>
            </a:r>
            <a:endParaRPr lang="cs-CZ" sz="2000" b="0" strike="noStrike" spc="-1" dirty="0">
              <a:latin typeface="Arial"/>
            </a:endParaRPr>
          </a:p>
          <a:p>
            <a:pPr marL="216000" indent="-2152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cs-CZ" sz="20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střední délka života (naděje na dožití) –</a:t>
            </a:r>
            <a:endParaRPr lang="cs-CZ" sz="2000" b="0" strike="noStrike" spc="-1" dirty="0">
              <a:latin typeface="Arial"/>
            </a:endParaRPr>
          </a:p>
          <a:p>
            <a:pPr marL="216000" indent="-2152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cs-CZ" sz="20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přirozený přírůstek - </a:t>
            </a:r>
            <a:endParaRPr lang="cs-CZ" sz="2000" b="0" strike="noStrike" spc="-1" dirty="0">
              <a:latin typeface="Arial"/>
            </a:endParaRPr>
          </a:p>
          <a:p>
            <a:pPr marL="216000" indent="-2152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cs-CZ" sz="20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celkový přírůstek - </a:t>
            </a:r>
            <a:endParaRPr lang="cs-CZ" sz="2000" b="0" strike="noStrike" spc="-1" dirty="0">
              <a:latin typeface="Arial"/>
            </a:endParaRPr>
          </a:p>
          <a:p>
            <a:pPr marL="216000" indent="-2152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cs-CZ" sz="2000" spc="-1" dirty="0">
                <a:solidFill>
                  <a:srgbClr val="000000"/>
                </a:solidFill>
                <a:latin typeface="Calibri"/>
                <a:ea typeface="DejaVu Sans"/>
              </a:rPr>
              <a:t>h</a:t>
            </a:r>
            <a:r>
              <a:rPr lang="cs-CZ" sz="20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rubá míra sňatečnosti –</a:t>
            </a:r>
            <a:endParaRPr lang="cs-CZ" sz="2000" b="0" strike="noStrike" spc="-1" dirty="0">
              <a:latin typeface="Arial"/>
            </a:endParaRPr>
          </a:p>
          <a:p>
            <a:pPr marL="216000" indent="-2152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cs-CZ" sz="2000" spc="-1" dirty="0">
                <a:solidFill>
                  <a:srgbClr val="000000"/>
                </a:solidFill>
                <a:latin typeface="Calibri"/>
                <a:ea typeface="DejaVu Sans"/>
              </a:rPr>
              <a:t>m</a:t>
            </a:r>
            <a:r>
              <a:rPr lang="cs-CZ" sz="20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íra rozvodovosti manželství – </a:t>
            </a:r>
            <a:endParaRPr lang="cs-CZ" sz="20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cs-CZ" sz="2000" b="0" strike="noStrike" spc="-1" dirty="0">
              <a:latin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CustomShape 1"/>
          <p:cNvSpPr/>
          <p:nvPr/>
        </p:nvSpPr>
        <p:spPr>
          <a:xfrm>
            <a:off x="506880" y="437400"/>
            <a:ext cx="3740040" cy="3737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cs-CZ" sz="32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weby, na kterých můžeme zjistit informace o populaci</a:t>
            </a:r>
            <a:endParaRPr lang="cs-CZ" sz="3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cs-CZ" sz="32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czso.cz</a:t>
            </a:r>
            <a:r>
              <a:rPr lang="cs-CZ" sz="32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– </a:t>
            </a:r>
            <a:endParaRPr lang="cs-CZ" sz="3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cs-CZ" sz="32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Gapminder</a:t>
            </a:r>
            <a:endParaRPr lang="cs-CZ" sz="3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cs-CZ" sz="32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kmlfactbook</a:t>
            </a:r>
            <a:endParaRPr lang="cs-CZ" sz="3200" b="0" strike="noStrike" spc="-1" dirty="0">
              <a:latin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CustomShape 1"/>
          <p:cNvSpPr/>
          <p:nvPr/>
        </p:nvSpPr>
        <p:spPr>
          <a:xfrm>
            <a:off x="428596" y="0"/>
            <a:ext cx="8227800" cy="1141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cs-CZ" sz="44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Porodnost</a:t>
            </a:r>
            <a:endParaRPr lang="cs-CZ" sz="4400" b="0" strike="noStrike" spc="-1" dirty="0">
              <a:latin typeface="Arial"/>
            </a:endParaRPr>
          </a:p>
        </p:txBody>
      </p:sp>
      <p:sp>
        <p:nvSpPr>
          <p:cNvPr id="160" name="CustomShape 2"/>
          <p:cNvSpPr/>
          <p:nvPr/>
        </p:nvSpPr>
        <p:spPr>
          <a:xfrm>
            <a:off x="457200" y="1600200"/>
            <a:ext cx="8227800" cy="4524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161" name="Picture 2"/>
          <p:cNvPicPr/>
          <p:nvPr/>
        </p:nvPicPr>
        <p:blipFill>
          <a:blip r:embed="rId2" cstate="print"/>
          <a:stretch/>
        </p:blipFill>
        <p:spPr>
          <a:xfrm>
            <a:off x="-252360" y="1917720"/>
            <a:ext cx="9726120" cy="4461840"/>
          </a:xfrm>
          <a:prstGeom prst="rect">
            <a:avLst/>
          </a:prstGeom>
          <a:ln w="0">
            <a:noFill/>
          </a:ln>
        </p:spPr>
      </p:pic>
      <p:sp>
        <p:nvSpPr>
          <p:cNvPr id="5" name="TextovéPole 4"/>
          <p:cNvSpPr txBox="1"/>
          <p:nvPr/>
        </p:nvSpPr>
        <p:spPr>
          <a:xfrm>
            <a:off x="285720" y="928670"/>
            <a:ext cx="85011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Hrubá míra celkové porodnosti – počet všech (tj. živě i mrtvě) narozených dětí na 1000 obyvatel středního stavu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CustomShape 1"/>
          <p:cNvSpPr/>
          <p:nvPr/>
        </p:nvSpPr>
        <p:spPr>
          <a:xfrm>
            <a:off x="457200" y="274680"/>
            <a:ext cx="8227800" cy="1141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cs-CZ" sz="4400" b="0" strike="noStrike" spc="-1">
                <a:solidFill>
                  <a:srgbClr val="000000"/>
                </a:solidFill>
                <a:latin typeface="Calibri"/>
                <a:ea typeface="DejaVu Sans"/>
              </a:rPr>
              <a:t>Plodnost</a:t>
            </a:r>
            <a:endParaRPr lang="cs-CZ" sz="4400" b="0" strike="noStrike" spc="-1">
              <a:latin typeface="Arial"/>
            </a:endParaRPr>
          </a:p>
        </p:txBody>
      </p:sp>
      <p:pic>
        <p:nvPicPr>
          <p:cNvPr id="163" name="Picture 2"/>
          <p:cNvPicPr/>
          <p:nvPr/>
        </p:nvPicPr>
        <p:blipFill>
          <a:blip r:embed="rId2" cstate="print"/>
          <a:stretch/>
        </p:blipFill>
        <p:spPr>
          <a:xfrm>
            <a:off x="106200" y="2133000"/>
            <a:ext cx="9036000" cy="4591080"/>
          </a:xfrm>
          <a:prstGeom prst="rect">
            <a:avLst/>
          </a:prstGeom>
          <a:ln w="0">
            <a:noFill/>
          </a:ln>
        </p:spPr>
      </p:pic>
      <p:sp>
        <p:nvSpPr>
          <p:cNvPr id="4" name="TextovéPole 3"/>
          <p:cNvSpPr txBox="1"/>
          <p:nvPr/>
        </p:nvSpPr>
        <p:spPr>
          <a:xfrm>
            <a:off x="571472" y="1214422"/>
            <a:ext cx="41434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= počet dětí na 1 ženu, v ČR 1,83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CustomShape 1"/>
          <p:cNvSpPr/>
          <p:nvPr/>
        </p:nvSpPr>
        <p:spPr>
          <a:xfrm>
            <a:off x="457200" y="274680"/>
            <a:ext cx="8227800" cy="1141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cs-CZ" sz="4400" b="0" strike="noStrike" spc="-1">
                <a:solidFill>
                  <a:srgbClr val="000000"/>
                </a:solidFill>
                <a:latin typeface="Calibri"/>
                <a:ea typeface="DejaVu Sans"/>
              </a:rPr>
              <a:t>Úmrtnost</a:t>
            </a:r>
            <a:endParaRPr lang="cs-CZ" sz="4400" b="0" strike="noStrike" spc="-1">
              <a:latin typeface="Arial"/>
            </a:endParaRPr>
          </a:p>
        </p:txBody>
      </p:sp>
      <p:pic>
        <p:nvPicPr>
          <p:cNvPr id="165" name="Picture 2"/>
          <p:cNvPicPr/>
          <p:nvPr/>
        </p:nvPicPr>
        <p:blipFill>
          <a:blip r:embed="rId2" cstate="print"/>
          <a:stretch/>
        </p:blipFill>
        <p:spPr>
          <a:xfrm>
            <a:off x="0" y="2898720"/>
            <a:ext cx="9142200" cy="3957480"/>
          </a:xfrm>
          <a:prstGeom prst="rect">
            <a:avLst/>
          </a:prstGeom>
          <a:ln w="0">
            <a:noFill/>
          </a:ln>
        </p:spPr>
      </p:pic>
      <p:sp>
        <p:nvSpPr>
          <p:cNvPr id="4" name="Obdélník 3"/>
          <p:cNvSpPr/>
          <p:nvPr/>
        </p:nvSpPr>
        <p:spPr>
          <a:xfrm>
            <a:off x="428596" y="1500174"/>
            <a:ext cx="87154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/>
              <a:t>= celkový počet zemřelých v daném území a v daném období, připadající na 1000 obyvatel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1390</TotalTime>
  <Words>1072</Words>
  <Application>Microsoft Office PowerPoint</Application>
  <PresentationFormat>Předvádění na obrazovce (4:3)</PresentationFormat>
  <Paragraphs>174</Paragraphs>
  <Slides>42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7</vt:i4>
      </vt:variant>
      <vt:variant>
        <vt:lpstr>Motiv</vt:lpstr>
      </vt:variant>
      <vt:variant>
        <vt:i4>4</vt:i4>
      </vt:variant>
      <vt:variant>
        <vt:lpstr>Nadpisy snímků</vt:lpstr>
      </vt:variant>
      <vt:variant>
        <vt:i4>42</vt:i4>
      </vt:variant>
    </vt:vector>
  </HeadingPairs>
  <TitlesOfParts>
    <vt:vector size="53" baseType="lpstr">
      <vt:lpstr>Arial</vt:lpstr>
      <vt:lpstr>Calibri</vt:lpstr>
      <vt:lpstr>Corbel</vt:lpstr>
      <vt:lpstr>DejaVu Sans</vt:lpstr>
      <vt:lpstr>StarSymbol</vt:lpstr>
      <vt:lpstr>Symbol</vt:lpstr>
      <vt:lpstr>Wingdings</vt:lpstr>
      <vt:lpstr>Office Theme</vt:lpstr>
      <vt:lpstr>Office Theme</vt:lpstr>
      <vt:lpstr>Office Theme</vt:lpstr>
      <vt:lpstr>Office Theme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GML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Humánní geografie</dc:title>
  <dc:subject/>
  <dc:creator>ucitel</dc:creator>
  <dc:description/>
  <cp:lastModifiedBy>Mlček Lukáš</cp:lastModifiedBy>
  <cp:revision>183</cp:revision>
  <dcterms:created xsi:type="dcterms:W3CDTF">2017-04-05T06:54:12Z</dcterms:created>
  <dcterms:modified xsi:type="dcterms:W3CDTF">2024-05-17T10:33:41Z</dcterms:modified>
  <dc:language>cs-CZ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HiddenSlides">
    <vt:i4>0</vt:i4>
  </property>
  <property fmtid="{D5CDD505-2E9C-101B-9397-08002B2CF9AE}" pid="3" name="HyperlinksChanged">
    <vt:bool>false</vt:bool>
  </property>
  <property fmtid="{D5CDD505-2E9C-101B-9397-08002B2CF9AE}" pid="4" name="LinksUpToDate">
    <vt:bool>false</vt:bool>
  </property>
  <property fmtid="{D5CDD505-2E9C-101B-9397-08002B2CF9AE}" pid="5" name="MMClips">
    <vt:i4>0</vt:i4>
  </property>
  <property fmtid="{D5CDD505-2E9C-101B-9397-08002B2CF9AE}" pid="6" name="Notes">
    <vt:i4>0</vt:i4>
  </property>
  <property fmtid="{D5CDD505-2E9C-101B-9397-08002B2CF9AE}" pid="7" name="PresentationFormat">
    <vt:lpwstr>Předvádění na obrazovce (4:3)</vt:lpwstr>
  </property>
  <property fmtid="{D5CDD505-2E9C-101B-9397-08002B2CF9AE}" pid="8" name="ScaleCrop">
    <vt:bool>false</vt:bool>
  </property>
  <property fmtid="{D5CDD505-2E9C-101B-9397-08002B2CF9AE}" pid="9" name="ShareDoc">
    <vt:bool>false</vt:bool>
  </property>
  <property fmtid="{D5CDD505-2E9C-101B-9397-08002B2CF9AE}" pid="10" name="Slides">
    <vt:i4>35</vt:i4>
  </property>
</Properties>
</file>