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40" autoAdjust="0"/>
  </p:normalViewPr>
  <p:slideViewPr>
    <p:cSldViewPr>
      <p:cViewPr>
        <p:scale>
          <a:sx n="125" d="100"/>
          <a:sy n="125" d="100"/>
        </p:scale>
        <p:origin x="-588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1C4-D886-476D-9FD6-1D3873010713}" type="datetimeFigureOut">
              <a:rPr lang="cs-CZ" smtClean="0"/>
              <a:pPr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AC7E-6FCE-464E-9DD0-D3C9AB3B5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1C4-D886-476D-9FD6-1D3873010713}" type="datetimeFigureOut">
              <a:rPr lang="cs-CZ" smtClean="0"/>
              <a:pPr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AC7E-6FCE-464E-9DD0-D3C9AB3B5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1C4-D886-476D-9FD6-1D3873010713}" type="datetimeFigureOut">
              <a:rPr lang="cs-CZ" smtClean="0"/>
              <a:pPr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AC7E-6FCE-464E-9DD0-D3C9AB3B5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1C4-D886-476D-9FD6-1D3873010713}" type="datetimeFigureOut">
              <a:rPr lang="cs-CZ" smtClean="0"/>
              <a:pPr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AC7E-6FCE-464E-9DD0-D3C9AB3B5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1C4-D886-476D-9FD6-1D3873010713}" type="datetimeFigureOut">
              <a:rPr lang="cs-CZ" smtClean="0"/>
              <a:pPr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AC7E-6FCE-464E-9DD0-D3C9AB3B5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1C4-D886-476D-9FD6-1D3873010713}" type="datetimeFigureOut">
              <a:rPr lang="cs-CZ" smtClean="0"/>
              <a:pPr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AC7E-6FCE-464E-9DD0-D3C9AB3B5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1C4-D886-476D-9FD6-1D3873010713}" type="datetimeFigureOut">
              <a:rPr lang="cs-CZ" smtClean="0"/>
              <a:pPr/>
              <a:t>23.10.2017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AC7E-6FCE-464E-9DD0-D3C9AB3B5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1C4-D886-476D-9FD6-1D3873010713}" type="datetimeFigureOut">
              <a:rPr lang="cs-CZ" smtClean="0"/>
              <a:pPr/>
              <a:t>23.10.2017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AC7E-6FCE-464E-9DD0-D3C9AB3B5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1C4-D886-476D-9FD6-1D3873010713}" type="datetimeFigureOut">
              <a:rPr lang="cs-CZ" smtClean="0"/>
              <a:pPr/>
              <a:t>23.10.2017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AC7E-6FCE-464E-9DD0-D3C9AB3B5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1C4-D886-476D-9FD6-1D3873010713}" type="datetimeFigureOut">
              <a:rPr lang="cs-CZ" smtClean="0"/>
              <a:pPr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AC7E-6FCE-464E-9DD0-D3C9AB3B5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11C4-D886-476D-9FD6-1D3873010713}" type="datetimeFigureOut">
              <a:rPr lang="cs-CZ" smtClean="0"/>
              <a:pPr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AC7E-6FCE-464E-9DD0-D3C9AB3B5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611C4-D886-476D-9FD6-1D3873010713}" type="datetimeFigureOut">
              <a:rPr lang="cs-CZ" smtClean="0"/>
              <a:pPr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DAC7E-6FCE-464E-9DD0-D3C9AB3B5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yzweb.cz/clanky/index.php?id=90&amp;id_casti=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cez.cz/edee/content/microsites/elektrina/zaj7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k5.sh.cvut.cz/~oskar/stah/technika_tramvaji_darkblu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tlaslokomotiv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KAPITOLA Střídavý proud v energetice – Elektromotory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Vojtěch Beneš 2014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Střídavé motory jednofázové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Napájení = 230 V </a:t>
            </a:r>
            <a:r>
              <a:rPr lang="cs-CZ" dirty="0" err="1" smtClean="0"/>
              <a:t>st</a:t>
            </a:r>
            <a:r>
              <a:rPr lang="cs-CZ" dirty="0" smtClean="0"/>
              <a:t>, synchronní</a:t>
            </a:r>
          </a:p>
          <a:p>
            <a:pPr>
              <a:buNone/>
            </a:pPr>
            <a:r>
              <a:rPr lang="cs-CZ" dirty="0" smtClean="0"/>
              <a:t>Běžné spotřebiče = vrtačky, vysavače, ledničky, pračky, čerpadla, 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75656" y="62280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O motorech na </a:t>
            </a:r>
            <a:r>
              <a:rPr lang="cs-CZ" dirty="0" err="1" smtClean="0">
                <a:hlinkClick r:id="rId2"/>
              </a:rPr>
              <a:t>fyzwebu</a:t>
            </a:r>
            <a:endParaRPr lang="cs-CZ" dirty="0"/>
          </a:p>
        </p:txBody>
      </p:sp>
      <p:pic>
        <p:nvPicPr>
          <p:cNvPr id="5" name="Obrázek 4" descr="257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992907"/>
            <a:ext cx="2088232" cy="29563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427984" y="62280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4"/>
              </a:rPr>
              <a:t>O motorech na stránkách ČEZu</a:t>
            </a:r>
            <a:endParaRPr lang="cs-CZ" dirty="0"/>
          </a:p>
        </p:txBody>
      </p:sp>
      <p:pic>
        <p:nvPicPr>
          <p:cNvPr id="8" name="Obrázek 7" descr="1271264789-gflu-cerpad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6104" y="2842096"/>
            <a:ext cx="204216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_vyrp12_201232GF-r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6084168" cy="687324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62068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Řez ponorným čerpadlem</a:t>
            </a:r>
            <a:endParaRPr lang="cs-CZ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Trojfázový asynchronní elektromotor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r>
              <a:rPr lang="cs-CZ" dirty="0" smtClean="0"/>
              <a:t>stator = cívky připojené ke sdruženému napětí 400 V </a:t>
            </a:r>
          </a:p>
          <a:p>
            <a:r>
              <a:rPr lang="cs-CZ" dirty="0" smtClean="0"/>
              <a:t>rotor = kotva nakrátko = klecové vinutí (nepřipojeny žádné vodiče)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Asynchro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789040"/>
            <a:ext cx="4356100" cy="2692400"/>
          </a:xfrm>
          <a:prstGeom prst="rect">
            <a:avLst/>
          </a:prstGeom>
        </p:spPr>
      </p:pic>
      <p:pic>
        <p:nvPicPr>
          <p:cNvPr id="7" name="Obrázek 6" descr="elektromoto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384376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Trojfázový asynchronní elektromotor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44016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Stator vytváří točivé magnetické pole</a:t>
            </a:r>
          </a:p>
          <a:p>
            <a:r>
              <a:rPr lang="cs-CZ" dirty="0" smtClean="0"/>
              <a:t>V rotoru se indukují vířivé proudy → vzniká indukované magnetické pole → magnetická síla otáčející kotvou</a:t>
            </a:r>
            <a:endParaRPr lang="cs-CZ" dirty="0"/>
          </a:p>
        </p:txBody>
      </p:sp>
      <p:pic>
        <p:nvPicPr>
          <p:cNvPr id="4" name="Obrázek 3" descr="image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53834"/>
            <a:ext cx="5112568" cy="3167454"/>
          </a:xfrm>
          <a:prstGeom prst="rect">
            <a:avLst/>
          </a:prstGeom>
        </p:spPr>
      </p:pic>
      <p:pic>
        <p:nvPicPr>
          <p:cNvPr id="5" name="Obrázek 4" descr="52_vinuti_rotor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974182"/>
            <a:ext cx="2095500" cy="15430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72200" y="56612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kotva = klecové vinutí 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Trojfázový asynchronní elektromotor</a:t>
            </a:r>
            <a:endParaRPr lang="cs-CZ" dirty="0"/>
          </a:p>
        </p:txBody>
      </p:sp>
      <p:pic>
        <p:nvPicPr>
          <p:cNvPr id="4" name="Zástupný symbol pro obsah 3" descr="cba215e91c_57295385_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552728" cy="509260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Trojfázový asynchronní elektromotor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cs-CZ" dirty="0" smtClean="0"/>
              <a:t>Výhody = jednoduchá konstrukce, bezporuchovost</a:t>
            </a:r>
          </a:p>
          <a:p>
            <a:r>
              <a:rPr lang="cs-CZ" dirty="0" smtClean="0"/>
              <a:t>Čím větší skluz			, tím větší síla (točivý moment)</a:t>
            </a:r>
          </a:p>
          <a:p>
            <a:r>
              <a:rPr lang="cs-CZ" dirty="0" smtClean="0"/>
              <a:t>Použití: čerpadla, okružní pily, průmyslové stroje 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419872" y="2454669"/>
          <a:ext cx="2664296" cy="1118347"/>
        </p:xfrm>
        <a:graphic>
          <a:graphicData uri="http://schemas.openxmlformats.org/presentationml/2006/ole">
            <p:oleObj spid="_x0000_s15362" name="Rovnice" r:id="rId3" imgW="10285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7280" y="5229200"/>
            <a:ext cx="3538736" cy="1143000"/>
          </a:xfrm>
        </p:spPr>
        <p:txBody>
          <a:bodyPr/>
          <a:lstStyle/>
          <a:p>
            <a:r>
              <a:rPr lang="cs-CZ" dirty="0" smtClean="0"/>
              <a:t>A je to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4" name="Zástupný symbol pro obsah 3" descr="57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3048000" cy="3705225"/>
          </a:xfrm>
        </p:spPr>
      </p:pic>
      <p:pic>
        <p:nvPicPr>
          <p:cNvPr id="5" name="Obrázek 4" descr="52d640c7501c78c6f235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76672"/>
            <a:ext cx="4200128" cy="2625080"/>
          </a:xfrm>
          <a:prstGeom prst="rect">
            <a:avLst/>
          </a:prstGeom>
        </p:spPr>
      </p:pic>
      <p:pic>
        <p:nvPicPr>
          <p:cNvPr id="6" name="Obrázek 5" descr="_vyrn_2000Michacka.jpg"/>
          <p:cNvPicPr>
            <a:picLocks noChangeAspect="1"/>
          </p:cNvPicPr>
          <p:nvPr/>
        </p:nvPicPr>
        <p:blipFill>
          <a:blip r:embed="rId4" cstate="print"/>
          <a:srcRect l="6298" r="4379"/>
          <a:stretch>
            <a:fillRect/>
          </a:stretch>
        </p:blipFill>
        <p:spPr>
          <a:xfrm>
            <a:off x="4788024" y="3240360"/>
            <a:ext cx="3998115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Elektromotory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Přeměna elektrické energie na mechanickou</a:t>
            </a:r>
          </a:p>
          <a:p>
            <a:r>
              <a:rPr lang="cs-CZ" dirty="0" smtClean="0"/>
              <a:t>Základní princip: působení magnetického pole na vodič s proudem</a:t>
            </a:r>
          </a:p>
          <a:p>
            <a:pPr>
              <a:buNone/>
            </a:pPr>
            <a:r>
              <a:rPr lang="cs-CZ" dirty="0" smtClean="0"/>
              <a:t>	Rotorem otáčí magnetická síla</a:t>
            </a:r>
          </a:p>
          <a:p>
            <a:r>
              <a:rPr lang="cs-CZ" dirty="0" smtClean="0"/>
              <a:t>Výhoda: proud (magnetickou sílu) lze kdykoli zapnout/vypnout 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083535" y="3259708"/>
          <a:ext cx="2088865" cy="601340"/>
        </p:xfrm>
        <a:graphic>
          <a:graphicData uri="http://schemas.openxmlformats.org/presentationml/2006/ole">
            <p:oleObj spid="_x0000_s1026" name="Rovnice" r:id="rId3" imgW="8380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elektromotorů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Stejnosměrné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Střídavé</a:t>
            </a:r>
          </a:p>
          <a:p>
            <a:pPr marL="514350" indent="-514350">
              <a:buNone/>
            </a:pPr>
            <a:r>
              <a:rPr lang="cs-CZ" dirty="0" smtClean="0"/>
              <a:t>	– jednofázové (na 230 V)</a:t>
            </a:r>
          </a:p>
          <a:p>
            <a:pPr marL="514350" indent="-514350">
              <a:buNone/>
            </a:pPr>
            <a:r>
              <a:rPr lang="cs-CZ" dirty="0" smtClean="0"/>
              <a:t>	– trojfázové (400 V)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Stejnosměrné motory</a:t>
            </a:r>
            <a:endParaRPr lang="cs-CZ" dirty="0"/>
          </a:p>
        </p:txBody>
      </p:sp>
      <p:pic>
        <p:nvPicPr>
          <p:cNvPr id="4" name="Zástupný symbol pro obsah 3" descr="Electric_moto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23317"/>
            <a:ext cx="4525963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5148064" y="148478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Stator = perm. Magnet</a:t>
            </a:r>
          </a:p>
          <a:p>
            <a:r>
              <a:rPr lang="cs-CZ" sz="2400" dirty="0" smtClean="0"/>
              <a:t>Rotor = dvoupólová kotva = 	cívka s proudem</a:t>
            </a:r>
          </a:p>
          <a:p>
            <a:r>
              <a:rPr lang="cs-CZ" sz="2400" dirty="0" smtClean="0"/>
              <a:t>Komutátor = uhlíkové 		kartáčky</a:t>
            </a:r>
          </a:p>
          <a:p>
            <a:r>
              <a:rPr lang="cs-CZ" sz="2400" dirty="0" smtClean="0"/>
              <a:t>Použití : hračky</a:t>
            </a:r>
            <a:endParaRPr lang="cs-CZ" sz="2400" dirty="0"/>
          </a:p>
        </p:txBody>
      </p:sp>
      <p:pic>
        <p:nvPicPr>
          <p:cNvPr id="6" name="Obrázek 5" descr="dc_motor_mig_2025_racing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861048"/>
            <a:ext cx="2880320" cy="2277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Princip stejnosměrného elektromotoru</a:t>
            </a:r>
            <a:endParaRPr lang="cs-CZ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1414281"/>
            <a:ext cx="5328594" cy="489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chemaKrokMot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99375" y="1268760"/>
            <a:ext cx="4721097" cy="50851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Stejnosměrné motory v počítači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5482952" cy="182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Ovládání disketové mechaniky = krokový motor</a:t>
            </a:r>
          </a:p>
          <a:p>
            <a:pPr>
              <a:buNone/>
            </a:pPr>
            <a:r>
              <a:rPr lang="cs-CZ" dirty="0" smtClean="0"/>
              <a:t>Rotor = magnet</a:t>
            </a:r>
          </a:p>
          <a:p>
            <a:pPr>
              <a:buNone/>
            </a:pPr>
            <a:r>
              <a:rPr lang="cs-CZ" dirty="0" smtClean="0"/>
              <a:t>Stator = cívky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stepm-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3456384" cy="26502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Stejnosměrné motory v počítači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314600" cy="1396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Větráček</a:t>
            </a:r>
          </a:p>
          <a:p>
            <a:pPr>
              <a:buNone/>
            </a:pPr>
            <a:r>
              <a:rPr lang="cs-CZ" dirty="0" smtClean="0"/>
              <a:t>Rotor = magnet</a:t>
            </a:r>
          </a:p>
          <a:p>
            <a:pPr>
              <a:buNone/>
            </a:pPr>
            <a:r>
              <a:rPr lang="cs-CZ" dirty="0" smtClean="0"/>
              <a:t>Stator = cívky</a:t>
            </a:r>
            <a:endParaRPr lang="cs-CZ" dirty="0"/>
          </a:p>
        </p:txBody>
      </p:sp>
      <p:pic>
        <p:nvPicPr>
          <p:cNvPr id="5" name="Obrázek 4" descr="PC_FAN_UPDAT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1296"/>
            <a:ext cx="6096000" cy="4572000"/>
          </a:xfrm>
          <a:prstGeom prst="rect">
            <a:avLst/>
          </a:prstGeom>
        </p:spPr>
      </p:pic>
      <p:pic>
        <p:nvPicPr>
          <p:cNvPr id="6" name="Obrázek 5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2428875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Stejnosměrné motory v tramvaji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15841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Rotor i stator = cívky zapojené sériově</a:t>
            </a:r>
          </a:p>
          <a:p>
            <a:pPr>
              <a:buNone/>
            </a:pPr>
            <a:r>
              <a:rPr lang="cs-CZ" dirty="0" smtClean="0"/>
              <a:t>Odporová/tyristorová regulace výkonu</a:t>
            </a:r>
          </a:p>
          <a:p>
            <a:pPr>
              <a:buNone/>
            </a:pPr>
            <a:r>
              <a:rPr lang="cs-CZ" dirty="0" smtClean="0"/>
              <a:t>Napájecí napětí v Brně = 600 V (kolej +), výkon = 4 x 40 kW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60119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Technika pražských tramvají</a:t>
            </a:r>
            <a:endParaRPr lang="cs-CZ" dirty="0" smtClean="0"/>
          </a:p>
        </p:txBody>
      </p:sp>
      <p:pic>
        <p:nvPicPr>
          <p:cNvPr id="5" name="Obrázek 4" descr="orig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924944"/>
            <a:ext cx="2866604" cy="2736304"/>
          </a:xfrm>
          <a:prstGeom prst="rect">
            <a:avLst/>
          </a:prstGeom>
        </p:spPr>
      </p:pic>
      <p:pic>
        <p:nvPicPr>
          <p:cNvPr id="7" name="Obrázek 6" descr="Brno,_Město_Brno,_Moravské_náměstí,_Tatra_K2_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942946"/>
            <a:ext cx="5256584" cy="39424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</a:t>
            </a:r>
            <a:r>
              <a:rPr lang="cs-CZ" dirty="0" smtClean="0"/>
              <a:t>otory v lokomotivě – </a:t>
            </a:r>
            <a:r>
              <a:rPr lang="cs-CZ" dirty="0" err="1" smtClean="0"/>
              <a:t>ss</a:t>
            </a:r>
            <a:r>
              <a:rPr lang="cs-CZ" dirty="0" smtClean="0"/>
              <a:t>, sériové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5301208"/>
            <a:ext cx="7056784" cy="122413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smtClean="0"/>
              <a:t>Elektrická </a:t>
            </a:r>
            <a:r>
              <a:rPr lang="cs-CZ" dirty="0" err="1" smtClean="0"/>
              <a:t>dvousystémová</a:t>
            </a:r>
            <a:r>
              <a:rPr lang="cs-CZ" dirty="0" smtClean="0"/>
              <a:t> lokomotiva řady E350</a:t>
            </a:r>
          </a:p>
          <a:p>
            <a:pPr>
              <a:buNone/>
            </a:pPr>
            <a:r>
              <a:rPr lang="cs-CZ" dirty="0" smtClean="0"/>
              <a:t>88 tun, 4 000 kW, 160 km/h</a:t>
            </a:r>
          </a:p>
          <a:p>
            <a:pPr>
              <a:buNone/>
            </a:pPr>
            <a:r>
              <a:rPr lang="cs-CZ" dirty="0" smtClean="0"/>
              <a:t>Trakce: 3 </a:t>
            </a:r>
            <a:r>
              <a:rPr lang="cs-CZ" dirty="0" err="1" smtClean="0"/>
              <a:t>kV</a:t>
            </a:r>
            <a:r>
              <a:rPr lang="cs-CZ" dirty="0" smtClean="0"/>
              <a:t> </a:t>
            </a:r>
            <a:r>
              <a:rPr lang="cs-CZ" dirty="0" err="1" smtClean="0"/>
              <a:t>ss</a:t>
            </a:r>
            <a:r>
              <a:rPr lang="cs-CZ" dirty="0" smtClean="0"/>
              <a:t> (sever Čech), 25 </a:t>
            </a:r>
            <a:r>
              <a:rPr lang="cs-CZ" dirty="0" err="1" smtClean="0"/>
              <a:t>kV</a:t>
            </a:r>
            <a:r>
              <a:rPr lang="cs-CZ" dirty="0" smtClean="0"/>
              <a:t>/50 Hz (Morava)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Atlas lokomotiv</a:t>
            </a:r>
            <a:endParaRPr lang="cs-CZ" dirty="0"/>
          </a:p>
        </p:txBody>
      </p:sp>
      <p:pic>
        <p:nvPicPr>
          <p:cNvPr id="4" name="Obrázek 3" descr="003.jpg"/>
          <p:cNvPicPr>
            <a:picLocks noChangeAspect="1"/>
          </p:cNvPicPr>
          <p:nvPr/>
        </p:nvPicPr>
        <p:blipFill>
          <a:blip r:embed="rId3" cstate="print"/>
          <a:srcRect t="5704" b="7602"/>
          <a:stretch>
            <a:fillRect/>
          </a:stretch>
        </p:blipFill>
        <p:spPr>
          <a:xfrm>
            <a:off x="1152128" y="1222719"/>
            <a:ext cx="6804248" cy="39344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250</Words>
  <Application>Microsoft Office PowerPoint</Application>
  <PresentationFormat>Předvádění na obrazovce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Rovnice</vt:lpstr>
      <vt:lpstr>KAPITOLA Střídavý proud v energetice – Elektromotory</vt:lpstr>
      <vt:lpstr>Elektromotory</vt:lpstr>
      <vt:lpstr>Rozdělení elektromotorů</vt:lpstr>
      <vt:lpstr>Stejnosměrné motory</vt:lpstr>
      <vt:lpstr>Princip stejnosměrného elektromotoru</vt:lpstr>
      <vt:lpstr>Stejnosměrné motory v počítači</vt:lpstr>
      <vt:lpstr>Stejnosměrné motory v počítači</vt:lpstr>
      <vt:lpstr>Stejnosměrné motory v tramvaji</vt:lpstr>
      <vt:lpstr>Motory v lokomotivě – ss, sériové</vt:lpstr>
      <vt:lpstr>Střídavé motory jednofázové</vt:lpstr>
      <vt:lpstr>Snímek 11</vt:lpstr>
      <vt:lpstr>Trojfázový asynchronní elektromotor</vt:lpstr>
      <vt:lpstr>Trojfázový asynchronní elektromotor</vt:lpstr>
      <vt:lpstr>Trojfázový asynchronní elektromotor</vt:lpstr>
      <vt:lpstr>Trojfázový asynchronní elektromotor</vt:lpstr>
      <vt:lpstr>A je to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KAPITOLA Střídavý proud v energetice – Elektromotory</dc:title>
  <dc:creator>student</dc:creator>
  <cp:lastModifiedBy>ucitel</cp:lastModifiedBy>
  <cp:revision>23</cp:revision>
  <dcterms:created xsi:type="dcterms:W3CDTF">2014-07-16T08:53:37Z</dcterms:created>
  <dcterms:modified xsi:type="dcterms:W3CDTF">2017-10-23T08:14:18Z</dcterms:modified>
</cp:coreProperties>
</file>