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40E"/>
    <a:srgbClr val="2D8022"/>
    <a:srgbClr val="6380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F1BF3-C18E-40F8-A806-B8DF24214047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975FAE-61C1-46B0-B04E-1A4770415BF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13 </a:t>
            </a:r>
            <a:r>
              <a:rPr lang="cs-CZ" b="1"/>
              <a:t>v sadě</a:t>
            </a:r>
          </a:p>
          <a:p>
            <a:pPr algn="ctr"/>
            <a:r>
              <a:rPr lang="cs-CZ" b="1" dirty="0"/>
              <a:t>22. Ch-1 </a:t>
            </a:r>
            <a:r>
              <a:rPr lang="pl-PL" b="1" dirty="0"/>
              <a:t>Biochemie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DUM: </a:t>
            </a:r>
            <a:r>
              <a:rPr lang="cs-CZ" sz="1400" dirty="0" smtClean="0"/>
              <a:t>Steroidní sloučeniny – cholesterol, steroidní hormony, </a:t>
            </a:r>
            <a:r>
              <a:rPr lang="cs-CZ" sz="1400" smtClean="0"/>
              <a:t>cholové kyseliny</a:t>
            </a:r>
            <a:endParaRPr lang="cs-CZ" sz="1400" dirty="0"/>
          </a:p>
          <a:p>
            <a:r>
              <a:rPr lang="cs-CZ" sz="1400" dirty="0"/>
              <a:t> </a:t>
            </a:r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5580112" y="1268760"/>
            <a:ext cx="3456384" cy="2520280"/>
          </a:xfrm>
          <a:prstGeom prst="roundRect">
            <a:avLst/>
          </a:prstGeom>
          <a:solidFill>
            <a:srgbClr val="2D802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280" y="404664"/>
            <a:ext cx="5050904" cy="852704"/>
          </a:xfrm>
        </p:spPr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Pohlavní hormony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556792"/>
            <a:ext cx="9180512" cy="5472608"/>
          </a:xfrm>
        </p:spPr>
        <p:txBody>
          <a:bodyPr>
            <a:normAutofit/>
          </a:bodyPr>
          <a:lstStyle/>
          <a:p>
            <a:r>
              <a:rPr lang="cs-CZ" b="1" dirty="0" smtClean="0"/>
              <a:t>Progesteron </a:t>
            </a:r>
            <a:r>
              <a:rPr lang="cs-CZ" dirty="0" smtClean="0"/>
              <a:t>(C21)</a:t>
            </a:r>
          </a:p>
          <a:p>
            <a:pPr>
              <a:buFontTx/>
              <a:buChar char="-"/>
            </a:pPr>
            <a:r>
              <a:rPr lang="cs-CZ" sz="2800" dirty="0" smtClean="0"/>
              <a:t>Vzniká přímo z</a:t>
            </a:r>
            <a:r>
              <a:rPr lang="en-GB" sz="2800" dirty="0" smtClean="0"/>
              <a:t> </a:t>
            </a:r>
            <a:r>
              <a:rPr lang="en-GB" sz="2800" dirty="0" err="1" smtClean="0"/>
              <a:t>pregnenolon</a:t>
            </a:r>
            <a:r>
              <a:rPr lang="cs-CZ" sz="2800" dirty="0" smtClean="0"/>
              <a:t>u.</a:t>
            </a:r>
          </a:p>
          <a:p>
            <a:pPr>
              <a:buFontTx/>
              <a:buChar char="-"/>
            </a:pPr>
            <a:r>
              <a:rPr lang="cs-CZ" dirty="0" smtClean="0"/>
              <a:t>Produkován majoritně ve </a:t>
            </a:r>
            <a:r>
              <a:rPr lang="cs-CZ" b="1" dirty="0" smtClean="0"/>
              <a:t>žlutém</a:t>
            </a:r>
          </a:p>
          <a:p>
            <a:pPr marL="273050" indent="-9525">
              <a:buNone/>
            </a:pPr>
            <a:r>
              <a:rPr lang="cs-CZ" b="1" dirty="0" smtClean="0"/>
              <a:t>tělísku </a:t>
            </a:r>
            <a:r>
              <a:rPr lang="cs-CZ" b="1" i="1" dirty="0" smtClean="0"/>
              <a:t>(corpus </a:t>
            </a:r>
            <a:r>
              <a:rPr lang="cs-CZ" b="1" i="1" dirty="0" err="1" smtClean="0"/>
              <a:t>luteum</a:t>
            </a:r>
            <a:r>
              <a:rPr lang="cs-CZ" b="1" i="1" dirty="0" smtClean="0"/>
              <a:t>)</a:t>
            </a:r>
            <a:r>
              <a:rPr lang="cs-CZ" dirty="0" smtClean="0"/>
              <a:t>. V období těhotenství též </a:t>
            </a:r>
            <a:r>
              <a:rPr lang="cs-CZ" b="1" dirty="0" smtClean="0"/>
              <a:t>placentou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Navozuje sekreční fázi menstruačního</a:t>
            </a:r>
          </a:p>
          <a:p>
            <a:pPr marL="273050" indent="-9525">
              <a:buNone/>
            </a:pPr>
            <a:r>
              <a:rPr lang="cs-CZ" dirty="0" smtClean="0"/>
              <a:t>cyklu, podporuje </a:t>
            </a:r>
            <a:r>
              <a:rPr lang="cs-CZ" b="1" dirty="0" smtClean="0"/>
              <a:t>růst děložní sliznice </a:t>
            </a:r>
            <a:r>
              <a:rPr lang="cs-CZ" b="1" i="1" dirty="0" smtClean="0"/>
              <a:t>(endometria) </a:t>
            </a:r>
            <a:r>
              <a:rPr lang="cs-CZ" dirty="0" smtClean="0"/>
              <a:t>po ovulaci.</a:t>
            </a:r>
          </a:p>
          <a:p>
            <a:pPr>
              <a:buFontTx/>
              <a:buChar char="-"/>
            </a:pPr>
            <a:r>
              <a:rPr lang="cs-CZ" dirty="0" smtClean="0"/>
              <a:t>Zastavuje menstruační cyklus, navozuje vývoj mléčné žlázy, zvyšuje množství hlenu v děložním hrdle (ochranná zátka) a tlumí (předčasné) kontrakce dělohy.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796136" y="1412776"/>
          <a:ext cx="3129756" cy="2319452"/>
        </p:xfrm>
        <a:graphic>
          <a:graphicData uri="http://schemas.openxmlformats.org/presentationml/2006/ole">
            <p:oleObj spid="_x0000_s20482" name="ChemSketch" r:id="rId3" imgW="1648800" imgH="1222200" progId="ACD.ChemSketch.20">
              <p:embed/>
            </p:oleObj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8377983" y="332656"/>
            <a:ext cx="370481" cy="706435"/>
            <a:chOff x="6948264" y="332656"/>
            <a:chExt cx="370481" cy="706435"/>
          </a:xfrm>
        </p:grpSpPr>
        <p:sp>
          <p:nvSpPr>
            <p:cNvPr id="6" name="Elipsa 5"/>
            <p:cNvSpPr/>
            <p:nvPr/>
          </p:nvSpPr>
          <p:spPr>
            <a:xfrm>
              <a:off x="6948264" y="332656"/>
              <a:ext cx="360000" cy="360000"/>
            </a:xfrm>
            <a:prstGeom prst="ellipse">
              <a:avLst/>
            </a:prstGeom>
            <a:solidFill>
              <a:srgbClr val="149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ovací čára 7"/>
            <p:cNvCxnSpPr>
              <a:stCxn id="6" idx="4"/>
            </p:cNvCxnSpPr>
            <p:nvPr/>
          </p:nvCxnSpPr>
          <p:spPr>
            <a:xfrm>
              <a:off x="7128264" y="692656"/>
              <a:ext cx="6827" cy="346435"/>
            </a:xfrm>
            <a:prstGeom prst="line">
              <a:avLst/>
            </a:prstGeom>
            <a:ln w="50800">
              <a:solidFill>
                <a:srgbClr val="149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rot="5400000">
              <a:off x="7142114" y="666908"/>
              <a:ext cx="6827" cy="346435"/>
            </a:xfrm>
            <a:prstGeom prst="line">
              <a:avLst/>
            </a:prstGeom>
            <a:ln w="50800">
              <a:solidFill>
                <a:srgbClr val="149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aoblený obdélník 12"/>
          <p:cNvSpPr/>
          <p:nvPr/>
        </p:nvSpPr>
        <p:spPr>
          <a:xfrm>
            <a:off x="251520" y="1628800"/>
            <a:ext cx="2880320" cy="36004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251520" y="1196752"/>
            <a:ext cx="2232248" cy="43204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148064" y="476672"/>
            <a:ext cx="3744416" cy="6192688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194920" cy="938368"/>
          </a:xfrm>
        </p:spPr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Pohlavní hormony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124744"/>
            <a:ext cx="5256584" cy="573325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b="1" dirty="0" err="1" smtClean="0"/>
              <a:t>Estrogeny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sz="2800" dirty="0" smtClean="0"/>
              <a:t>Hlavní pohlavní hormon žen, produkován </a:t>
            </a:r>
            <a:r>
              <a:rPr lang="cs-CZ" sz="2800" b="1" dirty="0" smtClean="0"/>
              <a:t>vaječníky </a:t>
            </a:r>
            <a:r>
              <a:rPr lang="cs-CZ" sz="2800" i="1" dirty="0" smtClean="0"/>
              <a:t>(ovarii).</a:t>
            </a:r>
          </a:p>
          <a:p>
            <a:pPr>
              <a:buFontTx/>
              <a:buChar char="-"/>
            </a:pPr>
            <a:r>
              <a:rPr lang="cs-CZ" sz="2800" dirty="0" smtClean="0"/>
              <a:t>Odpovědný za </a:t>
            </a:r>
            <a:r>
              <a:rPr lang="cs-CZ" sz="2800" dirty="0" err="1" smtClean="0"/>
              <a:t>progestační</a:t>
            </a:r>
            <a:r>
              <a:rPr lang="cs-CZ" sz="2800" dirty="0" smtClean="0"/>
              <a:t> změny v děložní sliznici </a:t>
            </a:r>
            <a:r>
              <a:rPr lang="cs-CZ" sz="2800" i="1" dirty="0" smtClean="0"/>
              <a:t>(endometriu)</a:t>
            </a:r>
            <a:r>
              <a:rPr lang="cs-CZ" sz="2800" dirty="0" smtClean="0"/>
              <a:t> </a:t>
            </a:r>
            <a:r>
              <a:rPr lang="cs-CZ" sz="2200" dirty="0" smtClean="0"/>
              <a:t>(pozn. společně s progesteronem).</a:t>
            </a:r>
          </a:p>
          <a:p>
            <a:pPr>
              <a:buFontTx/>
              <a:buChar char="-"/>
            </a:pPr>
            <a:r>
              <a:rPr lang="cs-CZ" sz="2800" dirty="0" smtClean="0"/>
              <a:t>Zodpovědný za</a:t>
            </a:r>
            <a:r>
              <a:rPr lang="en-GB" sz="2800" dirty="0" smtClean="0"/>
              <a:t> </a:t>
            </a:r>
            <a:r>
              <a:rPr lang="cs-CZ" sz="2800" dirty="0" smtClean="0"/>
              <a:t>sekundární pohlavní ženské znaky.</a:t>
            </a:r>
            <a:r>
              <a:rPr lang="en-GB" sz="2800" dirty="0" smtClean="0"/>
              <a:t> </a:t>
            </a: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Diferenciace mléčné žlázy.</a:t>
            </a:r>
          </a:p>
          <a:p>
            <a:pPr>
              <a:buFontTx/>
              <a:buChar char="-"/>
            </a:pPr>
            <a:r>
              <a:rPr lang="cs-CZ" sz="2800" dirty="0" smtClean="0"/>
              <a:t>U mužů inhibuje biosyntézu testosteronu v </a:t>
            </a:r>
            <a:r>
              <a:rPr lang="cs-CZ" sz="2800" dirty="0" err="1" smtClean="0"/>
              <a:t>Leydigových</a:t>
            </a:r>
            <a:r>
              <a:rPr lang="cs-CZ" sz="2800" dirty="0" smtClean="0"/>
              <a:t> buňkách.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289500" y="2708920"/>
          <a:ext cx="2882900" cy="1798637"/>
        </p:xfrm>
        <a:graphic>
          <a:graphicData uri="http://schemas.openxmlformats.org/presentationml/2006/ole">
            <p:oleObj spid="_x0000_s21507" name="ChemSketch" r:id="rId3" imgW="1652040" imgH="1030320" progId="ACD.ChemSketch.20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292080" y="4725144"/>
          <a:ext cx="3019690" cy="1872208"/>
        </p:xfrm>
        <a:graphic>
          <a:graphicData uri="http://schemas.openxmlformats.org/presentationml/2006/ole">
            <p:oleObj spid="_x0000_s21508" name="ChemSketch" r:id="rId4" imgW="1746360" imgH="1082160" progId="ACD.ChemSketch.20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259069" y="476672"/>
          <a:ext cx="3561403" cy="1989435"/>
        </p:xfrm>
        <a:graphic>
          <a:graphicData uri="http://schemas.openxmlformats.org/presentationml/2006/ole">
            <p:oleObj spid="_x0000_s21509" name="ChemSketch" r:id="rId5" imgW="1963080" imgH="1097280" progId="ACD.ChemSketch.20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804248" y="634125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Estradiol (C18)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36296" y="4253026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Estron (C18)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36296" y="19888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Estriol (C18)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8712555" y="50090"/>
            <a:ext cx="370481" cy="706435"/>
            <a:chOff x="6948264" y="332656"/>
            <a:chExt cx="370481" cy="706435"/>
          </a:xfrm>
        </p:grpSpPr>
        <p:sp>
          <p:nvSpPr>
            <p:cNvPr id="13" name="Elipsa 12"/>
            <p:cNvSpPr/>
            <p:nvPr/>
          </p:nvSpPr>
          <p:spPr>
            <a:xfrm>
              <a:off x="6948264" y="332656"/>
              <a:ext cx="360000" cy="360000"/>
            </a:xfrm>
            <a:prstGeom prst="ellipse">
              <a:avLst/>
            </a:prstGeom>
            <a:solidFill>
              <a:srgbClr val="149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3" idx="4"/>
            </p:cNvCxnSpPr>
            <p:nvPr/>
          </p:nvCxnSpPr>
          <p:spPr>
            <a:xfrm>
              <a:off x="7128264" y="692656"/>
              <a:ext cx="6827" cy="346435"/>
            </a:xfrm>
            <a:prstGeom prst="line">
              <a:avLst/>
            </a:prstGeom>
            <a:ln w="50800">
              <a:solidFill>
                <a:srgbClr val="149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rot="5400000">
              <a:off x="7142114" y="666908"/>
              <a:ext cx="6827" cy="346435"/>
            </a:xfrm>
            <a:prstGeom prst="line">
              <a:avLst/>
            </a:prstGeom>
            <a:ln w="50800">
              <a:solidFill>
                <a:srgbClr val="1494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550853" y="1435818"/>
          <a:ext cx="3197612" cy="2065190"/>
        </p:xfrm>
        <a:graphic>
          <a:graphicData uri="http://schemas.openxmlformats.org/presentationml/2006/ole">
            <p:oleObj spid="_x0000_s22530" name="ChemSketch" r:id="rId3" imgW="1627560" imgH="1051560" progId="ACD.ChemSketch.20">
              <p:embed/>
            </p:oleObj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5364088" y="1412776"/>
            <a:ext cx="3528392" cy="2160240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296" y="332656"/>
            <a:ext cx="5194920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Pohlavní hormony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196752"/>
            <a:ext cx="5544616" cy="566124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Testosteron </a:t>
            </a:r>
            <a:r>
              <a:rPr lang="cs-CZ" b="1" i="1" dirty="0" smtClean="0"/>
              <a:t>(androgen) </a:t>
            </a:r>
            <a:r>
              <a:rPr lang="cs-CZ" b="1" dirty="0" smtClean="0"/>
              <a:t>(C19):</a:t>
            </a:r>
          </a:p>
          <a:p>
            <a:pPr>
              <a:buFontTx/>
              <a:buChar char="-"/>
            </a:pPr>
            <a:r>
              <a:rPr lang="cs-CZ" dirty="0" smtClean="0"/>
              <a:t>Produkují </a:t>
            </a:r>
            <a:r>
              <a:rPr lang="cs-CZ" b="1" dirty="0" err="1" smtClean="0"/>
              <a:t>Leydigovy</a:t>
            </a:r>
            <a:r>
              <a:rPr lang="cs-CZ" b="1" dirty="0" smtClean="0"/>
              <a:t> buňky</a:t>
            </a:r>
            <a:r>
              <a:rPr lang="cs-CZ" dirty="0" smtClean="0"/>
              <a:t> varlat </a:t>
            </a:r>
            <a:r>
              <a:rPr lang="cs-CZ" i="1" dirty="0" smtClean="0"/>
              <a:t>(</a:t>
            </a:r>
            <a:r>
              <a:rPr lang="cs-CZ" i="1" dirty="0" err="1" smtClean="0"/>
              <a:t>testes</a:t>
            </a:r>
            <a:r>
              <a:rPr lang="cs-CZ" i="1" dirty="0" smtClean="0"/>
              <a:t>)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Ovlivňuje spermatogenezi a vývoj sekundárních pohlavních znaků.</a:t>
            </a:r>
          </a:p>
          <a:p>
            <a:pPr>
              <a:buFontTx/>
              <a:buChar char="-"/>
            </a:pPr>
            <a:r>
              <a:rPr lang="cs-CZ" dirty="0" smtClean="0"/>
              <a:t>V pubertě stimuluje růst varlat a penisu, růst ochlupení po těle, zvětšení prostaty.</a:t>
            </a:r>
          </a:p>
          <a:p>
            <a:pPr>
              <a:buFontTx/>
              <a:buChar char="-"/>
            </a:pPr>
            <a:r>
              <a:rPr lang="cs-CZ" dirty="0" smtClean="0"/>
              <a:t>Výrazný je jeho anabolický účinek </a:t>
            </a:r>
            <a:r>
              <a:rPr lang="cs-CZ" dirty="0" smtClean="0">
                <a:sym typeface="Symbol"/>
              </a:rPr>
              <a:t> růst svaloviny.</a:t>
            </a:r>
          </a:p>
          <a:p>
            <a:pPr>
              <a:buFontTx/>
              <a:buChar char="-"/>
            </a:pPr>
            <a:r>
              <a:rPr lang="cs-CZ" dirty="0" smtClean="0"/>
              <a:t>Brání rozvoji osteoporózy. </a:t>
            </a:r>
          </a:p>
          <a:p>
            <a:pPr>
              <a:buFontTx/>
              <a:buChar char="-"/>
            </a:pPr>
            <a:r>
              <a:rPr lang="cs-CZ" dirty="0" smtClean="0"/>
              <a:t>Je spojován s dominancí, libidem a agresivitou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44208" y="322683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Testosteron (C19)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64088" y="4149080"/>
            <a:ext cx="3528392" cy="2160240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508104" y="4149080"/>
          <a:ext cx="3236486" cy="2016224"/>
        </p:xfrm>
        <a:graphic>
          <a:graphicData uri="http://schemas.openxmlformats.org/presentationml/2006/ole">
            <p:oleObj spid="_x0000_s22532" name="ChemSketch" r:id="rId4" imgW="1658160" imgH="1033200" progId="ACD.ChemSketch.20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652120" y="623731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dehydroepiandrosteron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 rot="1184287">
            <a:off x="8316416" y="404664"/>
            <a:ext cx="432048" cy="576064"/>
            <a:chOff x="8316416" y="404664"/>
            <a:chExt cx="432048" cy="576064"/>
          </a:xfrm>
        </p:grpSpPr>
        <p:sp>
          <p:nvSpPr>
            <p:cNvPr id="13" name="Elipsa 12"/>
            <p:cNvSpPr/>
            <p:nvPr/>
          </p:nvSpPr>
          <p:spPr>
            <a:xfrm>
              <a:off x="8316416" y="620728"/>
              <a:ext cx="360000" cy="360000"/>
            </a:xfrm>
            <a:prstGeom prst="ellipse">
              <a:avLst/>
            </a:prstGeom>
            <a:solidFill>
              <a:srgbClr val="149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" name="Přímá spojovací šipka 16"/>
            <p:cNvCxnSpPr/>
            <p:nvPr/>
          </p:nvCxnSpPr>
          <p:spPr>
            <a:xfrm rot="-1500000" flipV="1">
              <a:off x="8496416" y="404664"/>
              <a:ext cx="252048" cy="216064"/>
            </a:xfrm>
            <a:prstGeom prst="straightConnector1">
              <a:avLst/>
            </a:prstGeom>
            <a:ln w="50800">
              <a:solidFill>
                <a:srgbClr val="2D80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476672"/>
            <a:ext cx="6779096" cy="866360"/>
          </a:xfrm>
        </p:spPr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 kůry nadledvin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584176"/>
            <a:ext cx="6840760" cy="5517232"/>
          </a:xfrm>
        </p:spPr>
        <p:txBody>
          <a:bodyPr>
            <a:normAutofit/>
          </a:bodyPr>
          <a:lstStyle/>
          <a:p>
            <a:r>
              <a:rPr lang="cs-CZ" dirty="0" smtClean="0"/>
              <a:t> </a:t>
            </a:r>
            <a:r>
              <a:rPr lang="cs-CZ" b="1" dirty="0" smtClean="0"/>
              <a:t>Aldosteron:</a:t>
            </a:r>
          </a:p>
          <a:p>
            <a:pPr>
              <a:buFontTx/>
              <a:buChar char="-"/>
            </a:pPr>
            <a:r>
              <a:rPr lang="cs-CZ" dirty="0" smtClean="0"/>
              <a:t>Je tvořen v kůře nadledvin - v </a:t>
            </a:r>
          </a:p>
          <a:p>
            <a:pPr marL="273050" indent="-9525">
              <a:buNone/>
            </a:pPr>
            <a:r>
              <a:rPr lang="cs-CZ" i="1" dirty="0" smtClean="0"/>
              <a:t>(</a:t>
            </a:r>
            <a:r>
              <a:rPr lang="cs-CZ" i="1" dirty="0" err="1" smtClean="0"/>
              <a:t>zona</a:t>
            </a:r>
            <a:r>
              <a:rPr lang="cs-CZ" i="1" dirty="0" smtClean="0"/>
              <a:t> </a:t>
            </a:r>
            <a:r>
              <a:rPr lang="cs-CZ" i="1" dirty="0" err="1" smtClean="0"/>
              <a:t>glomerulosa</a:t>
            </a:r>
            <a:r>
              <a:rPr lang="cs-CZ" i="1" dirty="0" smtClean="0"/>
              <a:t>)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Je řazen do skupiny </a:t>
            </a:r>
          </a:p>
          <a:p>
            <a:pPr marL="273050" indent="-9525">
              <a:buNone/>
            </a:pPr>
            <a:r>
              <a:rPr lang="cs-CZ" dirty="0" err="1" smtClean="0"/>
              <a:t>mineralokortikoidů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Způsobuje  zpětnou resorpci Na</a:t>
            </a:r>
            <a:r>
              <a:rPr lang="cs-CZ" baseline="30000" dirty="0" smtClean="0"/>
              <a:t>+</a:t>
            </a:r>
            <a:r>
              <a:rPr lang="cs-CZ" dirty="0" smtClean="0"/>
              <a:t> iontů a vody  v  distálních tubulech nefronů z primární moči a naopak  vylučování K</a:t>
            </a:r>
            <a:r>
              <a:rPr lang="cs-CZ" baseline="30000" dirty="0" smtClean="0"/>
              <a:t>+</a:t>
            </a:r>
            <a:r>
              <a:rPr lang="cs-CZ" dirty="0" smtClean="0"/>
              <a:t> a H</a:t>
            </a:r>
            <a:r>
              <a:rPr lang="cs-CZ" baseline="30000" dirty="0" smtClean="0"/>
              <a:t>+</a:t>
            </a:r>
            <a:r>
              <a:rPr lang="cs-CZ" dirty="0" smtClean="0"/>
              <a:t> iontů. Tím </a:t>
            </a:r>
            <a:r>
              <a:rPr lang="cs-CZ" sz="2800" dirty="0" smtClean="0"/>
              <a:t>reguluje objem tekutin.</a:t>
            </a:r>
          </a:p>
          <a:p>
            <a:pPr>
              <a:buFontTx/>
              <a:buChar char="-"/>
            </a:pPr>
            <a:r>
              <a:rPr lang="cs-CZ" sz="2800" dirty="0" smtClean="0"/>
              <a:t>Zvyšuje krevní tlak.</a:t>
            </a:r>
            <a:endParaRPr lang="cs-CZ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364088" y="1484784"/>
          <a:ext cx="3448565" cy="2251262"/>
        </p:xfrm>
        <a:graphic>
          <a:graphicData uri="http://schemas.openxmlformats.org/presentationml/2006/ole">
            <p:oleObj spid="_x0000_s23554" name="ChemSketch" r:id="rId3" imgW="1947600" imgH="1271160" progId="ACD.ChemSketch.20">
              <p:embed/>
            </p:oleObj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5076056" y="1412776"/>
            <a:ext cx="3888432" cy="2520280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68431" y="35856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Aldosteron (C21)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095180" y="3867745"/>
          <a:ext cx="3797300" cy="2441575"/>
        </p:xfrm>
        <a:graphic>
          <a:graphicData uri="http://schemas.openxmlformats.org/presentationml/2006/ole">
            <p:oleObj spid="_x0000_s28676" name="ChemSketch" r:id="rId3" imgW="1981080" imgH="1274040" progId="ACD.ChemSketch.20">
              <p:embed/>
            </p:oleObj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5004048" y="3717032"/>
            <a:ext cx="4032448" cy="2808312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81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Jedná se o hormony tvořené kůrou nadledvin, konkrétně  </a:t>
            </a:r>
            <a:r>
              <a:rPr lang="cs-CZ" sz="2800" dirty="0" smtClean="0"/>
              <a:t>její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zona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fasciculata</a:t>
            </a:r>
            <a:r>
              <a:rPr lang="cs-CZ" sz="2800" i="1" dirty="0" smtClean="0"/>
              <a:t>)</a:t>
            </a:r>
            <a:r>
              <a:rPr lang="cs-CZ" dirty="0" smtClean="0"/>
              <a:t>, tvorbu řídí přední lalok hypofýzy </a:t>
            </a:r>
            <a:r>
              <a:rPr lang="cs-CZ" i="1" dirty="0" smtClean="0"/>
              <a:t>(adenohypofýza)</a:t>
            </a:r>
            <a:r>
              <a:rPr lang="cs-CZ" dirty="0" smtClean="0"/>
              <a:t>prostřednictvím adrenokortikotropního hormonu (ACTH).</a:t>
            </a:r>
          </a:p>
          <a:p>
            <a:r>
              <a:rPr lang="cs-CZ" dirty="0" smtClean="0"/>
              <a:t>Hlavními představiteli jsou kortizol a kortikosteron.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45232" y="404664"/>
            <a:ext cx="6995120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 kůry nadledvin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60932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</a:rPr>
              <a:t>Kortizol  (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hydrokortison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cs-CZ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755576" y="3861048"/>
          <a:ext cx="3803650" cy="2447925"/>
        </p:xfrm>
        <a:graphic>
          <a:graphicData uri="http://schemas.openxmlformats.org/presentationml/2006/ole">
            <p:oleObj spid="_x0000_s28677" name="ChemSketch" r:id="rId4" imgW="1981080" imgH="1274040" progId="ACD.ChemSketch.20">
              <p:embed/>
            </p:oleObj>
          </a:graphicData>
        </a:graphic>
      </p:graphicFrame>
      <p:sp>
        <p:nvSpPr>
          <p:cNvPr id="11" name="Zaoblený obdélník 10"/>
          <p:cNvSpPr/>
          <p:nvPr/>
        </p:nvSpPr>
        <p:spPr>
          <a:xfrm>
            <a:off x="611560" y="3717032"/>
            <a:ext cx="4032448" cy="2808312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605322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</a:rPr>
              <a:t>Kortikosteron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476672"/>
            <a:ext cx="6851104" cy="866360"/>
          </a:xfrm>
        </p:spPr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 kůry nadledvin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cs-CZ" sz="3100" b="1" dirty="0" smtClean="0"/>
              <a:t>Funkce glukokortikoidů: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 </a:t>
            </a:r>
            <a:r>
              <a:rPr lang="cs-CZ" sz="2800" u="sng" dirty="0" smtClean="0"/>
              <a:t>Metabolismus sacharidů a bílkovin </a:t>
            </a:r>
          </a:p>
          <a:p>
            <a:pPr>
              <a:buFontTx/>
              <a:buChar char="-"/>
            </a:pPr>
            <a:r>
              <a:rPr lang="cs-CZ" sz="2800" dirty="0" smtClean="0"/>
              <a:t>zvyšuje koncentraci glukózy v krvi</a:t>
            </a:r>
          </a:p>
          <a:p>
            <a:pPr>
              <a:buFontTx/>
              <a:buChar char="-"/>
            </a:pPr>
            <a:r>
              <a:rPr lang="cs-CZ" sz="2800" dirty="0" smtClean="0"/>
              <a:t>zvyšují : glukoneogenezi, </a:t>
            </a:r>
            <a:r>
              <a:rPr lang="cs-CZ" sz="2800" dirty="0" err="1" smtClean="0"/>
              <a:t>glykogenezi</a:t>
            </a: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periferně mají </a:t>
            </a:r>
            <a:r>
              <a:rPr lang="cs-CZ" sz="2800" dirty="0" err="1" smtClean="0"/>
              <a:t>antiinzulinový</a:t>
            </a:r>
            <a:r>
              <a:rPr lang="cs-CZ" sz="2800" dirty="0" smtClean="0"/>
              <a:t> účinek – kromě srdce a mozku</a:t>
            </a:r>
          </a:p>
          <a:p>
            <a:pPr>
              <a:buFontTx/>
              <a:buChar char="-"/>
            </a:pPr>
            <a:r>
              <a:rPr lang="cs-CZ" sz="2800" dirty="0" smtClean="0"/>
              <a:t>využívá rozklad aminokyselin – katabolické děje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cs-CZ" sz="2800" u="sng" dirty="0" smtClean="0"/>
              <a:t>Srdce a krevní oběh</a:t>
            </a:r>
          </a:p>
          <a:p>
            <a:pPr>
              <a:buFontTx/>
              <a:buChar char="-"/>
            </a:pPr>
            <a:r>
              <a:rPr lang="cs-CZ" sz="2800" dirty="0" smtClean="0"/>
              <a:t>zvyšují sílu srdečního stahu</a:t>
            </a:r>
          </a:p>
          <a:p>
            <a:pPr>
              <a:buFontTx/>
              <a:buChar char="-"/>
            </a:pPr>
            <a:r>
              <a:rPr lang="cs-CZ" sz="2800" dirty="0" smtClean="0"/>
              <a:t>působí vasokonstrikci zesilováním účinku katecholaminů</a:t>
            </a:r>
          </a:p>
          <a:p>
            <a:pPr>
              <a:buFontTx/>
              <a:buChar char="-"/>
            </a:pPr>
            <a:r>
              <a:rPr lang="cs-CZ" sz="2800" dirty="0" smtClean="0"/>
              <a:t>bez hladiny glukokortikoidů jsou hladké stěny cév intaktní na noradrenalin a adrenalin</a:t>
            </a:r>
          </a:p>
          <a:p>
            <a:pPr>
              <a:buFontTx/>
              <a:buChar char="-"/>
            </a:pPr>
            <a:r>
              <a:rPr lang="cs-CZ" sz="2800" dirty="0" smtClean="0"/>
              <a:t>zvyšuje produkci adrenalinu a </a:t>
            </a:r>
            <a:r>
              <a:rPr lang="cs-CZ" sz="2800" dirty="0" err="1" smtClean="0"/>
              <a:t>angiotenzinogenu</a:t>
            </a: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980728"/>
            <a:ext cx="6995120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 kůry nadledvin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Funkce glukokortikoidů: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cs-CZ" sz="2400" u="sng" dirty="0" smtClean="0"/>
              <a:t>Protizánětlivá a protialergická reakce </a:t>
            </a:r>
          </a:p>
          <a:p>
            <a:pPr>
              <a:buNone/>
            </a:pPr>
            <a:r>
              <a:rPr lang="cs-CZ" sz="2400" dirty="0" smtClean="0"/>
              <a:t>- ve vyšších dávkách tlumí syntézu lymfokinů a uvolňování histaminu + stabilizují </a:t>
            </a:r>
            <a:r>
              <a:rPr lang="cs-CZ" sz="2400" dirty="0" err="1" smtClean="0"/>
              <a:t>lyzosomy</a:t>
            </a:r>
            <a:endParaRPr lang="cs-CZ" sz="2400" dirty="0" smtClean="0"/>
          </a:p>
          <a:p>
            <a:pPr marL="457200" indent="-457200">
              <a:buFont typeface="+mj-lt"/>
              <a:buAutoNum type="arabicParenR" startAt="4"/>
            </a:pPr>
            <a:r>
              <a:rPr lang="cs-CZ" sz="2400" dirty="0" smtClean="0"/>
              <a:t>Ledviny</a:t>
            </a:r>
          </a:p>
          <a:p>
            <a:pPr>
              <a:buFontTx/>
              <a:buChar char="-"/>
            </a:pPr>
            <a:r>
              <a:rPr lang="cs-CZ" sz="2400" dirty="0" smtClean="0"/>
              <a:t>zpomalují vylučování vody</a:t>
            </a:r>
          </a:p>
          <a:p>
            <a:pPr>
              <a:buFontTx/>
              <a:buChar char="-"/>
            </a:pPr>
            <a:r>
              <a:rPr lang="cs-CZ" sz="2400" dirty="0" smtClean="0"/>
              <a:t>ve vyšších dávkách působí stejně jako aldosteron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chránk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404664"/>
            <a:ext cx="5712844" cy="6340274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9208" y="1266496"/>
            <a:ext cx="6995120" cy="938368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</a:t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kůry</a:t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nadledvin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3501008"/>
            <a:ext cx="2376264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Příčný řez nadledvinou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glandula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suprarenalis</a:t>
            </a:r>
            <a:r>
              <a:rPr lang="cs-CZ" sz="2400" i="1" dirty="0" smtClean="0"/>
              <a:t>) </a:t>
            </a:r>
            <a:r>
              <a:rPr lang="cs-CZ" sz="2400" dirty="0" smtClean="0"/>
              <a:t>s naznačením zón produkující steroidní hormony.</a:t>
            </a: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328" y="188640"/>
            <a:ext cx="2962672" cy="938368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Vitamín D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(syn. </a:t>
            </a:r>
            <a:r>
              <a:rPr lang="cs-CZ" b="1" dirty="0" smtClean="0"/>
              <a:t>antirachitický vitamín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Skupina látek souhrnně označovaných </a:t>
            </a:r>
            <a:r>
              <a:rPr lang="cs-CZ" b="1" dirty="0" smtClean="0"/>
              <a:t>kalciferoly</a:t>
            </a:r>
            <a:r>
              <a:rPr lang="cs-CZ" dirty="0" smtClean="0"/>
              <a:t>.</a:t>
            </a:r>
          </a:p>
          <a:p>
            <a:r>
              <a:rPr lang="cs-CZ" dirty="0" smtClean="0"/>
              <a:t>Jsou výchozí látkou pro syntézu </a:t>
            </a:r>
            <a:r>
              <a:rPr lang="cs-CZ" dirty="0" err="1" smtClean="0"/>
              <a:t>kalcitriolu</a:t>
            </a:r>
            <a:r>
              <a:rPr lang="cs-CZ" dirty="0" smtClean="0"/>
              <a:t>, hormonu, který významně ovlivňuje </a:t>
            </a:r>
            <a:r>
              <a:rPr lang="cs-CZ" b="1" dirty="0" smtClean="0"/>
              <a:t>metabolismus vápníku a fosforu</a:t>
            </a:r>
            <a:r>
              <a:rPr lang="cs-CZ" dirty="0" smtClean="0"/>
              <a:t>.</a:t>
            </a:r>
          </a:p>
          <a:p>
            <a:r>
              <a:rPr lang="cs-CZ" dirty="0" smtClean="0"/>
              <a:t>Chemicky se rozlišuje </a:t>
            </a:r>
            <a:r>
              <a:rPr lang="cs-CZ" b="1" dirty="0" smtClean="0"/>
              <a:t>vitamín D2 (ergokalciferol) – </a:t>
            </a:r>
            <a:r>
              <a:rPr lang="cs-CZ" dirty="0" smtClean="0"/>
              <a:t>rostlinný </a:t>
            </a:r>
            <a:r>
              <a:rPr lang="cs-CZ" dirty="0" err="1" smtClean="0"/>
              <a:t>prekurzor</a:t>
            </a:r>
            <a:r>
              <a:rPr lang="cs-CZ" dirty="0" smtClean="0"/>
              <a:t> </a:t>
            </a:r>
            <a:r>
              <a:rPr lang="cs-CZ" dirty="0" err="1" smtClean="0"/>
              <a:t>kalcitriolu</a:t>
            </a:r>
            <a:r>
              <a:rPr lang="cs-CZ" dirty="0" smtClean="0"/>
              <a:t> a</a:t>
            </a:r>
            <a:r>
              <a:rPr lang="cs-CZ" b="1" dirty="0" smtClean="0"/>
              <a:t> vitamín D3 (cholekalciferol) – </a:t>
            </a:r>
            <a:r>
              <a:rPr lang="cs-CZ" dirty="0" smtClean="0"/>
              <a:t>živočišný </a:t>
            </a:r>
            <a:r>
              <a:rPr lang="cs-CZ" dirty="0" err="1" smtClean="0"/>
              <a:t>prekurzor</a:t>
            </a:r>
            <a:r>
              <a:rPr lang="cs-CZ" dirty="0" smtClean="0"/>
              <a:t> </a:t>
            </a:r>
            <a:r>
              <a:rPr lang="cs-CZ" dirty="0" err="1" smtClean="0"/>
              <a:t>kalcitriolu</a:t>
            </a:r>
            <a:r>
              <a:rPr lang="cs-CZ" dirty="0" smtClean="0"/>
              <a:t>.</a:t>
            </a:r>
          </a:p>
          <a:p>
            <a:r>
              <a:rPr lang="cs-CZ" dirty="0" smtClean="0"/>
              <a:t>Vitamín D se tvoří v kůži působením slunečního záření z provitamínu 7-</a:t>
            </a:r>
            <a:r>
              <a:rPr lang="cs-CZ" dirty="0" err="1" smtClean="0"/>
              <a:t>dehydrocholesterolu</a:t>
            </a:r>
            <a:r>
              <a:rPr lang="cs-CZ" dirty="0" smtClean="0"/>
              <a:t>. </a:t>
            </a:r>
          </a:p>
          <a:p>
            <a:r>
              <a:rPr lang="cs-CZ" dirty="0" smtClean="0"/>
              <a:t>Ultrafialové záření štěpí B jádro sloučeniny za vzniku cholekalciferolu.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89120"/>
          </a:xfrm>
        </p:spPr>
        <p:txBody>
          <a:bodyPr>
            <a:normAutofit/>
          </a:bodyPr>
          <a:lstStyle/>
          <a:p>
            <a:r>
              <a:rPr lang="cs-CZ" sz="2800" b="1" u="sng" dirty="0" smtClean="0"/>
              <a:t>Význam:</a:t>
            </a:r>
          </a:p>
          <a:p>
            <a:pPr>
              <a:buFontTx/>
              <a:buChar char="-"/>
            </a:pPr>
            <a:r>
              <a:rPr lang="cs-CZ" sz="2800" dirty="0" smtClean="0"/>
              <a:t>Účastní se zpětné resorpce  vápníku a fosfátu ze střeva a přispívá tak k regulaci a optimalizaci hladiny vápníku a fosforu v krvi.</a:t>
            </a:r>
          </a:p>
          <a:p>
            <a:pPr>
              <a:buFontTx/>
              <a:buChar char="-"/>
            </a:pPr>
            <a:r>
              <a:rPr lang="cs-CZ" sz="2800" dirty="0" smtClean="0"/>
              <a:t>Ovlivňuje správné fungování imunitního systému. Dlouhodobý nedostatek </a:t>
            </a:r>
            <a:r>
              <a:rPr lang="cs-CZ" sz="2800" dirty="0" smtClean="0">
                <a:sym typeface="Symbol"/>
              </a:rPr>
              <a:t>  v</a:t>
            </a:r>
            <a:r>
              <a:rPr lang="cs-CZ" sz="2800" dirty="0" smtClean="0"/>
              <a:t>yšší náchylnost k  akutním respiračním infekcím a chřipce.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09328" y="258384"/>
            <a:ext cx="2890664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Vitamín D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rgbClr val="FF0000"/>
                </a:solidFill>
              </a:rPr>
              <a:t>LIPIDY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3400" y="3620616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Lipidy VI.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Odvozené lipidy - STEROIDY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67544" y="2492896"/>
          <a:ext cx="3936047" cy="3744416"/>
        </p:xfrm>
        <a:graphic>
          <a:graphicData uri="http://schemas.openxmlformats.org/presentationml/2006/ole">
            <p:oleObj spid="_x0000_s29700" name="ChemSketch" r:id="rId3" imgW="2054520" imgH="1953720" progId="ACD.ChemSketch.20">
              <p:embed/>
            </p:oleObj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323528" y="2420888"/>
            <a:ext cx="4104456" cy="3960440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328" y="330392"/>
            <a:ext cx="2962672" cy="86636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Vitamín 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29424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788024" y="2492896"/>
          <a:ext cx="3552825" cy="3665537"/>
        </p:xfrm>
        <a:graphic>
          <a:graphicData uri="http://schemas.openxmlformats.org/presentationml/2006/ole">
            <p:oleObj spid="_x0000_s29698" name="ChemSketch" r:id="rId4" imgW="1868400" imgH="1929240" progId="ACD.ChemSketch.20">
              <p:embed/>
            </p:oleObj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4644008" y="2420888"/>
            <a:ext cx="3816424" cy="3960440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084168" y="598121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Cholekalciferol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99792" y="598121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Kalcitriol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4067944" y="548680"/>
            <a:ext cx="5112568" cy="2736304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139952" y="548680"/>
          <a:ext cx="5021402" cy="2808313"/>
        </p:xfrm>
        <a:graphic>
          <a:graphicData uri="http://schemas.openxmlformats.org/presentationml/2006/ole">
            <p:oleObj spid="_x0000_s36866" name="ChemSketch" r:id="rId3" imgW="2517480" imgH="1408320" progId="ACD.ChemSketch.20">
              <p:embed/>
            </p:oleObj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484784"/>
            <a:ext cx="9180512" cy="547260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Žlučové kyseliny (C24)</a:t>
            </a:r>
          </a:p>
          <a:p>
            <a:r>
              <a:rPr lang="cs-CZ" dirty="0" smtClean="0"/>
              <a:t>Syntetizují se v játrech</a:t>
            </a:r>
          </a:p>
          <a:p>
            <a:pPr marL="273050" indent="-9525">
              <a:buNone/>
            </a:pPr>
            <a:r>
              <a:rPr lang="cs-CZ" dirty="0" smtClean="0"/>
              <a:t>z cholesterolu, skladují </a:t>
            </a:r>
          </a:p>
          <a:p>
            <a:pPr marL="273050" indent="-9525">
              <a:buNone/>
            </a:pPr>
            <a:r>
              <a:rPr lang="cs-CZ" dirty="0" smtClean="0"/>
              <a:t>se a koncentrují v žlučníku.</a:t>
            </a:r>
          </a:p>
          <a:p>
            <a:pPr marL="273050" indent="-273050"/>
            <a:r>
              <a:rPr lang="cs-CZ" dirty="0" smtClean="0"/>
              <a:t>Uvolňují se do </a:t>
            </a:r>
            <a:r>
              <a:rPr lang="cs-CZ" dirty="0" smtClean="0"/>
              <a:t>duodenu </a:t>
            </a:r>
            <a:r>
              <a:rPr lang="cs-CZ" dirty="0" smtClean="0"/>
              <a:t>a tenkého střeva.</a:t>
            </a:r>
          </a:p>
          <a:p>
            <a:r>
              <a:rPr lang="cs-CZ" dirty="0" smtClean="0"/>
              <a:t>Jsou odvozené od </a:t>
            </a:r>
            <a:r>
              <a:rPr lang="cs-CZ" b="1" dirty="0" smtClean="0"/>
              <a:t>kyseliny cholové </a:t>
            </a:r>
            <a:r>
              <a:rPr lang="cs-CZ" dirty="0" smtClean="0"/>
              <a:t>( v organismu pouze </a:t>
            </a:r>
            <a:r>
              <a:rPr lang="cs-CZ" dirty="0" err="1" smtClean="0"/>
              <a:t>cholyl</a:t>
            </a:r>
            <a:r>
              <a:rPr lang="cs-CZ" dirty="0" smtClean="0"/>
              <a:t>-</a:t>
            </a:r>
            <a:r>
              <a:rPr lang="cs-CZ" dirty="0" err="1" smtClean="0"/>
              <a:t>CoA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 organismu tvoří </a:t>
            </a:r>
            <a:r>
              <a:rPr lang="cs-CZ" dirty="0" err="1" smtClean="0"/>
              <a:t>konjugáty</a:t>
            </a:r>
            <a:r>
              <a:rPr lang="cs-CZ" dirty="0" smtClean="0"/>
              <a:t> s </a:t>
            </a:r>
            <a:r>
              <a:rPr lang="cs-CZ" b="1" dirty="0" smtClean="0"/>
              <a:t>glycinem</a:t>
            </a:r>
            <a:r>
              <a:rPr lang="cs-CZ" dirty="0" smtClean="0"/>
              <a:t> a </a:t>
            </a:r>
            <a:r>
              <a:rPr lang="cs-CZ" b="1" dirty="0" err="1" smtClean="0"/>
              <a:t>taurinem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Význam:  </a:t>
            </a:r>
            <a:r>
              <a:rPr lang="cs-CZ" b="1" dirty="0" smtClean="0">
                <a:solidFill>
                  <a:srgbClr val="FF0000"/>
                </a:solidFill>
              </a:rPr>
              <a:t>emulgace </a:t>
            </a:r>
            <a:r>
              <a:rPr lang="cs-CZ" dirty="0" smtClean="0"/>
              <a:t>tuků ve dvanáctníku a tenkém střevě, aktivují lipázy. </a:t>
            </a:r>
          </a:p>
          <a:p>
            <a:r>
              <a:rPr lang="cs-CZ" dirty="0" smtClean="0"/>
              <a:t>vlastnosti: amfipatická struktura </a:t>
            </a:r>
            <a:r>
              <a:rPr lang="cs-CZ" sz="2400" dirty="0" smtClean="0"/>
              <a:t>( polární i nepolární část molekuly)</a:t>
            </a:r>
            <a:r>
              <a:rPr lang="cs-CZ" dirty="0" smtClean="0"/>
              <a:t>.</a:t>
            </a:r>
          </a:p>
          <a:p>
            <a:r>
              <a:rPr lang="cs-CZ" dirty="0" smtClean="0"/>
              <a:t>žluč (pouze soli žlučových kyselin).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832648" cy="936104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Cholové kyseliny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64288" y="249289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Kyselina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cholová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23528" y="1052736"/>
          <a:ext cx="6496050" cy="2817812"/>
        </p:xfrm>
        <a:graphic>
          <a:graphicData uri="http://schemas.openxmlformats.org/presentationml/2006/ole">
            <p:oleObj spid="_x0000_s35843" name="ChemSketch" r:id="rId3" imgW="3420000" imgH="1484280" progId="ACD.ChemSketch.20">
              <p:embed/>
            </p:oleObj>
          </a:graphicData>
        </a:graphic>
      </p:graphicFrame>
      <p:sp>
        <p:nvSpPr>
          <p:cNvPr id="10" name="Zaoblený obdélník 9"/>
          <p:cNvSpPr/>
          <p:nvPr/>
        </p:nvSpPr>
        <p:spPr>
          <a:xfrm>
            <a:off x="179512" y="1124744"/>
            <a:ext cx="6696744" cy="2808312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861121" y="3933056"/>
          <a:ext cx="6175375" cy="2843213"/>
        </p:xfrm>
        <a:graphic>
          <a:graphicData uri="http://schemas.openxmlformats.org/presentationml/2006/ole">
            <p:oleObj spid="_x0000_s35844" name="ChemSketch" r:id="rId4" imgW="3224880" imgH="1484280" progId="ACD.ChemSketch.20">
              <p:embed/>
            </p:oleObj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2843808" y="3933056"/>
            <a:ext cx="6192688" cy="2808312"/>
          </a:xfrm>
          <a:prstGeom prst="roundRect">
            <a:avLst/>
          </a:prstGeom>
          <a:solidFill>
            <a:srgbClr val="14940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4690864" cy="938368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Cholové kyseliny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30288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Kyselina </a:t>
            </a:r>
            <a:r>
              <a:rPr lang="cs-CZ" sz="2000" b="1" dirty="0" err="1" smtClean="0">
                <a:solidFill>
                  <a:srgbClr val="FF0000"/>
                </a:solidFill>
              </a:rPr>
              <a:t>taurocholová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612523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Kyselina </a:t>
            </a:r>
            <a:r>
              <a:rPr lang="cs-CZ" sz="2000" b="1" dirty="0" err="1" smtClean="0">
                <a:solidFill>
                  <a:srgbClr val="FF0000"/>
                </a:solidFill>
              </a:rPr>
              <a:t>glykocholová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320" y="332656"/>
            <a:ext cx="3034680" cy="938368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STEROIDY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00600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Steroidy</a:t>
            </a:r>
            <a:r>
              <a:rPr lang="cs-CZ" dirty="0" smtClean="0"/>
              <a:t> jsou deriváty </a:t>
            </a:r>
            <a:r>
              <a:rPr lang="cs-CZ" i="1" dirty="0" err="1" smtClean="0"/>
              <a:t>cyklopentano</a:t>
            </a:r>
            <a:r>
              <a:rPr lang="cs-CZ" i="1" dirty="0" smtClean="0"/>
              <a:t>-</a:t>
            </a:r>
            <a:r>
              <a:rPr lang="cs-CZ" i="1" dirty="0" err="1" smtClean="0"/>
              <a:t>perhydrofenanthrenu</a:t>
            </a:r>
            <a:r>
              <a:rPr lang="cs-CZ" dirty="0" smtClean="0"/>
              <a:t> neboli </a:t>
            </a:r>
            <a:r>
              <a:rPr lang="cs-CZ" b="1" dirty="0" smtClean="0">
                <a:solidFill>
                  <a:srgbClr val="FF0000"/>
                </a:solidFill>
              </a:rPr>
              <a:t>STERANU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Jedná se o přírodní látky rostlinného i živočišného původu, geneticky příbuzné s terpeny. Spolu s terpeny bývají řazeny mezi </a:t>
            </a:r>
            <a:r>
              <a:rPr lang="cs-CZ" dirty="0" err="1" smtClean="0"/>
              <a:t>isoprenoidy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Jedná se o fyziologicky a farmakologicky významnou skupinu látek.</a:t>
            </a:r>
          </a:p>
          <a:p>
            <a:r>
              <a:rPr lang="cs-CZ" dirty="0" smtClean="0"/>
              <a:t>Patří mezi ně např. </a:t>
            </a:r>
            <a:r>
              <a:rPr lang="cs-CZ" b="1" dirty="0" smtClean="0"/>
              <a:t>pohlavní hormony</a:t>
            </a:r>
            <a:r>
              <a:rPr lang="cs-CZ" dirty="0" smtClean="0"/>
              <a:t>, </a:t>
            </a:r>
            <a:r>
              <a:rPr lang="cs-CZ" b="1" dirty="0" err="1" smtClean="0"/>
              <a:t>hormony</a:t>
            </a:r>
            <a:r>
              <a:rPr lang="cs-CZ" b="1" dirty="0" smtClean="0"/>
              <a:t> kůry nadledvin, steroly, vitamíny řady D , cholové kyseliny</a:t>
            </a:r>
            <a:r>
              <a:rPr lang="cs-CZ" dirty="0" smtClean="0"/>
              <a:t>, aj.</a:t>
            </a:r>
          </a:p>
          <a:p>
            <a:r>
              <a:rPr lang="cs-CZ" dirty="0" smtClean="0"/>
              <a:t>Jsou to bezbarvé krystalické látky, rozpustné v organických rozpouštědlech. Vznikají oxidací terpenů.</a:t>
            </a:r>
          </a:p>
          <a:p>
            <a:r>
              <a:rPr lang="cs-CZ" dirty="0" smtClean="0"/>
              <a:t>Z chemického hlediska se jedné o alkoholy, karbonylové sloučeniny, karboxylové kyseliny.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1336" y="330392"/>
            <a:ext cx="2890664" cy="938368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340768"/>
            <a:ext cx="5544616" cy="1368152"/>
          </a:xfrm>
        </p:spPr>
        <p:txBody>
          <a:bodyPr>
            <a:normAutofit/>
          </a:bodyPr>
          <a:lstStyle/>
          <a:p>
            <a:r>
              <a:rPr lang="cs-CZ" dirty="0" smtClean="0"/>
              <a:t>Základ steroidních látek je </a:t>
            </a:r>
            <a:r>
              <a:rPr lang="cs-CZ" b="1" dirty="0" err="1" smtClean="0"/>
              <a:t>steran</a:t>
            </a:r>
            <a:r>
              <a:rPr lang="cs-CZ" b="1" dirty="0" smtClean="0"/>
              <a:t>. </a:t>
            </a:r>
            <a:r>
              <a:rPr lang="cs-CZ" sz="2400" b="1" dirty="0" smtClean="0"/>
              <a:t>(</a:t>
            </a:r>
            <a:r>
              <a:rPr lang="cs-CZ" sz="2400" b="1" i="1" dirty="0" err="1" smtClean="0"/>
              <a:t>cyklopentano</a:t>
            </a:r>
            <a:r>
              <a:rPr lang="cs-CZ" sz="2400" b="1" i="1" dirty="0" smtClean="0"/>
              <a:t>-</a:t>
            </a:r>
            <a:r>
              <a:rPr lang="cs-CZ" sz="2400" b="1" i="1" dirty="0" err="1" smtClean="0"/>
              <a:t>perhydrofenantren</a:t>
            </a:r>
            <a:r>
              <a:rPr lang="cs-CZ" sz="2400" b="1" i="1" dirty="0" smtClean="0"/>
              <a:t>)</a:t>
            </a:r>
            <a:endParaRPr lang="cs-CZ" sz="2400" i="1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5508104" y="407397"/>
            <a:ext cx="3456384" cy="2229515"/>
            <a:chOff x="5508104" y="695429"/>
            <a:chExt cx="3456384" cy="2229515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868144" y="980728"/>
            <a:ext cx="2703513" cy="1624013"/>
          </p:xfrm>
          <a:graphic>
            <a:graphicData uri="http://schemas.openxmlformats.org/presentationml/2006/ole">
              <p:oleObj spid="_x0000_s1026" name="ChemSketch" r:id="rId3" imgW="1383840" imgH="831960" progId="ACD.ChemSketch.20">
                <p:embed/>
              </p:oleObj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6084168" y="188912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A</a:t>
              </a:r>
              <a:endParaRPr lang="cs-CZ" sz="2400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903966" y="188911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B</a:t>
              </a:r>
              <a:endParaRPr lang="cs-CZ" sz="2400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280594" y="11967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C</a:t>
              </a:r>
              <a:endParaRPr lang="cs-CZ" sz="24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997941" y="121334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D</a:t>
              </a:r>
              <a:endParaRPr lang="cs-CZ" sz="2400" b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156176" y="138233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685101" y="16455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2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679830" y="218591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3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161642" y="247686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4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543926" y="226904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5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934409" y="250457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6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10755" y="219976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7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421877" y="17979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8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834691" y="138416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9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516216" y="155679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10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776538" y="100843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11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289168" y="695429"/>
              <a:ext cx="45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12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676918" y="861684"/>
              <a:ext cx="45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13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693506" y="1614042"/>
              <a:ext cx="45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14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111699" y="1733081"/>
              <a:ext cx="45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15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8482861" y="1259468"/>
              <a:ext cx="45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16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8108966" y="806264"/>
              <a:ext cx="45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17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Zaoblený obdélník 26"/>
            <p:cNvSpPr/>
            <p:nvPr/>
          </p:nvSpPr>
          <p:spPr>
            <a:xfrm>
              <a:off x="5508104" y="764704"/>
              <a:ext cx="3456384" cy="2160240"/>
            </a:xfrm>
            <a:prstGeom prst="roundRect">
              <a:avLst/>
            </a:prstGeom>
            <a:solidFill>
              <a:srgbClr val="14940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" name="Obrázek 29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796" y="2708920"/>
            <a:ext cx="3693148" cy="1620000"/>
          </a:xfrm>
          <a:prstGeom prst="rect">
            <a:avLst/>
          </a:prstGeom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3" name="Obrázek 32" descr="Obrázek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41128"/>
            <a:ext cx="4308481" cy="1440000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6" name="Obrázek 35" descr="Obrázek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455557"/>
            <a:ext cx="4242466" cy="2285811"/>
          </a:xfrm>
          <a:prstGeom prst="rect">
            <a:avLst/>
          </a:prstGeom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" name="Obrázek 39" descr="Obrázek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888337"/>
            <a:ext cx="4620386" cy="1853031"/>
          </a:xfrm>
          <a:prstGeom prst="rect">
            <a:avLst/>
          </a:prstGeom>
        </p:spPr>
      </p:pic>
      <p:sp>
        <p:nvSpPr>
          <p:cNvPr id="42" name="6cípá hvězda 41"/>
          <p:cNvSpPr>
            <a:spLocks noChangeAspect="1"/>
          </p:cNvSpPr>
          <p:nvPr/>
        </p:nvSpPr>
        <p:spPr>
          <a:xfrm>
            <a:off x="6732240" y="1916848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6cípá hvězda 42"/>
          <p:cNvSpPr>
            <a:spLocks noChangeAspect="1"/>
          </p:cNvSpPr>
          <p:nvPr/>
        </p:nvSpPr>
        <p:spPr>
          <a:xfrm>
            <a:off x="7264006" y="1598357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6cípá hvězda 43"/>
          <p:cNvSpPr>
            <a:spLocks noChangeAspect="1"/>
          </p:cNvSpPr>
          <p:nvPr/>
        </p:nvSpPr>
        <p:spPr>
          <a:xfrm>
            <a:off x="7119990" y="1241050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6cípá hvězda 44"/>
          <p:cNvSpPr>
            <a:spLocks noChangeAspect="1"/>
          </p:cNvSpPr>
          <p:nvPr/>
        </p:nvSpPr>
        <p:spPr>
          <a:xfrm>
            <a:off x="6732240" y="1587235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6cípá hvězda 45"/>
          <p:cNvSpPr>
            <a:spLocks noChangeAspect="1"/>
          </p:cNvSpPr>
          <p:nvPr/>
        </p:nvSpPr>
        <p:spPr>
          <a:xfrm>
            <a:off x="7684932" y="936446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6cípá hvězda 46"/>
          <p:cNvSpPr>
            <a:spLocks noChangeAspect="1"/>
          </p:cNvSpPr>
          <p:nvPr/>
        </p:nvSpPr>
        <p:spPr>
          <a:xfrm>
            <a:off x="7684927" y="1255106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5940152" y="4335487"/>
            <a:ext cx="2016224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5</a:t>
            </a:r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 - steroidy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1187624" y="3933056"/>
            <a:ext cx="2088232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5</a:t>
            </a:r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 - steroidy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0" name="6cípá hvězda 49"/>
          <p:cNvSpPr>
            <a:spLocks noChangeAspect="1"/>
          </p:cNvSpPr>
          <p:nvPr/>
        </p:nvSpPr>
        <p:spPr>
          <a:xfrm>
            <a:off x="8357981" y="3717048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6cípá hvězda 50"/>
          <p:cNvSpPr>
            <a:spLocks noChangeAspect="1"/>
          </p:cNvSpPr>
          <p:nvPr/>
        </p:nvSpPr>
        <p:spPr>
          <a:xfrm>
            <a:off x="3491880" y="3315443"/>
            <a:ext cx="144016" cy="144000"/>
          </a:xfrm>
          <a:prstGeom prst="star6">
            <a:avLst>
              <a:gd name="adj" fmla="val 14758"/>
              <a:gd name="h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720080" y="2247255"/>
            <a:ext cx="29878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Kruhy AB spojeny </a:t>
            </a:r>
            <a:r>
              <a:rPr lang="cs-CZ" sz="2400" b="1" i="1" dirty="0" smtClean="0">
                <a:solidFill>
                  <a:srgbClr val="FF0000"/>
                </a:solidFill>
              </a:rPr>
              <a:t>cis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4932040" y="2751311"/>
            <a:ext cx="34563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Kruhy AB spojeny </a:t>
            </a:r>
            <a:r>
              <a:rPr lang="cs-CZ" sz="2400" b="1" i="1" dirty="0" smtClean="0">
                <a:solidFill>
                  <a:srgbClr val="FF0000"/>
                </a:solidFill>
              </a:rPr>
              <a:t>trans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4427984" y="476672"/>
            <a:ext cx="4716016" cy="2952328"/>
          </a:xfrm>
          <a:prstGeom prst="roundRect">
            <a:avLst/>
          </a:prstGeom>
          <a:solidFill>
            <a:srgbClr val="2D802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13721" y="527372"/>
          <a:ext cx="4422775" cy="2541588"/>
        </p:xfrm>
        <a:graphic>
          <a:graphicData uri="http://schemas.openxmlformats.org/presentationml/2006/ole">
            <p:oleObj spid="_x0000_s2050" name="ChemSketch" r:id="rId3" imgW="2231280" imgH="1283040" progId="ACD.ChemSketch.20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328" y="188640"/>
            <a:ext cx="2962672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-72008" y="1052736"/>
            <a:ext cx="4932040" cy="61206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cs-CZ" b="1" dirty="0" smtClean="0"/>
              <a:t>Cholesterol: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dirty="0" smtClean="0"/>
              <a:t>Výskyt ve všech živočišných buňkách.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dirty="0" smtClean="0"/>
              <a:t>Podílí se na tvorbě všech </a:t>
            </a:r>
            <a:r>
              <a:rPr lang="cs-CZ" dirty="0" err="1" smtClean="0"/>
              <a:t>biomembrán</a:t>
            </a:r>
            <a:r>
              <a:rPr lang="cs-CZ" dirty="0" smtClean="0"/>
              <a:t>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dirty="0" smtClean="0"/>
              <a:t>Výchozí látka pro syntézu steroidních hormonů respektive žlučových kyselin.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cs-CZ" dirty="0" smtClean="0"/>
              <a:t>Většinu si ho organismus </a:t>
            </a:r>
            <a:r>
              <a:rPr lang="cs-CZ" dirty="0" err="1" smtClean="0"/>
              <a:t>biosyntetizuje</a:t>
            </a:r>
            <a:r>
              <a:rPr lang="cs-CZ" dirty="0" smtClean="0"/>
              <a:t> sám, část pak přijímáme ve stravě.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 smtClean="0"/>
              <a:t>Je pro organismus </a:t>
            </a:r>
            <a:r>
              <a:rPr lang="cs-CZ" dirty="0" err="1" smtClean="0"/>
              <a:t>nepostrada</a:t>
            </a:r>
            <a:r>
              <a:rPr lang="cs-CZ" dirty="0" smtClean="0"/>
              <a:t>-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 err="1" smtClean="0"/>
              <a:t>telný</a:t>
            </a:r>
            <a:r>
              <a:rPr lang="cs-CZ" dirty="0" smtClean="0"/>
              <a:t>, ale na druhou stranu ho nesmíme mít v krvi nadbytek. Příliš vysoká koncentrace v krvi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/>
              <a:t>zdravotní riziko </a:t>
            </a:r>
            <a:r>
              <a:rPr lang="cs-CZ" dirty="0" smtClean="0">
                <a:sym typeface="Symbol"/>
              </a:rPr>
              <a:t></a:t>
            </a:r>
            <a:r>
              <a:rPr lang="cs-CZ" dirty="0" smtClean="0"/>
              <a:t> onemocnění srdce.</a:t>
            </a:r>
            <a:endParaRPr lang="cs-CZ" b="1" dirty="0"/>
          </a:p>
        </p:txBody>
      </p:sp>
      <p:sp>
        <p:nvSpPr>
          <p:cNvPr id="7" name="Elipsa 6"/>
          <p:cNvSpPr/>
          <p:nvPr/>
        </p:nvSpPr>
        <p:spPr>
          <a:xfrm>
            <a:off x="4527702" y="2600968"/>
            <a:ext cx="504056" cy="540000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" name="Obrázek 13" descr="Obrázek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0603" y="3697360"/>
            <a:ext cx="4205893" cy="20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3898776" cy="794352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</a:t>
            </a:r>
            <a:endParaRPr lang="cs-CZ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5172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Transport cholesterolu v těle</a:t>
            </a:r>
          </a:p>
          <a:p>
            <a:pPr marL="273050" indent="-9525">
              <a:spcBef>
                <a:spcPts val="0"/>
              </a:spcBef>
              <a:buNone/>
            </a:pPr>
            <a:r>
              <a:rPr lang="cs-CZ" dirty="0" smtClean="0"/>
              <a:t>se uskutečňuje prostřednictvím</a:t>
            </a:r>
          </a:p>
          <a:p>
            <a:pPr marL="273050" indent="-9525">
              <a:spcBef>
                <a:spcPts val="0"/>
              </a:spcBef>
              <a:buNone/>
            </a:pPr>
            <a:r>
              <a:rPr lang="cs-CZ" dirty="0" smtClean="0"/>
              <a:t>lipoproteinů. </a:t>
            </a:r>
          </a:p>
          <a:p>
            <a:r>
              <a:rPr lang="cs-CZ" dirty="0" smtClean="0"/>
              <a:t>rozlišuje 5 tříd lipoproteinů:</a:t>
            </a:r>
          </a:p>
          <a:p>
            <a:r>
              <a:rPr lang="cs-CZ" b="1" dirty="0" err="1" smtClean="0"/>
              <a:t>Chylomikrony</a:t>
            </a:r>
            <a:r>
              <a:rPr lang="cs-CZ" dirty="0" smtClean="0"/>
              <a:t> - částice tvořené v buňkách střevní sliznice (v </a:t>
            </a:r>
            <a:r>
              <a:rPr lang="cs-CZ" dirty="0" err="1" smtClean="0"/>
              <a:t>enterocytech</a:t>
            </a:r>
            <a:r>
              <a:rPr lang="cs-CZ" dirty="0" smtClean="0"/>
              <a:t>) z lipidů přijatých potravou.</a:t>
            </a:r>
          </a:p>
          <a:p>
            <a:r>
              <a:rPr lang="cs-CZ" b="1" dirty="0" smtClean="0"/>
              <a:t>VLDL</a:t>
            </a:r>
            <a:r>
              <a:rPr lang="cs-CZ" dirty="0" smtClean="0"/>
              <a:t> - lipoproteiny o velmi nízké hustotě (</a:t>
            </a:r>
            <a:r>
              <a:rPr lang="cs-CZ" b="1" dirty="0" err="1" smtClean="0"/>
              <a:t>very</a:t>
            </a:r>
            <a:r>
              <a:rPr lang="cs-CZ" b="1" dirty="0" smtClean="0"/>
              <a:t> </a:t>
            </a:r>
            <a:r>
              <a:rPr lang="cs-CZ" b="1" dirty="0" err="1" smtClean="0"/>
              <a:t>low</a:t>
            </a:r>
            <a:r>
              <a:rPr lang="cs-CZ" b="1" dirty="0" smtClean="0"/>
              <a:t> </a:t>
            </a:r>
            <a:r>
              <a:rPr lang="cs-CZ" b="1" dirty="0" err="1" smtClean="0"/>
              <a:t>density</a:t>
            </a:r>
            <a:r>
              <a:rPr lang="cs-CZ" b="1" dirty="0" smtClean="0"/>
              <a:t> </a:t>
            </a:r>
            <a:r>
              <a:rPr lang="cs-CZ" b="1" dirty="0" err="1" smtClean="0"/>
              <a:t>lipoproteins</a:t>
            </a:r>
            <a:r>
              <a:rPr lang="cs-CZ" dirty="0" smtClean="0"/>
              <a:t>) - tvořeny v játrech.</a:t>
            </a:r>
          </a:p>
          <a:p>
            <a:r>
              <a:rPr lang="cs-CZ" b="1" dirty="0" smtClean="0"/>
              <a:t>IDL</a:t>
            </a:r>
            <a:r>
              <a:rPr lang="cs-CZ" dirty="0" smtClean="0"/>
              <a:t> - lipoproteiny o střední hustotě (</a:t>
            </a:r>
            <a:r>
              <a:rPr lang="cs-CZ" b="1" dirty="0" err="1" smtClean="0"/>
              <a:t>intermediate</a:t>
            </a:r>
            <a:r>
              <a:rPr lang="cs-CZ" b="1" dirty="0" smtClean="0"/>
              <a:t> </a:t>
            </a:r>
            <a:r>
              <a:rPr lang="cs-CZ" b="1" dirty="0" err="1" smtClean="0"/>
              <a:t>density</a:t>
            </a:r>
            <a:r>
              <a:rPr lang="cs-CZ" b="1" dirty="0" smtClean="0"/>
              <a:t> </a:t>
            </a:r>
            <a:r>
              <a:rPr lang="cs-CZ" b="1" dirty="0" err="1" smtClean="0"/>
              <a:t>lipoproteins</a:t>
            </a:r>
            <a:r>
              <a:rPr lang="cs-CZ" dirty="0" smtClean="0"/>
              <a:t>) - vznikají v krevním oběhu z VLDL.</a:t>
            </a:r>
          </a:p>
          <a:p>
            <a:r>
              <a:rPr lang="cs-CZ" b="1" dirty="0" smtClean="0"/>
              <a:t>LDL</a:t>
            </a:r>
            <a:r>
              <a:rPr lang="cs-CZ" dirty="0" smtClean="0"/>
              <a:t> - lipoproteiny o nízké hustotě (</a:t>
            </a:r>
            <a:r>
              <a:rPr lang="cs-CZ" b="1" dirty="0" err="1" smtClean="0"/>
              <a:t>low</a:t>
            </a:r>
            <a:r>
              <a:rPr lang="cs-CZ" b="1" dirty="0" smtClean="0"/>
              <a:t> </a:t>
            </a:r>
            <a:r>
              <a:rPr lang="cs-CZ" b="1" dirty="0" err="1" smtClean="0"/>
              <a:t>density</a:t>
            </a:r>
            <a:r>
              <a:rPr lang="cs-CZ" b="1" dirty="0" smtClean="0"/>
              <a:t> </a:t>
            </a:r>
            <a:r>
              <a:rPr lang="cs-CZ" b="1" dirty="0" err="1" smtClean="0"/>
              <a:t>lipoproteins</a:t>
            </a:r>
            <a:r>
              <a:rPr lang="cs-CZ" dirty="0" smtClean="0"/>
              <a:t>) - transportují cholesterol z jater do periferních tkání, </a:t>
            </a:r>
            <a:r>
              <a:rPr lang="cs-CZ" dirty="0" err="1" smtClean="0"/>
              <a:t>aterogenní</a:t>
            </a:r>
            <a:r>
              <a:rPr lang="cs-CZ" dirty="0" smtClean="0"/>
              <a:t> faktor.</a:t>
            </a:r>
          </a:p>
          <a:p>
            <a:r>
              <a:rPr lang="cs-CZ" b="1" dirty="0" smtClean="0"/>
              <a:t>HDL</a:t>
            </a:r>
            <a:r>
              <a:rPr lang="cs-CZ" dirty="0" smtClean="0"/>
              <a:t> - lipoproteiny o vysoké hustotě (</a:t>
            </a:r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density</a:t>
            </a:r>
            <a:r>
              <a:rPr lang="cs-CZ" b="1" dirty="0" smtClean="0"/>
              <a:t> </a:t>
            </a:r>
            <a:r>
              <a:rPr lang="cs-CZ" b="1" dirty="0" err="1" smtClean="0"/>
              <a:t>lipoproteins</a:t>
            </a:r>
            <a:r>
              <a:rPr lang="cs-CZ" dirty="0" smtClean="0"/>
              <a:t>) - transportují cholesterol z periferie do jater.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23528" y="4653136"/>
            <a:ext cx="8568952" cy="1008112"/>
          </a:xfrm>
          <a:prstGeom prst="roundRect">
            <a:avLst/>
          </a:prstGeom>
          <a:solidFill>
            <a:srgbClr val="14940E">
              <a:alpha val="30000"/>
            </a:srgbClr>
          </a:solidFill>
          <a:ln w="12700">
            <a:solidFill>
              <a:srgbClr val="2D8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23528" y="5733256"/>
            <a:ext cx="8568952" cy="792088"/>
          </a:xfrm>
          <a:prstGeom prst="roundRect">
            <a:avLst/>
          </a:prstGeom>
          <a:solidFill>
            <a:srgbClr val="14940E">
              <a:alpha val="30000"/>
            </a:srgbClr>
          </a:solidFill>
          <a:ln w="12700">
            <a:solidFill>
              <a:srgbClr val="2D8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552038" y="573872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„hodný“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24128" y="525691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„špatný cholesterol“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://healthdrip.com/wp-content/uploads/2012/05/Lipoprote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2008"/>
            <a:ext cx="4076924" cy="2492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288" y="116632"/>
            <a:ext cx="3826768" cy="86636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cs-CZ" dirty="0" smtClean="0"/>
              <a:t>Doporučená hladina </a:t>
            </a:r>
            <a:r>
              <a:rPr lang="cs-CZ" u="sng" dirty="0" smtClean="0"/>
              <a:t>celkového cholesterolu</a:t>
            </a:r>
            <a:r>
              <a:rPr lang="cs-CZ" dirty="0" smtClean="0"/>
              <a:t>  v krvi je do </a:t>
            </a:r>
            <a:r>
              <a:rPr lang="cs-CZ" b="1" dirty="0" smtClean="0"/>
              <a:t>5,00 </a:t>
            </a:r>
            <a:r>
              <a:rPr lang="cs-CZ" b="1" dirty="0" err="1" smtClean="0"/>
              <a:t>mmol</a:t>
            </a:r>
            <a:r>
              <a:rPr lang="cs-CZ" b="1" dirty="0" smtClean="0"/>
              <a:t>/l.</a:t>
            </a:r>
          </a:p>
          <a:p>
            <a:r>
              <a:rPr lang="cs-CZ" dirty="0" smtClean="0"/>
              <a:t>Hladina </a:t>
            </a:r>
            <a:r>
              <a:rPr lang="cs-CZ" b="1" dirty="0" smtClean="0"/>
              <a:t>od 5,01 do 6,5 </a:t>
            </a:r>
            <a:r>
              <a:rPr lang="cs-CZ" b="1" dirty="0" err="1" smtClean="0"/>
              <a:t>mmol</a:t>
            </a:r>
            <a:r>
              <a:rPr lang="cs-CZ" b="1" dirty="0" smtClean="0"/>
              <a:t>/l</a:t>
            </a:r>
            <a:r>
              <a:rPr lang="cs-CZ" dirty="0" smtClean="0"/>
              <a:t> je označována za zvýšenou.</a:t>
            </a:r>
          </a:p>
          <a:p>
            <a:r>
              <a:rPr lang="cs-CZ" b="1" u="sng" dirty="0" smtClean="0">
                <a:solidFill>
                  <a:srgbClr val="FF0000"/>
                </a:solidFill>
              </a:rPr>
              <a:t>Nad 6,5 </a:t>
            </a:r>
            <a:r>
              <a:rPr lang="cs-CZ" b="1" u="sng" dirty="0" err="1" smtClean="0">
                <a:solidFill>
                  <a:srgbClr val="FF0000"/>
                </a:solidFill>
              </a:rPr>
              <a:t>mmol</a:t>
            </a:r>
            <a:r>
              <a:rPr lang="cs-CZ" b="1" u="sng" dirty="0" smtClean="0">
                <a:solidFill>
                  <a:srgbClr val="FF0000"/>
                </a:solidFill>
              </a:rPr>
              <a:t>/l </a:t>
            </a:r>
            <a:r>
              <a:rPr lang="cs-CZ" dirty="0" smtClean="0"/>
              <a:t>je hladina označována jako riziková </a:t>
            </a:r>
            <a:r>
              <a:rPr lang="cs-CZ" dirty="0" smtClean="0">
                <a:sym typeface="Symbol"/>
              </a:rPr>
              <a:t></a:t>
            </a:r>
            <a:r>
              <a:rPr lang="cs-CZ" dirty="0" smtClean="0"/>
              <a:t> riziko vzniku </a:t>
            </a:r>
            <a:r>
              <a:rPr lang="cs-CZ" dirty="0" err="1" smtClean="0"/>
              <a:t>kardio</a:t>
            </a:r>
            <a:r>
              <a:rPr lang="cs-CZ" dirty="0" smtClean="0"/>
              <a:t>-vaskulárního  onemocnění.</a:t>
            </a:r>
          </a:p>
          <a:p>
            <a:r>
              <a:rPr lang="cs-CZ" dirty="0" smtClean="0"/>
              <a:t>důležité znát nejen svůj celkový</a:t>
            </a:r>
          </a:p>
          <a:p>
            <a:pPr marL="273050" indent="-9525">
              <a:spcBef>
                <a:spcPts val="0"/>
              </a:spcBef>
              <a:buNone/>
            </a:pPr>
            <a:r>
              <a:rPr lang="cs-CZ" dirty="0" smtClean="0"/>
              <a:t>cholesterol, ale také tzv. </a:t>
            </a:r>
            <a:r>
              <a:rPr lang="cs-CZ" b="1" dirty="0" smtClean="0"/>
              <a:t>hladinu</a:t>
            </a:r>
          </a:p>
          <a:p>
            <a:pPr marL="273050" indent="-9525">
              <a:spcBef>
                <a:spcPts val="0"/>
              </a:spcBef>
              <a:buNone/>
            </a:pPr>
            <a:r>
              <a:rPr lang="cs-CZ" b="1" dirty="0" smtClean="0"/>
              <a:t> „hodného“ HDL a „zlého“ LDL</a:t>
            </a:r>
          </a:p>
          <a:p>
            <a:pPr marL="273050" indent="-9525">
              <a:spcBef>
                <a:spcPts val="0"/>
              </a:spcBef>
              <a:buNone/>
            </a:pPr>
            <a:r>
              <a:rPr lang="cs-CZ" b="1" dirty="0" smtClean="0"/>
              <a:t>cholesterolu</a:t>
            </a:r>
            <a:r>
              <a:rPr lang="cs-CZ" dirty="0" smtClean="0"/>
              <a:t> v krvi.</a:t>
            </a:r>
          </a:p>
          <a:p>
            <a:pPr marL="273050" indent="-273050">
              <a:spcBef>
                <a:spcPts val="0"/>
              </a:spcBef>
            </a:pPr>
            <a:r>
              <a:rPr lang="cs-CZ" dirty="0" smtClean="0"/>
              <a:t>Zvýšená hladina LDL cholesterolu</a:t>
            </a:r>
          </a:p>
          <a:p>
            <a:pPr marL="273050" indent="-1588">
              <a:spcBef>
                <a:spcPts val="0"/>
              </a:spcBef>
              <a:buNone/>
            </a:pPr>
            <a:r>
              <a:rPr lang="cs-CZ" dirty="0" smtClean="0"/>
              <a:t>(</a:t>
            </a:r>
            <a:r>
              <a:rPr lang="cs-CZ" b="1" dirty="0" smtClean="0">
                <a:solidFill>
                  <a:srgbClr val="FF0000"/>
                </a:solidFill>
              </a:rPr>
              <a:t>nad 3 </a:t>
            </a:r>
            <a:r>
              <a:rPr lang="cs-CZ" b="1" dirty="0" err="1" smtClean="0">
                <a:solidFill>
                  <a:srgbClr val="FF0000"/>
                </a:solidFill>
              </a:rPr>
              <a:t>mmol</a:t>
            </a:r>
            <a:r>
              <a:rPr lang="cs-CZ" b="1" dirty="0" smtClean="0">
                <a:solidFill>
                  <a:srgbClr val="FF0000"/>
                </a:solidFill>
              </a:rPr>
              <a:t>/l</a:t>
            </a:r>
            <a:r>
              <a:rPr lang="cs-CZ" dirty="0" smtClean="0"/>
              <a:t>) totiž způsobuje</a:t>
            </a:r>
          </a:p>
          <a:p>
            <a:pPr marL="273050" indent="-1588">
              <a:spcBef>
                <a:spcPts val="0"/>
              </a:spcBef>
              <a:buNone/>
            </a:pPr>
            <a:r>
              <a:rPr lang="cs-CZ" dirty="0" smtClean="0"/>
              <a:t>usazování nadbytečného cholesterolu</a:t>
            </a:r>
          </a:p>
          <a:p>
            <a:pPr marL="273050" indent="-1588">
              <a:spcBef>
                <a:spcPts val="0"/>
              </a:spcBef>
              <a:buNone/>
            </a:pPr>
            <a:r>
              <a:rPr lang="cs-CZ" dirty="0" smtClean="0"/>
              <a:t>v cévních stěnách, tvorba sklerotických</a:t>
            </a:r>
          </a:p>
          <a:p>
            <a:pPr marL="273050" indent="-1588">
              <a:spcBef>
                <a:spcPts val="0"/>
              </a:spcBef>
              <a:buNone/>
            </a:pPr>
            <a:r>
              <a:rPr lang="cs-CZ" dirty="0" smtClean="0"/>
              <a:t>plátů.</a:t>
            </a:r>
            <a:endParaRPr lang="cs-CZ" dirty="0"/>
          </a:p>
        </p:txBody>
      </p:sp>
      <p:pic>
        <p:nvPicPr>
          <p:cNvPr id="17410" name="Picture 2" descr="http://web2.mendelu.cz/af_291_projekty2/vseo/files/58/5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42139"/>
            <a:ext cx="3466713" cy="277914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436096" y="63621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http://web2.mendelu.cz/</a:t>
            </a:r>
            <a:r>
              <a:rPr lang="cs-CZ" sz="1400" b="1" dirty="0" err="1" smtClean="0"/>
              <a:t>af</a:t>
            </a:r>
            <a:r>
              <a:rPr lang="cs-CZ" sz="1400" b="1" dirty="0" smtClean="0"/>
              <a:t>_291_projekty2/</a:t>
            </a:r>
            <a:r>
              <a:rPr lang="cs-CZ" sz="1400" b="1" dirty="0" err="1" smtClean="0"/>
              <a:t>vseo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files</a:t>
            </a:r>
            <a:r>
              <a:rPr lang="cs-CZ" sz="1400" b="1" dirty="0" smtClean="0"/>
              <a:t>/58/5179.jpg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3754760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Tím cévy ztrácejí pružnost a zužuje se prostor pro průtok krve </a:t>
            </a:r>
            <a:r>
              <a:rPr lang="cs-CZ" dirty="0" smtClean="0">
                <a:sym typeface="Symbol"/>
              </a:rPr>
              <a:t> zvýšení krevního tlaku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HDL cholesterol má naopak ochrannou funkci, neboť krev zbavuje nadbytečného cholesterolu (odvádí ho zpět do jater, kde je metabolizován).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898776" cy="794352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</a:t>
            </a:r>
            <a:endParaRPr lang="cs-CZ" sz="4800" dirty="0"/>
          </a:p>
        </p:txBody>
      </p:sp>
      <p:pic>
        <p:nvPicPr>
          <p:cNvPr id="6" name="Obrázek 5" descr="Schránk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3" y="0"/>
            <a:ext cx="5004048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550223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nutris.net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wp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content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uploads</a:t>
            </a:r>
            <a:r>
              <a:rPr lang="cs-CZ" sz="1400" b="1" dirty="0" smtClean="0"/>
              <a:t>/2011/06/</a:t>
            </a:r>
            <a:r>
              <a:rPr lang="cs-CZ" sz="1400" b="1" dirty="0" err="1" smtClean="0"/>
              <a:t>Nutris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ateroskler</a:t>
            </a:r>
            <a:r>
              <a:rPr lang="cs-CZ" sz="1400" b="1" dirty="0" smtClean="0"/>
              <a:t>%C3%B3za4.jpg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320" y="332656"/>
            <a:ext cx="2890664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3960440"/>
          </a:xfrm>
        </p:spPr>
        <p:txBody>
          <a:bodyPr/>
          <a:lstStyle/>
          <a:p>
            <a:r>
              <a:rPr lang="cs-CZ" dirty="0" smtClean="0"/>
              <a:t>Klasifikace steroidních hormonů:</a:t>
            </a:r>
          </a:p>
          <a:p>
            <a:pPr marL="985838" indent="-514350">
              <a:buFont typeface="+mj-lt"/>
              <a:buAutoNum type="arabicPeriod"/>
            </a:pPr>
            <a:r>
              <a:rPr lang="en-US" b="1" dirty="0" err="1" smtClean="0"/>
              <a:t>glukokortikoidy</a:t>
            </a:r>
            <a:r>
              <a:rPr lang="en-US" sz="2800" dirty="0" smtClean="0"/>
              <a:t> </a:t>
            </a:r>
            <a:r>
              <a:rPr lang="en-US" dirty="0" smtClean="0"/>
              <a:t>- </a:t>
            </a:r>
            <a:r>
              <a:rPr lang="cs-CZ" dirty="0" smtClean="0"/>
              <a:t>regulace sacharidového metabolismu</a:t>
            </a:r>
            <a:r>
              <a:rPr lang="en-US" dirty="0" smtClean="0"/>
              <a:t> </a:t>
            </a:r>
            <a:endParaRPr lang="cs-CZ" dirty="0" smtClean="0"/>
          </a:p>
          <a:p>
            <a:pPr marL="985838" indent="-514350">
              <a:buFont typeface="+mj-lt"/>
              <a:buAutoNum type="arabicPeriod"/>
            </a:pPr>
            <a:r>
              <a:rPr lang="en-US" b="1" dirty="0" err="1" smtClean="0"/>
              <a:t>mineralokortikoidy</a:t>
            </a:r>
            <a:r>
              <a:rPr lang="en-US" dirty="0" smtClean="0"/>
              <a:t> - </a:t>
            </a:r>
            <a:r>
              <a:rPr lang="cs-CZ" dirty="0" smtClean="0"/>
              <a:t>udržení rovnováhy minerálů</a:t>
            </a:r>
            <a:r>
              <a:rPr lang="en-US" dirty="0" smtClean="0"/>
              <a:t> </a:t>
            </a:r>
            <a:endParaRPr lang="cs-CZ" dirty="0" smtClean="0"/>
          </a:p>
          <a:p>
            <a:pPr marL="985838" indent="-514350">
              <a:buFont typeface="+mj-lt"/>
              <a:buAutoNum type="arabicPeriod"/>
            </a:pPr>
            <a:r>
              <a:rPr lang="en-US" b="1" dirty="0" err="1" smtClean="0"/>
              <a:t>androgeny</a:t>
            </a:r>
            <a:endParaRPr lang="cs-CZ" b="1" dirty="0" smtClean="0"/>
          </a:p>
          <a:p>
            <a:pPr marL="985838" indent="-514350">
              <a:buFont typeface="+mj-lt"/>
              <a:buAutoNum type="arabicPeriod"/>
            </a:pPr>
            <a:r>
              <a:rPr lang="en-US" b="1" dirty="0" err="1" smtClean="0"/>
              <a:t>progestiny</a:t>
            </a:r>
            <a:endParaRPr lang="cs-CZ" b="1" dirty="0" smtClean="0"/>
          </a:p>
          <a:p>
            <a:pPr marL="985838" indent="-514350">
              <a:buFont typeface="+mj-lt"/>
              <a:buAutoNum type="arabicPeriod"/>
            </a:pPr>
            <a:r>
              <a:rPr lang="en-US" b="1" dirty="0" err="1" smtClean="0"/>
              <a:t>estrogeny</a:t>
            </a:r>
            <a:endParaRPr lang="cs-CZ" b="1" dirty="0" smtClean="0"/>
          </a:p>
          <a:p>
            <a:pPr marL="985838" indent="-514350">
              <a:buFont typeface="+mj-lt"/>
              <a:buAutoNum type="arabicPeriod"/>
            </a:pPr>
            <a:r>
              <a:rPr lang="en-US" b="1" dirty="0" smtClean="0"/>
              <a:t>vitamin D</a:t>
            </a:r>
            <a:r>
              <a:rPr lang="cs-CZ" dirty="0" smtClean="0"/>
              <a:t> - metabolismus vápníku a fosforu.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2915816" y="3645024"/>
            <a:ext cx="216024" cy="10801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03848" y="3944669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- </a:t>
            </a:r>
            <a:r>
              <a:rPr lang="en-US" sz="2600" dirty="0" err="1" smtClean="0"/>
              <a:t>reprodu</a:t>
            </a:r>
            <a:r>
              <a:rPr lang="cs-CZ" sz="2600" dirty="0" err="1" smtClean="0"/>
              <a:t>kční</a:t>
            </a:r>
            <a:r>
              <a:rPr lang="en-US" sz="2600" dirty="0" smtClean="0"/>
              <a:t> fun</a:t>
            </a:r>
            <a:r>
              <a:rPr lang="cs-CZ" sz="2600" dirty="0" err="1" smtClean="0"/>
              <a:t>kce</a:t>
            </a:r>
            <a:endParaRPr lang="cs-CZ" sz="2600" dirty="0"/>
          </a:p>
        </p:txBody>
      </p:sp>
      <p:cxnSp>
        <p:nvCxnSpPr>
          <p:cNvPr id="9" name="Přímá spojovací čára 8"/>
          <p:cNvCxnSpPr/>
          <p:nvPr/>
        </p:nvCxnSpPr>
        <p:spPr>
          <a:xfrm rot="60000" flipV="1">
            <a:off x="682799" y="4740600"/>
            <a:ext cx="792000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2058</TotalTime>
  <Words>601</Words>
  <Application>Microsoft Office PowerPoint</Application>
  <PresentationFormat>Předvádění na obrazovce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Tok</vt:lpstr>
      <vt:lpstr>ChemSketch</vt:lpstr>
      <vt:lpstr>Snímek 1</vt:lpstr>
      <vt:lpstr>LIPIDY</vt:lpstr>
      <vt:lpstr>STEROIDY</vt:lpstr>
      <vt:lpstr>STEROIDY</vt:lpstr>
      <vt:lpstr>STEROIDY</vt:lpstr>
      <vt:lpstr>CHOLESTEROL</vt:lpstr>
      <vt:lpstr>CHOLESTEROL</vt:lpstr>
      <vt:lpstr>CHOLESTEROL</vt:lpstr>
      <vt:lpstr>STEROIDY</vt:lpstr>
      <vt:lpstr>Pohlavní hormony</vt:lpstr>
      <vt:lpstr>Pohlavní hormony</vt:lpstr>
      <vt:lpstr>Pohlavní hormony</vt:lpstr>
      <vt:lpstr>Hormony kůry nadledvin</vt:lpstr>
      <vt:lpstr>Hormony kůry nadledvin</vt:lpstr>
      <vt:lpstr>Hormony kůry nadledvin</vt:lpstr>
      <vt:lpstr>Hormony kůry nadledvin</vt:lpstr>
      <vt:lpstr>Hormony kůry nadledvin</vt:lpstr>
      <vt:lpstr>Vitamín D</vt:lpstr>
      <vt:lpstr>Vitamín D</vt:lpstr>
      <vt:lpstr>Vitamín D</vt:lpstr>
      <vt:lpstr>Cholové kyseliny</vt:lpstr>
      <vt:lpstr>Cholové kyseliny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LIPIDY</dc:title>
  <dc:creator>ucitel</dc:creator>
  <cp:lastModifiedBy>student</cp:lastModifiedBy>
  <cp:revision>15</cp:revision>
  <dcterms:created xsi:type="dcterms:W3CDTF">2014-03-08T15:42:09Z</dcterms:created>
  <dcterms:modified xsi:type="dcterms:W3CDTF">2017-02-01T08:57:40Z</dcterms:modified>
</cp:coreProperties>
</file>