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5" r:id="rId26"/>
    <p:sldId id="286" r:id="rId27"/>
    <p:sldId id="284" r:id="rId28"/>
    <p:sldId id="282" r:id="rId29"/>
    <p:sldId id="28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303"/>
    <a:srgbClr val="F7575B"/>
    <a:srgbClr val="FE0000"/>
    <a:srgbClr val="F6ACEB"/>
    <a:srgbClr val="F92328"/>
    <a:srgbClr val="FFCC00"/>
    <a:srgbClr val="FFFF99"/>
    <a:srgbClr val="FFFF00"/>
    <a:srgbClr val="83E97B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6" autoAdjust="0"/>
  </p:normalViewPr>
  <p:slideViewPr>
    <p:cSldViewPr>
      <p:cViewPr>
        <p:scale>
          <a:sx n="120" d="100"/>
          <a:sy n="120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D414F0-7F66-4DFD-AF5E-36E725BD6B87}" type="datetimeFigureOut">
              <a:rPr lang="cs-CZ" smtClean="0"/>
              <a:pPr/>
              <a:t>5.4.2018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0E1107-26E1-4B7F-B76D-93F9DCDC472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Metabolismus</a:t>
            </a:r>
            <a:r>
              <a:rPr lang="cs-CZ" dirty="0" smtClean="0">
                <a:solidFill>
                  <a:srgbClr val="FFFF00"/>
                </a:solidFill>
                <a:effectLst/>
              </a:rPr>
              <a:t> </a:t>
            </a: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SACHARIDŮ</a:t>
            </a: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611560" y="2031231"/>
            <a:ext cx="7992888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11560" y="2319263"/>
          <a:ext cx="7845385" cy="2376264"/>
        </p:xfrm>
        <a:graphic>
          <a:graphicData uri="http://schemas.openxmlformats.org/presentationml/2006/ole">
            <p:oleObj spid="_x0000_s24578" name="ChemSketch" r:id="rId3" imgW="3684960" imgH="1115640" progId="ACD.ChemSketch.20">
              <p:embed/>
            </p:oleObj>
          </a:graphicData>
        </a:graphic>
      </p:graphicFrame>
      <p:grpSp>
        <p:nvGrpSpPr>
          <p:cNvPr id="12" name="Skupina 11"/>
          <p:cNvGrpSpPr/>
          <p:nvPr/>
        </p:nvGrpSpPr>
        <p:grpSpPr>
          <a:xfrm>
            <a:off x="2843808" y="4335487"/>
            <a:ext cx="3240360" cy="467968"/>
            <a:chOff x="3635896" y="4869160"/>
            <a:chExt cx="3240360" cy="467968"/>
          </a:xfrm>
        </p:grpSpPr>
        <p:sp>
          <p:nvSpPr>
            <p:cNvPr id="10" name="Zaoblený obdélník 9"/>
            <p:cNvSpPr/>
            <p:nvPr/>
          </p:nvSpPr>
          <p:spPr>
            <a:xfrm>
              <a:off x="3635896" y="4869160"/>
              <a:ext cx="3024336" cy="46796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635896" y="4899008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cs-CZ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Glukosa-6-fosfát </a:t>
              </a:r>
              <a:r>
                <a:rPr lang="cs-CZ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isomerasa</a:t>
              </a:r>
              <a:endPara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51520" y="332656"/>
            <a:ext cx="5328000" cy="61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cs-CZ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Izomerace</a:t>
            </a: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glukosa-6-fosfátu</a:t>
            </a:r>
            <a:endParaRPr lang="cs-CZ" sz="3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27584" y="476753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glukosa-6-fosfát (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G6P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076056" y="476753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fruktosa-6-fosfát (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F6P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2843808" y="2895327"/>
            <a:ext cx="612000" cy="133200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7492960" y="2823319"/>
            <a:ext cx="1008000" cy="140400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5436096" y="1052736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5580112" y="1105580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+2,1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51520" y="332656"/>
            <a:ext cx="6264000" cy="61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36504" y="1052736"/>
            <a:ext cx="9072000" cy="3600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488" y="260648"/>
            <a:ext cx="6156000" cy="612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Fosforylace fruktosa-6-fosfátu</a:t>
            </a:r>
            <a:endParaRPr lang="cs-CZ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-36512" y="1510003"/>
          <a:ext cx="9252520" cy="2495061"/>
        </p:xfrm>
        <a:graphic>
          <a:graphicData uri="http://schemas.openxmlformats.org/presentationml/2006/ole">
            <p:oleObj spid="_x0000_s25603" name="ChemSketch" r:id="rId3" imgW="4803480" imgH="1295280" progId="ACD.ChemSketch.20">
              <p:embed/>
            </p:oleObj>
          </a:graphicData>
        </a:graphic>
      </p:graphicFrame>
      <p:grpSp>
        <p:nvGrpSpPr>
          <p:cNvPr id="12" name="Skupina 11"/>
          <p:cNvGrpSpPr/>
          <p:nvPr/>
        </p:nvGrpSpPr>
        <p:grpSpPr>
          <a:xfrm>
            <a:off x="3347864" y="3609104"/>
            <a:ext cx="2072571" cy="467968"/>
            <a:chOff x="2843808" y="4869160"/>
            <a:chExt cx="2072571" cy="467968"/>
          </a:xfrm>
        </p:grpSpPr>
        <p:sp>
          <p:nvSpPr>
            <p:cNvPr id="10" name="Zaoblený obdélník 9"/>
            <p:cNvSpPr/>
            <p:nvPr/>
          </p:nvSpPr>
          <p:spPr>
            <a:xfrm>
              <a:off x="2874288" y="4869160"/>
              <a:ext cx="2016000" cy="46796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843808" y="4899008"/>
              <a:ext cx="20725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cs-CZ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Fosfofruktokinasa</a:t>
              </a:r>
              <a:endPara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3932312" y="3140968"/>
            <a:ext cx="783704" cy="425808"/>
            <a:chOff x="3788296" y="5625328"/>
            <a:chExt cx="783704" cy="425808"/>
          </a:xfrm>
        </p:grpSpPr>
        <p:sp>
          <p:nvSpPr>
            <p:cNvPr id="16" name="Zaoblený obdélník 15"/>
            <p:cNvSpPr/>
            <p:nvPr/>
          </p:nvSpPr>
          <p:spPr>
            <a:xfrm>
              <a:off x="3788296" y="5625328"/>
              <a:ext cx="697296" cy="39596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788297" y="5651026"/>
              <a:ext cx="783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cs-CZ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Mg</a:t>
              </a:r>
              <a:r>
                <a:rPr lang="cs-CZ" sz="20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2+</a:t>
              </a:r>
              <a:endParaRPr lang="cs-CZ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35496" y="39330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fruktosa-6-fosfát (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F6P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80112" y="39330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fruktosa-1,6-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bis(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fosfát)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436096" y="1052736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5580112" y="1105580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-14,2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7504" y="4581128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457200">
              <a:buFont typeface="Arial" pitchFamily="34" charset="0"/>
              <a:buChar char="•"/>
            </a:pPr>
            <a:r>
              <a:rPr lang="cs-CZ" sz="2400" dirty="0" smtClean="0"/>
              <a:t>Obě fosforylační reakce velmi vysoké hodnoty </a:t>
            </a:r>
            <a:r>
              <a:rPr lang="el-GR" sz="2400" dirty="0" smtClean="0"/>
              <a:t>Δ</a:t>
            </a:r>
            <a:r>
              <a:rPr lang="cs-CZ" sz="2400" i="1" dirty="0" smtClean="0"/>
              <a:t>G´</a:t>
            </a:r>
            <a:r>
              <a:rPr lang="cs-CZ" sz="2400" dirty="0" smtClean="0">
                <a:sym typeface="Wingdings" pitchFamily="2" charset="2"/>
              </a:rPr>
              <a:t>reakce prakticky nevratné (nelze zpětně touto  cestou  </a:t>
            </a:r>
            <a:r>
              <a:rPr lang="cs-CZ" sz="2400" dirty="0" err="1" smtClean="0">
                <a:sym typeface="Wingdings" pitchFamily="2" charset="2"/>
              </a:rPr>
              <a:t>biosyntetizovat</a:t>
            </a:r>
            <a:r>
              <a:rPr lang="cs-CZ" sz="2400" dirty="0" smtClean="0">
                <a:sym typeface="Wingdings" pitchFamily="2" charset="2"/>
              </a:rPr>
              <a:t> glukosu.</a:t>
            </a:r>
          </a:p>
          <a:p>
            <a:pPr marL="108000" indent="-457200">
              <a:buFont typeface="Arial" pitchFamily="34" charset="0"/>
              <a:buChar char="•"/>
            </a:pPr>
            <a:r>
              <a:rPr lang="cs-CZ" sz="2400" dirty="0" smtClean="0">
                <a:sym typeface="Wingdings" pitchFamily="2" charset="2"/>
              </a:rPr>
              <a:t>Zavedení dvou </a:t>
            </a:r>
            <a:r>
              <a:rPr lang="cs-CZ" sz="2400" dirty="0" err="1" smtClean="0">
                <a:sym typeface="Wingdings" pitchFamily="2" charset="2"/>
              </a:rPr>
              <a:t>fosfátů</a:t>
            </a:r>
            <a:r>
              <a:rPr lang="cs-CZ" sz="2400" dirty="0" smtClean="0">
                <a:sym typeface="Wingdings" pitchFamily="2" charset="2"/>
              </a:rPr>
              <a:t>vhodná symetrie pro následující štěpení + nemožnost přeměny na jiný sacharid.</a:t>
            </a:r>
            <a:endParaRPr lang="cs-CZ" sz="2400" dirty="0"/>
          </a:p>
        </p:txBody>
      </p:sp>
      <p:sp>
        <p:nvSpPr>
          <p:cNvPr id="22" name="Šipka doprava 21"/>
          <p:cNvSpPr/>
          <p:nvPr/>
        </p:nvSpPr>
        <p:spPr>
          <a:xfrm>
            <a:off x="3600088" y="2708920"/>
            <a:ext cx="176400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6504" y="1916832"/>
            <a:ext cx="9072000" cy="25922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-36513" y="2348880"/>
          <a:ext cx="9213851" cy="1908175"/>
        </p:xfrm>
        <a:graphic>
          <a:graphicData uri="http://schemas.openxmlformats.org/presentationml/2006/ole">
            <p:oleObj spid="_x0000_s26630" name="ChemSketch" r:id="rId3" imgW="4800600" imgH="993600" progId="ACD.ChemSketch.20">
              <p:embed/>
            </p:oleObj>
          </a:graphicData>
        </a:graphic>
      </p:graphicFrame>
      <p:sp>
        <p:nvSpPr>
          <p:cNvPr id="9" name="Zaoblený obdélník 8"/>
          <p:cNvSpPr/>
          <p:nvPr/>
        </p:nvSpPr>
        <p:spPr>
          <a:xfrm>
            <a:off x="107504" y="424640"/>
            <a:ext cx="8460000" cy="6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88000" cy="612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 Aldolové štěpení fruktosa-1,6-</a:t>
            </a:r>
            <a:r>
              <a:rPr lang="cs-CZ" sz="36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bis</a:t>
            </a:r>
            <a:r>
              <a:rPr lang="cs-CZ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(fosfátu)</a:t>
            </a:r>
            <a:endParaRPr lang="cs-CZ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816040" y="3429000"/>
            <a:ext cx="1116000" cy="467968"/>
            <a:chOff x="3131840" y="5697336"/>
            <a:chExt cx="1116000" cy="467968"/>
          </a:xfrm>
        </p:grpSpPr>
        <p:sp>
          <p:nvSpPr>
            <p:cNvPr id="7" name="Zaoblený obdélník 6"/>
            <p:cNvSpPr/>
            <p:nvPr/>
          </p:nvSpPr>
          <p:spPr>
            <a:xfrm>
              <a:off x="3132064" y="5697336"/>
              <a:ext cx="1079896" cy="46796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131840" y="5727184"/>
              <a:ext cx="111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cs-CZ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Aldolasa</a:t>
              </a:r>
              <a:endPara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611560" y="411946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fruktosa-1,6-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bis(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fosfát)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07904" y="210323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dihydroxyacetonfosfát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96136" y="3933056"/>
            <a:ext cx="33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glyceraldehyd-3-fosfát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436096" y="1268760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580112" y="1321604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+22,5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512" y="472514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Molekula </a:t>
            </a:r>
            <a:r>
              <a:rPr lang="cs-CZ" sz="2400" b="1" dirty="0" smtClean="0"/>
              <a:t>fruktosa-1,6-</a:t>
            </a:r>
            <a:r>
              <a:rPr lang="cs-CZ" sz="2400" b="1" i="1" dirty="0" smtClean="0"/>
              <a:t>bis</a:t>
            </a:r>
            <a:r>
              <a:rPr lang="cs-CZ" sz="2400" b="1" dirty="0" smtClean="0"/>
              <a:t>(fosfátu)</a:t>
            </a:r>
            <a:r>
              <a:rPr lang="cs-CZ" sz="2400" dirty="0" smtClean="0"/>
              <a:t> – charakter ALDOLU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Dle hodnoty </a:t>
            </a:r>
            <a:r>
              <a:rPr lang="el-GR" sz="2400" dirty="0" smtClean="0"/>
              <a:t>Δ</a:t>
            </a:r>
            <a:r>
              <a:rPr lang="cs-CZ" sz="2400" i="1" dirty="0" smtClean="0"/>
              <a:t>G</a:t>
            </a:r>
            <a:r>
              <a:rPr lang="cs-CZ" sz="2400" dirty="0" smtClean="0"/>
              <a:t>´ je jasné, že rovnováha reakce posunuta výrazně směrem k syntéze.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Hybatelem pro průběh v směru k produktům aldolového štěpení zajišťuje porušování rovnováhy soustavou následných reakcí.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144488" y="1628800"/>
            <a:ext cx="8820000" cy="38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619866" y="1844824"/>
          <a:ext cx="8128598" cy="3304829"/>
        </p:xfrm>
        <a:graphic>
          <a:graphicData uri="http://schemas.openxmlformats.org/presentationml/2006/ole">
            <p:oleObj spid="_x0000_s27652" name="ChemSketch" r:id="rId3" imgW="4032360" imgH="1639800" progId="ACD.ChemSketch.20">
              <p:embed/>
            </p:oleObj>
          </a:graphicData>
        </a:graphic>
      </p:graphicFrame>
      <p:sp>
        <p:nvSpPr>
          <p:cNvPr id="16" name="Zaoblený obdélník 15"/>
          <p:cNvSpPr/>
          <p:nvPr/>
        </p:nvSpPr>
        <p:spPr>
          <a:xfrm>
            <a:off x="107504" y="296728"/>
            <a:ext cx="8460000" cy="6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179512" y="276752"/>
            <a:ext cx="8388000" cy="612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Aldolové štěpení fruktosa-1,6-</a:t>
            </a:r>
            <a:r>
              <a:rPr kumimoji="0" lang="cs-CZ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bis</a:t>
            </a: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(fosfátu)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539552" y="1936264"/>
            <a:ext cx="2592000" cy="1620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3965696" y="2595384"/>
            <a:ext cx="2160000" cy="17280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899592" y="3614736"/>
            <a:ext cx="1764000" cy="172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2699792" y="3609104"/>
            <a:ext cx="1116000" cy="467968"/>
            <a:chOff x="2699792" y="5769344"/>
            <a:chExt cx="1116000" cy="467968"/>
          </a:xfrm>
        </p:grpSpPr>
        <p:sp>
          <p:nvSpPr>
            <p:cNvPr id="20" name="Zaoblený obdélník 19"/>
            <p:cNvSpPr/>
            <p:nvPr/>
          </p:nvSpPr>
          <p:spPr>
            <a:xfrm>
              <a:off x="2699792" y="5769344"/>
              <a:ext cx="1044000" cy="46796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699792" y="5806722"/>
              <a:ext cx="1116000" cy="4001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cs-CZ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Aldolasa</a:t>
              </a:r>
              <a:endPara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Zaoblený obdélník 25"/>
          <p:cNvSpPr/>
          <p:nvPr/>
        </p:nvSpPr>
        <p:spPr>
          <a:xfrm>
            <a:off x="6456144" y="2205112"/>
            <a:ext cx="2304000" cy="223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275856" y="429309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dihydroxyacetonfosfát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688496" y="4623519"/>
            <a:ext cx="33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glyceraldehyd-3-fosfát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436096" y="1196752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580112" y="1249596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-14,2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grpSp>
        <p:nvGrpSpPr>
          <p:cNvPr id="30" name="Skupina 29"/>
          <p:cNvGrpSpPr/>
          <p:nvPr/>
        </p:nvGrpSpPr>
        <p:grpSpPr>
          <a:xfrm>
            <a:off x="5299981" y="4941168"/>
            <a:ext cx="2008323" cy="800887"/>
            <a:chOff x="3427773" y="5580441"/>
            <a:chExt cx="2008323" cy="800887"/>
          </a:xfrm>
        </p:grpSpPr>
        <p:sp>
          <p:nvSpPr>
            <p:cNvPr id="27" name="Volný tvar 26"/>
            <p:cNvSpPr/>
            <p:nvPr/>
          </p:nvSpPr>
          <p:spPr>
            <a:xfrm>
              <a:off x="3491880" y="5661248"/>
              <a:ext cx="1944216" cy="720080"/>
            </a:xfrm>
            <a:custGeom>
              <a:avLst/>
              <a:gdLst>
                <a:gd name="connsiteX0" fmla="*/ 1764196 w 1944216"/>
                <a:gd name="connsiteY0" fmla="*/ 0 h 720080"/>
                <a:gd name="connsiteX1" fmla="*/ 1917635 w 1944216"/>
                <a:gd name="connsiteY1" fmla="*/ 180020 h 720080"/>
                <a:gd name="connsiteX2" fmla="*/ 1827625 w 1944216"/>
                <a:gd name="connsiteY2" fmla="*/ 180020 h 720080"/>
                <a:gd name="connsiteX3" fmla="*/ 927103 w 1944216"/>
                <a:gd name="connsiteY3" fmla="*/ 715904 h 720080"/>
                <a:gd name="connsiteX4" fmla="*/ 1647605 w 1944216"/>
                <a:gd name="connsiteY4" fmla="*/ 180019 h 720080"/>
                <a:gd name="connsiteX5" fmla="*/ 1557595 w 1944216"/>
                <a:gd name="connsiteY5" fmla="*/ 180020 h 720080"/>
                <a:gd name="connsiteX6" fmla="*/ 1764196 w 1944216"/>
                <a:gd name="connsiteY6" fmla="*/ 0 h 720080"/>
                <a:gd name="connsiteX0" fmla="*/ 837093 w 1944216"/>
                <a:gd name="connsiteY0" fmla="*/ 720080 h 720080"/>
                <a:gd name="connsiteX1" fmla="*/ 291197 w 1944216"/>
                <a:gd name="connsiteY1" fmla="*/ 545896 h 720080"/>
                <a:gd name="connsiteX2" fmla="*/ 1 w 1944216"/>
                <a:gd name="connsiteY2" fmla="*/ -1 h 720080"/>
                <a:gd name="connsiteX3" fmla="*/ 180020 w 1944216"/>
                <a:gd name="connsiteY3" fmla="*/ 0 h 720080"/>
                <a:gd name="connsiteX4" fmla="*/ 1017112 w 1944216"/>
                <a:gd name="connsiteY4" fmla="*/ 720081 h 720080"/>
                <a:gd name="connsiteX5" fmla="*/ 837093 w 1944216"/>
                <a:gd name="connsiteY5" fmla="*/ 720080 h 720080"/>
                <a:gd name="connsiteX0" fmla="*/ 927103 w 1944216"/>
                <a:gd name="connsiteY0" fmla="*/ 715905 h 720080"/>
                <a:gd name="connsiteX1" fmla="*/ 1647605 w 1944216"/>
                <a:gd name="connsiteY1" fmla="*/ 180020 h 720080"/>
                <a:gd name="connsiteX2" fmla="*/ 1557595 w 1944216"/>
                <a:gd name="connsiteY2" fmla="*/ 180020 h 720080"/>
                <a:gd name="connsiteX3" fmla="*/ 1764196 w 1944216"/>
                <a:gd name="connsiteY3" fmla="*/ 0 h 720080"/>
                <a:gd name="connsiteX4" fmla="*/ 1917635 w 1944216"/>
                <a:gd name="connsiteY4" fmla="*/ 180020 h 720080"/>
                <a:gd name="connsiteX5" fmla="*/ 1827625 w 1944216"/>
                <a:gd name="connsiteY5" fmla="*/ 180020 h 720080"/>
                <a:gd name="connsiteX6" fmla="*/ 1017113 w 1944216"/>
                <a:gd name="connsiteY6" fmla="*/ 720079 h 720080"/>
                <a:gd name="connsiteX7" fmla="*/ 837093 w 1944216"/>
                <a:gd name="connsiteY7" fmla="*/ 720080 h 720080"/>
                <a:gd name="connsiteX8" fmla="*/ 291197 w 1944216"/>
                <a:gd name="connsiteY8" fmla="*/ 545896 h 720080"/>
                <a:gd name="connsiteX9" fmla="*/ 1 w 1944216"/>
                <a:gd name="connsiteY9" fmla="*/ -1 h 720080"/>
                <a:gd name="connsiteX10" fmla="*/ 180020 w 1944216"/>
                <a:gd name="connsiteY10" fmla="*/ 0 h 720080"/>
                <a:gd name="connsiteX11" fmla="*/ 1017112 w 1944216"/>
                <a:gd name="connsiteY11" fmla="*/ 720081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4216" h="720080" stroke="0" extrusionOk="0">
                  <a:moveTo>
                    <a:pt x="1764196" y="0"/>
                  </a:moveTo>
                  <a:lnTo>
                    <a:pt x="1917635" y="180020"/>
                  </a:lnTo>
                  <a:lnTo>
                    <a:pt x="1827625" y="180020"/>
                  </a:lnTo>
                  <a:cubicBezTo>
                    <a:pt x="1723722" y="526182"/>
                    <a:pt x="1340304" y="754347"/>
                    <a:pt x="927103" y="715904"/>
                  </a:cubicBezTo>
                  <a:cubicBezTo>
                    <a:pt x="1273517" y="683675"/>
                    <a:pt x="1560496" y="470230"/>
                    <a:pt x="1647605" y="180019"/>
                  </a:cubicBezTo>
                  <a:lnTo>
                    <a:pt x="1557595" y="180020"/>
                  </a:lnTo>
                  <a:lnTo>
                    <a:pt x="1764196" y="0"/>
                  </a:lnTo>
                  <a:close/>
                </a:path>
                <a:path w="1944216" h="720080" fill="darkenLess" stroke="0" extrusionOk="0">
                  <a:moveTo>
                    <a:pt x="837093" y="720080"/>
                  </a:moveTo>
                  <a:cubicBezTo>
                    <a:pt x="636760" y="720080"/>
                    <a:pt x="443070" y="658277"/>
                    <a:pt x="291197" y="545896"/>
                  </a:cubicBezTo>
                  <a:cubicBezTo>
                    <a:pt x="106332" y="409101"/>
                    <a:pt x="0" y="209764"/>
                    <a:pt x="1" y="-1"/>
                  </a:cubicBezTo>
                  <a:lnTo>
                    <a:pt x="180020" y="0"/>
                  </a:lnTo>
                  <a:cubicBezTo>
                    <a:pt x="180019" y="397689"/>
                    <a:pt x="554798" y="720081"/>
                    <a:pt x="1017112" y="720081"/>
                  </a:cubicBezTo>
                  <a:lnTo>
                    <a:pt x="837093" y="720080"/>
                  </a:lnTo>
                  <a:close/>
                </a:path>
                <a:path w="1944216" h="720080" fill="none" extrusionOk="0">
                  <a:moveTo>
                    <a:pt x="927103" y="715905"/>
                  </a:moveTo>
                  <a:cubicBezTo>
                    <a:pt x="1273517" y="683676"/>
                    <a:pt x="1560496" y="470231"/>
                    <a:pt x="1647605" y="180020"/>
                  </a:cubicBezTo>
                  <a:lnTo>
                    <a:pt x="1557595" y="180020"/>
                  </a:lnTo>
                  <a:lnTo>
                    <a:pt x="1764196" y="0"/>
                  </a:lnTo>
                  <a:lnTo>
                    <a:pt x="1917635" y="180020"/>
                  </a:lnTo>
                  <a:lnTo>
                    <a:pt x="1827625" y="180020"/>
                  </a:lnTo>
                  <a:cubicBezTo>
                    <a:pt x="1732196" y="497948"/>
                    <a:pt x="1398826" y="720080"/>
                    <a:pt x="1017113" y="720079"/>
                  </a:cubicBezTo>
                  <a:lnTo>
                    <a:pt x="837093" y="720080"/>
                  </a:lnTo>
                  <a:cubicBezTo>
                    <a:pt x="636760" y="720080"/>
                    <a:pt x="443070" y="658277"/>
                    <a:pt x="291197" y="545896"/>
                  </a:cubicBezTo>
                  <a:cubicBezTo>
                    <a:pt x="106332" y="409101"/>
                    <a:pt x="0" y="209764"/>
                    <a:pt x="1" y="-1"/>
                  </a:cubicBezTo>
                  <a:lnTo>
                    <a:pt x="180020" y="0"/>
                  </a:lnTo>
                  <a:cubicBezTo>
                    <a:pt x="180019" y="397689"/>
                    <a:pt x="554798" y="720081"/>
                    <a:pt x="1017112" y="720081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9" name="Šipka doprava se zářezem 28"/>
            <p:cNvSpPr/>
            <p:nvPr/>
          </p:nvSpPr>
          <p:spPr>
            <a:xfrm rot="15097370">
              <a:off x="3409793" y="5598421"/>
              <a:ext cx="396000" cy="360040"/>
            </a:xfrm>
            <a:prstGeom prst="notched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" name="TextovéPole 27"/>
          <p:cNvSpPr txBox="1"/>
          <p:nvPr/>
        </p:nvSpPr>
        <p:spPr>
          <a:xfrm>
            <a:off x="3779912" y="5805264"/>
            <a:ext cx="520892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Vzájemná přeměna obou </a:t>
            </a:r>
            <a:r>
              <a:rPr lang="cs-CZ" sz="2400" dirty="0" err="1" smtClean="0"/>
              <a:t>triosafosfátů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475928" y="1484784"/>
            <a:ext cx="8200528" cy="34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259632" y="1764358"/>
          <a:ext cx="7254875" cy="2166937"/>
        </p:xfrm>
        <a:graphic>
          <a:graphicData uri="http://schemas.openxmlformats.org/presentationml/2006/ole">
            <p:oleObj spid="_x0000_s28675" name="ChemSketch" r:id="rId3" imgW="3273480" imgH="978480" progId="ACD.ChemSketch.20">
              <p:embed/>
            </p:oleObj>
          </a:graphicData>
        </a:graphic>
      </p:graphicFrame>
      <p:sp>
        <p:nvSpPr>
          <p:cNvPr id="5" name="Zaoblený obdélník 4"/>
          <p:cNvSpPr/>
          <p:nvPr/>
        </p:nvSpPr>
        <p:spPr>
          <a:xfrm>
            <a:off x="323528" y="260648"/>
            <a:ext cx="5256000" cy="6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076000" cy="61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cs-CZ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Izomerace</a:t>
            </a: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triosafosfátů</a:t>
            </a:r>
            <a:endParaRPr lang="cs-CZ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38526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dihydroxyacetonfosfát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64088" y="3864575"/>
            <a:ext cx="33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glyceraldehyd-3-fosfát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3203848" y="2988568"/>
            <a:ext cx="2520000" cy="467968"/>
            <a:chOff x="2750592" y="6201392"/>
            <a:chExt cx="2520000" cy="467968"/>
          </a:xfrm>
        </p:grpSpPr>
        <p:sp>
          <p:nvSpPr>
            <p:cNvPr id="10" name="Zaoblený obdélník 9"/>
            <p:cNvSpPr/>
            <p:nvPr/>
          </p:nvSpPr>
          <p:spPr>
            <a:xfrm>
              <a:off x="2750592" y="6201392"/>
              <a:ext cx="2520000" cy="46796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750592" y="6238770"/>
              <a:ext cx="248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cs-CZ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Triosafosfátizomeráza</a:t>
              </a:r>
              <a:endPara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3" name="Zaoblený obdélník 12"/>
          <p:cNvSpPr/>
          <p:nvPr/>
        </p:nvSpPr>
        <p:spPr>
          <a:xfrm>
            <a:off x="5436096" y="980728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80112" y="1033572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- 7,7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5496" y="4869160"/>
            <a:ext cx="83983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V rovnovážné směsi se nachází </a:t>
            </a:r>
            <a:r>
              <a:rPr lang="cs-CZ" sz="2400" b="1" dirty="0" smtClean="0">
                <a:solidFill>
                  <a:srgbClr val="FF0000"/>
                </a:solidFill>
              </a:rPr>
              <a:t>95,5%</a:t>
            </a:r>
            <a:r>
              <a:rPr lang="cs-CZ" sz="2400" dirty="0" smtClean="0"/>
              <a:t> </a:t>
            </a:r>
            <a:r>
              <a:rPr lang="cs-CZ" sz="2400" dirty="0" err="1" smtClean="0"/>
              <a:t>dihydroxyacetonfosfátu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Pro navazující reakce je vhodným substrátem</a:t>
            </a:r>
          </a:p>
          <a:p>
            <a:r>
              <a:rPr lang="cs-CZ" sz="2400" dirty="0" smtClean="0"/>
              <a:t>  pouze </a:t>
            </a:r>
            <a:r>
              <a:rPr lang="cs-CZ" sz="2400" b="1" dirty="0" smtClean="0">
                <a:solidFill>
                  <a:srgbClr val="FF0000"/>
                </a:solidFill>
              </a:rPr>
              <a:t>glyceraldehyd-3-fosfát</a:t>
            </a:r>
            <a:r>
              <a:rPr lang="cs-CZ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475928" y="1781200"/>
            <a:ext cx="8200528" cy="34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39552" y="2348880"/>
          <a:ext cx="8052060" cy="2088232"/>
        </p:xfrm>
        <a:graphic>
          <a:graphicData uri="http://schemas.openxmlformats.org/presentationml/2006/ole">
            <p:oleObj spid="_x0000_s29698" name="ChemSketch" r:id="rId3" imgW="4291560" imgH="1112400" progId="ACD.ChemSketch.20">
              <p:embed/>
            </p:oleObj>
          </a:graphicData>
        </a:graphic>
      </p:graphicFrame>
      <p:sp>
        <p:nvSpPr>
          <p:cNvPr id="5" name="Zaoblený obdélník 4"/>
          <p:cNvSpPr/>
          <p:nvPr/>
        </p:nvSpPr>
        <p:spPr>
          <a:xfrm>
            <a:off x="323528" y="260648"/>
            <a:ext cx="5256000" cy="6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260648"/>
            <a:ext cx="5076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Izomerace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triosafosfátů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414908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dihydroxyacetonfosfát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80112" y="4077072"/>
            <a:ext cx="33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glyceraldehyd-3-fosfát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131840" y="1844824"/>
            <a:ext cx="2520000" cy="467968"/>
            <a:chOff x="2750592" y="6201392"/>
            <a:chExt cx="2520000" cy="467968"/>
          </a:xfrm>
        </p:grpSpPr>
        <p:sp>
          <p:nvSpPr>
            <p:cNvPr id="11" name="Zaoblený obdélník 10"/>
            <p:cNvSpPr/>
            <p:nvPr/>
          </p:nvSpPr>
          <p:spPr>
            <a:xfrm>
              <a:off x="2750592" y="6201392"/>
              <a:ext cx="2520000" cy="46796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750592" y="6238770"/>
              <a:ext cx="248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cs-CZ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Triosafosfátizomeráza</a:t>
              </a:r>
              <a:endPara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3" name="Zaoblený obdélník 12"/>
          <p:cNvSpPr/>
          <p:nvPr/>
        </p:nvSpPr>
        <p:spPr>
          <a:xfrm>
            <a:off x="5436096" y="1052736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80112" y="1105580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- 7,7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35560" y="5589240"/>
            <a:ext cx="747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Porušení </a:t>
            </a:r>
            <a:r>
              <a:rPr lang="cs-CZ" sz="2400" dirty="0" err="1" smtClean="0"/>
              <a:t>ekvimolarity</a:t>
            </a:r>
            <a:r>
              <a:rPr lang="cs-CZ" sz="2400" dirty="0" smtClean="0"/>
              <a:t> směsi vzniklé </a:t>
            </a:r>
            <a:r>
              <a:rPr lang="cs-CZ" sz="2400" dirty="0" err="1" smtClean="0"/>
              <a:t>aldolázovou</a:t>
            </a:r>
            <a:r>
              <a:rPr lang="cs-CZ" sz="2400" dirty="0" smtClean="0"/>
              <a:t> reakcí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23528" y="1998112"/>
            <a:ext cx="8200528" cy="34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323528" y="260648"/>
            <a:ext cx="6804000" cy="6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7020272" y="2564992"/>
            <a:ext cx="792088" cy="792000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7056784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 Oxidace glyceraldehyd-3-fosfátu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67544" y="2276872"/>
          <a:ext cx="8143875" cy="2713038"/>
        </p:xfrm>
        <a:graphic>
          <a:graphicData uri="http://schemas.openxmlformats.org/presentationml/2006/ole">
            <p:oleObj spid="_x0000_s30722" name="ChemSketch" r:id="rId3" imgW="3502080" imgH="1179720" progId="ACD.ChemSketch.20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87896" y="4653136"/>
            <a:ext cx="33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glyceraldehyd-3-fosfát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16488" y="4839543"/>
            <a:ext cx="33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1,3-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fosfoglycerát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3419872" y="4077072"/>
            <a:ext cx="2664296" cy="720080"/>
            <a:chOff x="3131840" y="5979760"/>
            <a:chExt cx="2664296" cy="720080"/>
          </a:xfrm>
        </p:grpSpPr>
        <p:sp>
          <p:nvSpPr>
            <p:cNvPr id="10" name="Zaoblený obdélník 9"/>
            <p:cNvSpPr/>
            <p:nvPr/>
          </p:nvSpPr>
          <p:spPr>
            <a:xfrm>
              <a:off x="3162320" y="5979760"/>
              <a:ext cx="2520000" cy="72008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131840" y="5986658"/>
              <a:ext cx="26642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cs-CZ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Glyceraldehyd-3-fosfát dehydrogenáza</a:t>
              </a:r>
            </a:p>
          </p:txBody>
        </p:sp>
      </p:grpSp>
      <p:sp>
        <p:nvSpPr>
          <p:cNvPr id="13" name="Zaoblený obdélník 12"/>
          <p:cNvSpPr/>
          <p:nvPr/>
        </p:nvSpPr>
        <p:spPr>
          <a:xfrm>
            <a:off x="5436096" y="1052736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80112" y="1105580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+5,9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451103" y="1804754"/>
            <a:ext cx="2353145" cy="400110"/>
          </a:xfrm>
          <a:prstGeom prst="rect">
            <a:avLst/>
          </a:prstGeom>
          <a:solidFill>
            <a:srgbClr val="AFFBAF"/>
          </a:solidFill>
          <a:ln w="254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makroergní</a:t>
            </a:r>
            <a:r>
              <a:rPr lang="cs-CZ" sz="2000" b="1" dirty="0" smtClean="0"/>
              <a:t> vazba</a:t>
            </a:r>
            <a:endParaRPr lang="cs-CZ" sz="2000" b="1" dirty="0"/>
          </a:p>
        </p:txBody>
      </p:sp>
      <p:cxnSp>
        <p:nvCxnSpPr>
          <p:cNvPr id="18" name="Přímá spojovací šipka 17"/>
          <p:cNvCxnSpPr>
            <a:stCxn id="16" idx="3"/>
          </p:cNvCxnSpPr>
          <p:nvPr/>
        </p:nvCxnSpPr>
        <p:spPr>
          <a:xfrm>
            <a:off x="6804248" y="2004809"/>
            <a:ext cx="432000" cy="632103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79512" y="5386873"/>
            <a:ext cx="10129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Jediná oxidační reakce GLYKOLÝZY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Vzniklý 1,3-</a:t>
            </a:r>
            <a:r>
              <a:rPr lang="cs-CZ" sz="2400" dirty="0" err="1" smtClean="0"/>
              <a:t>bisfosfoglycerát</a:t>
            </a:r>
            <a:r>
              <a:rPr lang="cs-CZ" sz="2400" dirty="0" smtClean="0"/>
              <a:t> je smíšeným anhydridem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err="1" smtClean="0"/>
              <a:t>Endergonická</a:t>
            </a:r>
            <a:r>
              <a:rPr lang="cs-CZ" sz="2400" dirty="0" smtClean="0"/>
              <a:t> reakce – napomáhá porušování rovnováhy</a:t>
            </a:r>
          </a:p>
          <a:p>
            <a:r>
              <a:rPr lang="cs-CZ" sz="2400" dirty="0" err="1" smtClean="0"/>
              <a:t>aldolázové</a:t>
            </a:r>
            <a:r>
              <a:rPr lang="cs-CZ" sz="2400" dirty="0" smtClean="0"/>
              <a:t> reakce</a:t>
            </a:r>
            <a:endParaRPr lang="cs-CZ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23528" y="1124744"/>
            <a:ext cx="8200528" cy="34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187625" y="1167702"/>
          <a:ext cx="6624736" cy="2920551"/>
        </p:xfrm>
        <a:graphic>
          <a:graphicData uri="http://schemas.openxmlformats.org/presentationml/2006/ole">
            <p:oleObj spid="_x0000_s31746" name="ChemSketch" r:id="rId3" imgW="2862000" imgH="1261800" progId="ACD.ChemSketch.20">
              <p:embed/>
            </p:oleObj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3168112" y="3965312"/>
            <a:ext cx="2412000" cy="396000"/>
            <a:chOff x="3131840" y="5979760"/>
            <a:chExt cx="2664296" cy="720080"/>
          </a:xfrm>
        </p:grpSpPr>
        <p:sp>
          <p:nvSpPr>
            <p:cNvPr id="7" name="Zaoblený obdélník 6"/>
            <p:cNvSpPr/>
            <p:nvPr/>
          </p:nvSpPr>
          <p:spPr>
            <a:xfrm>
              <a:off x="3162320" y="5979760"/>
              <a:ext cx="2520000" cy="72008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131840" y="5986658"/>
              <a:ext cx="26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cs-CZ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Fosfoglycerát</a:t>
              </a:r>
              <a:r>
                <a:rPr lang="cs-CZ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kináza</a:t>
              </a:r>
            </a:p>
          </p:txBody>
        </p:sp>
      </p:grpSp>
      <p:sp>
        <p:nvSpPr>
          <p:cNvPr id="9" name="Zaoblený obdélník 8"/>
          <p:cNvSpPr/>
          <p:nvPr/>
        </p:nvSpPr>
        <p:spPr>
          <a:xfrm>
            <a:off x="323528" y="260648"/>
            <a:ext cx="7416000" cy="6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67544" y="260648"/>
            <a:ext cx="8352928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 Defosforylace 1,3-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bisfosfoglycerátu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848" y="3933056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1,3-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fosfoglycerát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616488" y="3861048"/>
            <a:ext cx="23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fosfoglycerát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436096" y="1052736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80112" y="1105580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-18,8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7504" y="4653136"/>
            <a:ext cx="8982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err="1" smtClean="0"/>
              <a:t>Makroergní</a:t>
            </a:r>
            <a:r>
              <a:rPr lang="cs-CZ" sz="2400" dirty="0" smtClean="0"/>
              <a:t> </a:t>
            </a:r>
            <a:r>
              <a:rPr lang="cs-CZ" sz="2400" dirty="0" err="1" smtClean="0"/>
              <a:t>anhydridická</a:t>
            </a:r>
            <a:r>
              <a:rPr lang="cs-CZ" sz="2400" dirty="0" smtClean="0"/>
              <a:t> vazba 1,3-</a:t>
            </a:r>
            <a:r>
              <a:rPr lang="cs-CZ" sz="2400" dirty="0" err="1" smtClean="0"/>
              <a:t>bisfosfoglycerátu</a:t>
            </a:r>
            <a:r>
              <a:rPr lang="cs-CZ" sz="2400" dirty="0" smtClean="0"/>
              <a:t> má</a:t>
            </a:r>
          </a:p>
          <a:p>
            <a:r>
              <a:rPr lang="cs-CZ" sz="2400" dirty="0" smtClean="0"/>
              <a:t>větší </a:t>
            </a:r>
            <a:r>
              <a:rPr lang="el-GR" sz="2400" dirty="0" smtClean="0"/>
              <a:t>Δ</a:t>
            </a:r>
            <a:r>
              <a:rPr lang="cs-CZ" sz="2400" i="1" dirty="0" smtClean="0"/>
              <a:t>G´ </a:t>
            </a:r>
            <a:r>
              <a:rPr lang="cs-CZ" sz="2400" dirty="0" smtClean="0"/>
              <a:t>hydrolýzy než ATP</a:t>
            </a:r>
            <a:r>
              <a:rPr lang="cs-CZ" sz="2400" dirty="0" smtClean="0">
                <a:sym typeface="Wingdings" pitchFamily="2" charset="2"/>
              </a:rPr>
              <a:t>exergonicky bude </a:t>
            </a:r>
            <a:r>
              <a:rPr lang="cs-CZ" sz="2400" dirty="0" err="1" smtClean="0">
                <a:sym typeface="Wingdings" pitchFamily="2" charset="2"/>
              </a:rPr>
              <a:t>fosforylován</a:t>
            </a:r>
            <a:r>
              <a:rPr lang="cs-CZ" sz="2400" dirty="0" smtClean="0">
                <a:sym typeface="Wingdings" pitchFamily="2" charset="2"/>
              </a:rPr>
              <a:t> ADP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ym typeface="Wingdings" pitchFamily="2" charset="2"/>
              </a:rPr>
              <a:t>Při bilanci glykolýzy v tomto okamžiku se splatila investice dvou</a:t>
            </a:r>
          </a:p>
          <a:p>
            <a:r>
              <a:rPr lang="cs-CZ" sz="2400" dirty="0" smtClean="0">
                <a:sym typeface="Wingdings" pitchFamily="2" charset="2"/>
              </a:rPr>
              <a:t>molekul ATP při fosforylaci hexosy - glukosy</a:t>
            </a:r>
            <a:endParaRPr lang="cs-CZ" sz="2400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07504" y="4653136"/>
          <a:ext cx="8784976" cy="2036167"/>
        </p:xfrm>
        <a:graphic>
          <a:graphicData uri="http://schemas.openxmlformats.org/presentationml/2006/ole">
            <p:oleObj spid="_x0000_s31747" name="ChemSketch" r:id="rId4" imgW="3508200" imgH="61560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36" y="2564904"/>
            <a:ext cx="9083352" cy="1728192"/>
          </a:xfrm>
        </p:spPr>
        <p:txBody>
          <a:bodyPr/>
          <a:lstStyle/>
          <a:p>
            <a:pPr>
              <a:buClrTx/>
              <a:buNone/>
            </a:pP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323528" y="1458822"/>
            <a:ext cx="8200528" cy="34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187624" y="1412776"/>
          <a:ext cx="6844208" cy="2629950"/>
        </p:xfrm>
        <a:graphic>
          <a:graphicData uri="http://schemas.openxmlformats.org/presentationml/2006/ole">
            <p:oleObj spid="_x0000_s32770" name="ChemSketch" r:id="rId3" imgW="2743200" imgH="1054440" progId="ACD.ChemSketch.20">
              <p:embed/>
            </p:oleObj>
          </a:graphicData>
        </a:graphic>
      </p:graphicFrame>
      <p:sp>
        <p:nvSpPr>
          <p:cNvPr id="10" name="Zaoblený obdélník 9"/>
          <p:cNvSpPr/>
          <p:nvPr/>
        </p:nvSpPr>
        <p:spPr>
          <a:xfrm>
            <a:off x="3015418" y="2314534"/>
            <a:ext cx="2412000" cy="396000"/>
          </a:xfrm>
          <a:prstGeom prst="round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987824" y="2305832"/>
            <a:ext cx="241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Fosfoglycerát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mutáza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323528" y="260648"/>
            <a:ext cx="7416000" cy="6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352928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Izomerace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3-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fosfoglycerátu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3869093"/>
            <a:ext cx="23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fosfoglycerát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20328" y="3869093"/>
            <a:ext cx="23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fosfoglycerát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436096" y="1052736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1105580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+4,4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323528" y="5075024"/>
            <a:ext cx="1008112" cy="1692000"/>
            <a:chOff x="323528" y="5075024"/>
            <a:chExt cx="1008112" cy="1692000"/>
          </a:xfrm>
        </p:grpSpPr>
        <p:sp>
          <p:nvSpPr>
            <p:cNvPr id="14" name="Zaoblený obdélník 13"/>
            <p:cNvSpPr/>
            <p:nvPr/>
          </p:nvSpPr>
          <p:spPr>
            <a:xfrm>
              <a:off x="323528" y="5085184"/>
              <a:ext cx="1008112" cy="16561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719640" y="5075024"/>
              <a:ext cx="612000" cy="169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/>
            <p:nvPr/>
          </p:nvSpPr>
          <p:spPr>
            <a:xfrm>
              <a:off x="581080" y="5682456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275856" y="5075024"/>
            <a:ext cx="1008112" cy="1692000"/>
            <a:chOff x="323528" y="5075024"/>
            <a:chExt cx="1008112" cy="1692000"/>
          </a:xfrm>
        </p:grpSpPr>
        <p:sp>
          <p:nvSpPr>
            <p:cNvPr id="20" name="Zaoblený obdélník 19"/>
            <p:cNvSpPr/>
            <p:nvPr/>
          </p:nvSpPr>
          <p:spPr>
            <a:xfrm>
              <a:off x="323528" y="5085184"/>
              <a:ext cx="1008112" cy="16561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Zaoblený obdélník 20"/>
            <p:cNvSpPr/>
            <p:nvPr/>
          </p:nvSpPr>
          <p:spPr>
            <a:xfrm>
              <a:off x="719640" y="5075024"/>
              <a:ext cx="612000" cy="169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Elipsa 21"/>
            <p:cNvSpPr/>
            <p:nvPr/>
          </p:nvSpPr>
          <p:spPr>
            <a:xfrm>
              <a:off x="581080" y="5682456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6084168" y="5075024"/>
            <a:ext cx="1008112" cy="1692000"/>
            <a:chOff x="323528" y="5075024"/>
            <a:chExt cx="1008112" cy="1692000"/>
          </a:xfrm>
        </p:grpSpPr>
        <p:sp>
          <p:nvSpPr>
            <p:cNvPr id="24" name="Zaoblený obdélník 23"/>
            <p:cNvSpPr/>
            <p:nvPr/>
          </p:nvSpPr>
          <p:spPr>
            <a:xfrm>
              <a:off x="323528" y="5085184"/>
              <a:ext cx="1008112" cy="16561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Zaoblený obdélník 24"/>
            <p:cNvSpPr/>
            <p:nvPr/>
          </p:nvSpPr>
          <p:spPr>
            <a:xfrm>
              <a:off x="719640" y="5075024"/>
              <a:ext cx="612000" cy="169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25"/>
            <p:cNvSpPr/>
            <p:nvPr/>
          </p:nvSpPr>
          <p:spPr>
            <a:xfrm>
              <a:off x="581080" y="5682456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971600" y="4939829"/>
          <a:ext cx="1219200" cy="433387"/>
        </p:xfrm>
        <a:graphic>
          <a:graphicData uri="http://schemas.openxmlformats.org/presentationml/2006/ole">
            <p:oleObj spid="_x0000_s32771" name="ChemSketch" r:id="rId4" imgW="1219320" imgH="432720" progId="ACD.ChemSketch.20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707904" y="5168677"/>
          <a:ext cx="1219200" cy="636587"/>
        </p:xfrm>
        <a:graphic>
          <a:graphicData uri="http://schemas.openxmlformats.org/presentationml/2006/ole">
            <p:oleObj spid="_x0000_s32772" name="ChemSketch" r:id="rId5" imgW="1219320" imgH="637200" progId="ACD.ChemSketch.20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6593160" y="5155853"/>
          <a:ext cx="1219200" cy="433387"/>
        </p:xfrm>
        <a:graphic>
          <a:graphicData uri="http://schemas.openxmlformats.org/presentationml/2006/ole">
            <p:oleObj spid="_x0000_s32773" name="ChemSketch" r:id="rId6" imgW="1219320" imgH="432720" progId="ACD.ChemSketch.20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923454" y="5975176"/>
          <a:ext cx="984250" cy="838200"/>
        </p:xfrm>
        <a:graphic>
          <a:graphicData uri="http://schemas.openxmlformats.org/presentationml/2006/ole">
            <p:oleObj spid="_x0000_s32774" name="ChemSketch" r:id="rId7" imgW="984600" imgH="838080" progId="ACD.ChemSketch.20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3707904" y="6379989"/>
          <a:ext cx="1182687" cy="433387"/>
        </p:xfrm>
        <a:graphic>
          <a:graphicData uri="http://schemas.openxmlformats.org/presentationml/2006/ole">
            <p:oleObj spid="_x0000_s32775" name="ChemSketch" r:id="rId8" imgW="1182600" imgH="432720" progId="ACD.ChemSketch.20">
              <p:embed/>
            </p:oleObj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555030" y="5589240"/>
          <a:ext cx="1136650" cy="576263"/>
        </p:xfrm>
        <a:graphic>
          <a:graphicData uri="http://schemas.openxmlformats.org/presentationml/2006/ole">
            <p:oleObj spid="_x0000_s32776" name="ChemSketch" r:id="rId9" imgW="1136880" imgH="576000" progId="ACD.ChemSketch.20">
              <p:embed/>
            </p:oleObj>
          </a:graphicData>
        </a:graphic>
      </p:graphicFrame>
      <p:sp>
        <p:nvSpPr>
          <p:cNvPr id="33" name="Oblouk 32"/>
          <p:cNvSpPr/>
          <p:nvPr/>
        </p:nvSpPr>
        <p:spPr>
          <a:xfrm rot="20315700">
            <a:off x="1443871" y="5771807"/>
            <a:ext cx="452419" cy="366472"/>
          </a:xfrm>
          <a:prstGeom prst="arc">
            <a:avLst>
              <a:gd name="adj1" fmla="val 13630390"/>
              <a:gd name="adj2" fmla="val 1969340"/>
            </a:avLst>
          </a:prstGeom>
          <a:ln w="254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louk 33"/>
          <p:cNvSpPr/>
          <p:nvPr/>
        </p:nvSpPr>
        <p:spPr>
          <a:xfrm rot="11160000">
            <a:off x="1563781" y="6050931"/>
            <a:ext cx="218859" cy="319834"/>
          </a:xfrm>
          <a:prstGeom prst="arc">
            <a:avLst>
              <a:gd name="adj1" fmla="val 13630390"/>
              <a:gd name="adj2" fmla="val 1969340"/>
            </a:avLst>
          </a:prstGeom>
          <a:ln w="254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louk 34"/>
          <p:cNvSpPr/>
          <p:nvPr/>
        </p:nvSpPr>
        <p:spPr>
          <a:xfrm rot="9710240" flipH="1">
            <a:off x="439554" y="5094064"/>
            <a:ext cx="936104" cy="432048"/>
          </a:xfrm>
          <a:prstGeom prst="arc">
            <a:avLst>
              <a:gd name="adj1" fmla="val 13462383"/>
              <a:gd name="adj2" fmla="val 0"/>
            </a:avLst>
          </a:prstGeom>
          <a:ln w="2540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3512200" y="5661049"/>
          <a:ext cx="1133475" cy="576263"/>
        </p:xfrm>
        <a:graphic>
          <a:graphicData uri="http://schemas.openxmlformats.org/presentationml/2006/ole">
            <p:oleObj spid="_x0000_s32777" name="ChemSketch" r:id="rId10" imgW="1134000" imgH="576000" progId="ACD.ChemSketch.20">
              <p:embed/>
            </p:oleObj>
          </a:graphicData>
        </a:graphic>
      </p:graphicFrame>
      <p:sp>
        <p:nvSpPr>
          <p:cNvPr id="37" name="Oblouk 36"/>
          <p:cNvSpPr/>
          <p:nvPr/>
        </p:nvSpPr>
        <p:spPr>
          <a:xfrm rot="1473114">
            <a:off x="4237988" y="5334051"/>
            <a:ext cx="432048" cy="1259072"/>
          </a:xfrm>
          <a:prstGeom prst="arc">
            <a:avLst>
              <a:gd name="adj1" fmla="val 14824207"/>
              <a:gd name="adj2" fmla="val 0"/>
            </a:avLst>
          </a:prstGeom>
          <a:noFill/>
          <a:ln w="2540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louk 37"/>
          <p:cNvSpPr/>
          <p:nvPr/>
        </p:nvSpPr>
        <p:spPr>
          <a:xfrm flipV="1">
            <a:off x="4355976" y="5589240"/>
            <a:ext cx="216024" cy="432048"/>
          </a:xfrm>
          <a:prstGeom prst="arc">
            <a:avLst/>
          </a:prstGeom>
          <a:ln w="25400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6306398" y="5661248"/>
          <a:ext cx="1136650" cy="576262"/>
        </p:xfrm>
        <a:graphic>
          <a:graphicData uri="http://schemas.openxmlformats.org/presentationml/2006/ole">
            <p:oleObj spid="_x0000_s32778" name="ChemSketch" r:id="rId11" imgW="1136880" imgH="576000" progId="ACD.ChemSketch.20">
              <p:embed/>
            </p:oleObj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7925816" y="6381328"/>
          <a:ext cx="1182688" cy="433387"/>
        </p:xfrm>
        <a:graphic>
          <a:graphicData uri="http://schemas.openxmlformats.org/presentationml/2006/ole">
            <p:oleObj spid="_x0000_s32779" name="ChemSketch" r:id="rId12" imgW="1182600" imgH="432720" progId="ACD.ChemSketch.20">
              <p:embed/>
            </p:oleObj>
          </a:graphicData>
        </a:graphic>
      </p:graphicFrame>
      <p:sp>
        <p:nvSpPr>
          <p:cNvPr id="41" name="Oblouk 40"/>
          <p:cNvSpPr/>
          <p:nvPr/>
        </p:nvSpPr>
        <p:spPr>
          <a:xfrm>
            <a:off x="6156176" y="6525344"/>
            <a:ext cx="1656184" cy="360040"/>
          </a:xfrm>
          <a:prstGeom prst="arc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2267744" y="5859363"/>
          <a:ext cx="593725" cy="161925"/>
        </p:xfrm>
        <a:graphic>
          <a:graphicData uri="http://schemas.openxmlformats.org/presentationml/2006/ole">
            <p:oleObj spid="_x0000_s32780" name="ChemSketch" r:id="rId13" imgW="594360" imgH="161640" progId="ACD.ChemSketch.20">
              <p:embed/>
            </p:oleObj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5202411" y="5859363"/>
          <a:ext cx="593725" cy="161925"/>
        </p:xfrm>
        <a:graphic>
          <a:graphicData uri="http://schemas.openxmlformats.org/presentationml/2006/ole">
            <p:oleObj spid="_x0000_s32781" name="ChemSketch" r:id="rId14" imgW="594360" imgH="16164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106616" y="1988840"/>
            <a:ext cx="8892000" cy="34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84025" y="2259782"/>
          <a:ext cx="8780463" cy="1852612"/>
        </p:xfrm>
        <a:graphic>
          <a:graphicData uri="http://schemas.openxmlformats.org/presentationml/2006/ole">
            <p:oleObj spid="_x0000_s33794" name="ChemSketch" r:id="rId3" imgW="4849200" imgH="1024200" progId="ACD.ChemSketch.20">
              <p:embed/>
            </p:oleObj>
          </a:graphicData>
        </a:graphic>
      </p:graphicFrame>
      <p:sp>
        <p:nvSpPr>
          <p:cNvPr id="5" name="Zaoblený obdélník 4"/>
          <p:cNvSpPr/>
          <p:nvPr/>
        </p:nvSpPr>
        <p:spPr>
          <a:xfrm>
            <a:off x="323528" y="260648"/>
            <a:ext cx="7416000" cy="6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260648"/>
            <a:ext cx="8352928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9</a:t>
            </a: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36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Dehydratace</a:t>
            </a: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2-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fosfoglycerátu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00192" y="3924672"/>
            <a:ext cx="2664000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fosfoenolpyruvát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496" y="3967063"/>
            <a:ext cx="23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fosfoglycerát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pro obsah 9"/>
          <p:cNvSpPr txBox="1">
            <a:spLocks noGrp="1"/>
          </p:cNvSpPr>
          <p:nvPr>
            <p:ph idx="1"/>
          </p:nvPr>
        </p:nvSpPr>
        <p:spPr>
          <a:xfrm>
            <a:off x="179512" y="5661248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Dehydratací 2-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fosfoglycerátu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vzniká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makroergická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enolfosfátová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vazba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987824" y="3924672"/>
            <a:ext cx="324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enolát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intermediát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139952" y="4572744"/>
            <a:ext cx="1008000" cy="396000"/>
          </a:xfrm>
          <a:prstGeom prst="roundRect">
            <a:avLst/>
          </a:prstGeom>
          <a:solidFill>
            <a:srgbClr val="FFFF99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4139952" y="4572744"/>
            <a:ext cx="10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enoláza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5436096" y="1268760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580112" y="1321604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+1,8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Štěpení polysacharidů a oligosacharidů</a:t>
            </a:r>
            <a:endParaRPr 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68000" y="1244456"/>
          <a:ext cx="8208000" cy="3408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2000"/>
                <a:gridCol w="2052000"/>
                <a:gridCol w="2052000"/>
                <a:gridCol w="205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FF00"/>
                          </a:solidFill>
                        </a:rPr>
                        <a:t>enzym</a:t>
                      </a:r>
                      <a:endParaRPr lang="cs-CZ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FFFF00"/>
                          </a:solidFill>
                        </a:rPr>
                        <a:t>čast</a:t>
                      </a:r>
                      <a:r>
                        <a:rPr lang="cs-CZ" dirty="0" smtClean="0">
                          <a:solidFill>
                            <a:srgbClr val="FFFF00"/>
                          </a:solidFill>
                        </a:rPr>
                        <a:t> trávícího traktu </a:t>
                      </a:r>
                      <a:endParaRPr lang="cs-CZ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FF00"/>
                          </a:solidFill>
                        </a:rPr>
                        <a:t>sacharid</a:t>
                      </a:r>
                      <a:endParaRPr lang="cs-CZ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FF00"/>
                          </a:solidFill>
                        </a:rPr>
                        <a:t>produkty štěpení</a:t>
                      </a:r>
                      <a:endParaRPr lang="cs-CZ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- amyláza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ústní dutina – sliny</a:t>
                      </a:r>
                    </a:p>
                    <a:p>
                      <a:pPr algn="ctr"/>
                      <a:r>
                        <a:rPr lang="cs-CZ" dirty="0" smtClean="0"/>
                        <a:t>pankreas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škrob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dextriny,</a:t>
                      </a:r>
                    </a:p>
                    <a:p>
                      <a:pPr algn="ctr"/>
                      <a:r>
                        <a:rPr lang="cs-CZ" dirty="0" smtClean="0"/>
                        <a:t>maltosa,</a:t>
                      </a:r>
                    </a:p>
                    <a:p>
                      <a:pPr algn="ctr"/>
                      <a:r>
                        <a:rPr lang="cs-CZ" dirty="0" smtClean="0"/>
                        <a:t>glukosa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maltasa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tenké střevo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maltosa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glukosa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laktasa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tenké střevo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laktosa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glukosa, galaktosa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sacharasa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tenké střevo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sacharosa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glukosa, fruktosa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amyloglikosidasa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tenké střevo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glykogen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maltosa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celulasa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bakterie, houby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celulosa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glukosa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67544" y="755412"/>
            <a:ext cx="44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a)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Štěpení sacharidů přijatých v potravě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8000" y="5090368"/>
          <a:ext cx="8208000" cy="1381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2000"/>
                <a:gridCol w="2052000"/>
                <a:gridCol w="2052000"/>
                <a:gridCol w="205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FF00"/>
                          </a:solidFill>
                          <a:effectLst/>
                        </a:rPr>
                        <a:t>enzym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solidFill>
                            <a:srgbClr val="FFFF00"/>
                          </a:solidFill>
                        </a:rPr>
                        <a:t>čast</a:t>
                      </a:r>
                      <a:r>
                        <a:rPr lang="cs-CZ" dirty="0" smtClean="0">
                          <a:solidFill>
                            <a:srgbClr val="FFFF00"/>
                          </a:solidFill>
                        </a:rPr>
                        <a:t> trávícího traktu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FFFF00"/>
                          </a:solidFill>
                        </a:rPr>
                        <a:t>sacharid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FFFF00"/>
                          </a:solidFill>
                        </a:rPr>
                        <a:t>produkty štěpení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fosforylasa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játra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glykogen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glukosa-1-fosfát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</a:t>
                      </a:r>
                      <a:r>
                        <a:rPr lang="cs-CZ" dirty="0" smtClean="0"/>
                        <a:t> - amylasa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rostliny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škrob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maltosa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23528" y="4653136"/>
            <a:ext cx="414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b)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Štěpení rezervních polysacharidů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1331640" y="1781200"/>
            <a:ext cx="6192000" cy="344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5373216"/>
            <a:ext cx="9011344" cy="1368152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cs-CZ" dirty="0" smtClean="0"/>
              <a:t>Mimořádně vysoké </a:t>
            </a:r>
            <a:r>
              <a:rPr lang="el-GR" dirty="0" smtClean="0"/>
              <a:t>Δ</a:t>
            </a:r>
            <a:r>
              <a:rPr lang="cs-CZ" i="1" dirty="0" smtClean="0"/>
              <a:t>G´</a:t>
            </a:r>
            <a:r>
              <a:rPr lang="cs-CZ" dirty="0" smtClean="0">
                <a:sym typeface="Wingdings" pitchFamily="2" charset="2"/>
              </a:rPr>
              <a:t>nevratná fosforylace ADP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sym typeface="Wingdings" pitchFamily="2" charset="2"/>
              </a:rPr>
              <a:t>Nemožnost zpětné syntézy glukosy z </a:t>
            </a:r>
            <a:r>
              <a:rPr lang="cs-CZ" dirty="0" err="1" smtClean="0">
                <a:sym typeface="Wingdings" pitchFamily="2" charset="2"/>
              </a:rPr>
              <a:t>pyruvátu</a:t>
            </a:r>
            <a:r>
              <a:rPr lang="cs-CZ" dirty="0" smtClean="0">
                <a:sym typeface="Wingdings" pitchFamily="2" charset="2"/>
              </a:rPr>
              <a:t> obrácenou glykolýzou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sym typeface="Wingdings" pitchFamily="2" charset="2"/>
              </a:rPr>
              <a:t>Umožnění regulace syntézy a odbourávání sacharidů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323528" y="260648"/>
            <a:ext cx="7416000" cy="6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8352928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</a:t>
            </a: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Defosforylace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fosfoenolpyruvátu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759297" y="1772816"/>
          <a:ext cx="5260975" cy="2593975"/>
        </p:xfrm>
        <a:graphic>
          <a:graphicData uri="http://schemas.openxmlformats.org/presentationml/2006/ole">
            <p:oleObj spid="_x0000_s34818" name="ChemSketch" r:id="rId3" imgW="2484000" imgH="1225440" progId="ACD.ChemSketch.20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331936" y="4293152"/>
            <a:ext cx="2664000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fosfoenolpyruvát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940448" y="4293096"/>
            <a:ext cx="26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pyruvát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4067944" y="3717032"/>
            <a:ext cx="1872208" cy="400110"/>
            <a:chOff x="4139952" y="5229200"/>
            <a:chExt cx="1872208" cy="400110"/>
          </a:xfrm>
        </p:grpSpPr>
        <p:sp>
          <p:nvSpPr>
            <p:cNvPr id="14" name="Zaoblený obdélník 13"/>
            <p:cNvSpPr/>
            <p:nvPr/>
          </p:nvSpPr>
          <p:spPr>
            <a:xfrm>
              <a:off x="4176184" y="5229200"/>
              <a:ext cx="1620000" cy="396000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139952" y="5229200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cs-CZ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Pyruvátkináza</a:t>
              </a:r>
              <a:endPara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3" name="Zaoblený obdélník 12"/>
          <p:cNvSpPr/>
          <p:nvPr/>
        </p:nvSpPr>
        <p:spPr>
          <a:xfrm>
            <a:off x="5436096" y="1268760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580112" y="1321604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-31,4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60960" y="1021368"/>
            <a:ext cx="9000000" cy="57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323528" y="260648"/>
            <a:ext cx="5256000" cy="68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60648"/>
            <a:ext cx="5076000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Bilance GLYKOLÝZY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-36511" y="1268759"/>
          <a:ext cx="8914354" cy="2160241"/>
        </p:xfrm>
        <a:graphic>
          <a:graphicData uri="http://schemas.openxmlformats.org/presentationml/2006/ole">
            <p:oleObj spid="_x0000_s35842" name="ChemSketch" r:id="rId3" imgW="3389400" imgH="615600" progId="ACD.ChemSketch.20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-55253" y="4077072"/>
          <a:ext cx="9277293" cy="2160240"/>
        </p:xfrm>
        <a:graphic>
          <a:graphicData uri="http://schemas.openxmlformats.org/presentationml/2006/ole">
            <p:oleObj spid="_x0000_s35843" name="ChemSketch" r:id="rId4" imgW="3389400" imgH="615600" progId="ACD.ChemSketch.20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85765" y="3265820"/>
            <a:ext cx="860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Po zohlednění investovaných a získaných molekul ATP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000" cy="5544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cs-CZ" sz="2400" dirty="0"/>
          </a:p>
        </p:txBody>
      </p:sp>
      <p:cxnSp>
        <p:nvCxnSpPr>
          <p:cNvPr id="23" name="Přímá spojovací šipka 22"/>
          <p:cNvCxnSpPr/>
          <p:nvPr/>
        </p:nvCxnSpPr>
        <p:spPr>
          <a:xfrm rot="19680000">
            <a:off x="1583167" y="3633232"/>
            <a:ext cx="2376000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16200000">
            <a:off x="3903680" y="3645984"/>
            <a:ext cx="1296000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aoblený obdélník 3"/>
          <p:cNvSpPr/>
          <p:nvPr/>
        </p:nvSpPr>
        <p:spPr>
          <a:xfrm>
            <a:off x="395536" y="332656"/>
            <a:ext cx="8064896" cy="792088"/>
          </a:xfrm>
          <a:prstGeom prst="roundRect">
            <a:avLst/>
          </a:prstGeom>
          <a:solidFill>
            <a:srgbClr val="AFFF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68728"/>
            <a:ext cx="7920000" cy="612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Procesy </a:t>
            </a:r>
            <a:r>
              <a:rPr lang="cs-CZ" sz="3600" b="1" spc="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navazující</a:t>
            </a:r>
            <a:r>
              <a:rPr lang="cs-CZ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na GLYKOLÝZU</a:t>
            </a:r>
            <a:endParaRPr lang="cs-CZ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3600000" y="1412776"/>
            <a:ext cx="1944000" cy="540000"/>
            <a:chOff x="2380392" y="3501008"/>
            <a:chExt cx="1944000" cy="540000"/>
          </a:xfrm>
        </p:grpSpPr>
        <p:sp>
          <p:nvSpPr>
            <p:cNvPr id="5" name="Zaoblený obdélník 4"/>
            <p:cNvSpPr/>
            <p:nvPr/>
          </p:nvSpPr>
          <p:spPr>
            <a:xfrm>
              <a:off x="2380392" y="3501008"/>
              <a:ext cx="1944000" cy="540000"/>
            </a:xfrm>
            <a:prstGeom prst="roundRect">
              <a:avLst/>
            </a:prstGeom>
            <a:solidFill>
              <a:srgbClr val="AF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411760" y="3501008"/>
              <a:ext cx="190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GLUKOSA</a:t>
              </a:r>
              <a:endPara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605632" y="2456952"/>
            <a:ext cx="1944000" cy="540000"/>
            <a:chOff x="2380392" y="3501008"/>
            <a:chExt cx="1944000" cy="540000"/>
          </a:xfrm>
        </p:grpSpPr>
        <p:sp>
          <p:nvSpPr>
            <p:cNvPr id="9" name="Zaoblený obdélník 8"/>
            <p:cNvSpPr/>
            <p:nvPr/>
          </p:nvSpPr>
          <p:spPr>
            <a:xfrm>
              <a:off x="2380392" y="3501008"/>
              <a:ext cx="1944000" cy="540000"/>
            </a:xfrm>
            <a:prstGeom prst="roundRect">
              <a:avLst/>
            </a:prstGeom>
            <a:solidFill>
              <a:srgbClr val="AF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411760" y="3501008"/>
              <a:ext cx="190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PYRUVÁT</a:t>
              </a:r>
              <a:endPara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892560" y="3501008"/>
            <a:ext cx="1656184" cy="400110"/>
            <a:chOff x="251520" y="3501008"/>
            <a:chExt cx="1656184" cy="400110"/>
          </a:xfrm>
        </p:grpSpPr>
        <p:sp>
          <p:nvSpPr>
            <p:cNvPr id="12" name="Zaoblený obdélník 11"/>
            <p:cNvSpPr/>
            <p:nvPr/>
          </p:nvSpPr>
          <p:spPr>
            <a:xfrm>
              <a:off x="261848" y="3501008"/>
              <a:ext cx="1404000" cy="396000"/>
            </a:xfrm>
            <a:prstGeom prst="roundRect">
              <a:avLst/>
            </a:prstGeom>
            <a:solidFill>
              <a:srgbClr val="FFCC00"/>
            </a:solidFill>
            <a:ln>
              <a:solidFill>
                <a:srgbClr val="9D9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51520" y="3501008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AEROBNĚ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1358568" y="3501896"/>
            <a:ext cx="1836000" cy="396000"/>
            <a:chOff x="3347864" y="3653408"/>
            <a:chExt cx="1836000" cy="396000"/>
          </a:xfrm>
        </p:grpSpPr>
        <p:sp>
          <p:nvSpPr>
            <p:cNvPr id="13" name="Zaoblený obdélník 12"/>
            <p:cNvSpPr/>
            <p:nvPr/>
          </p:nvSpPr>
          <p:spPr>
            <a:xfrm>
              <a:off x="3384024" y="3653408"/>
              <a:ext cx="1728000" cy="396000"/>
            </a:xfrm>
            <a:prstGeom prst="roundRect">
              <a:avLst/>
            </a:prstGeom>
            <a:solidFill>
              <a:srgbClr val="FFCC00"/>
            </a:solidFill>
            <a:ln>
              <a:solidFill>
                <a:srgbClr val="9D9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347864" y="3653408"/>
              <a:ext cx="1836000" cy="39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ANAEROBNĚ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2" name="Přímá spojovací šipka 21"/>
          <p:cNvCxnSpPr/>
          <p:nvPr/>
        </p:nvCxnSpPr>
        <p:spPr>
          <a:xfrm rot="16200000">
            <a:off x="4316792" y="2228320"/>
            <a:ext cx="468000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12720000">
            <a:off x="5255578" y="3633066"/>
            <a:ext cx="2376000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Skupina 17"/>
          <p:cNvGrpSpPr/>
          <p:nvPr/>
        </p:nvGrpSpPr>
        <p:grpSpPr>
          <a:xfrm>
            <a:off x="6012160" y="3501008"/>
            <a:ext cx="1836000" cy="396000"/>
            <a:chOff x="5688328" y="3805808"/>
            <a:chExt cx="1836000" cy="396000"/>
          </a:xfrm>
        </p:grpSpPr>
        <p:sp>
          <p:nvSpPr>
            <p:cNvPr id="15" name="Zaoblený obdélník 14"/>
            <p:cNvSpPr/>
            <p:nvPr/>
          </p:nvSpPr>
          <p:spPr>
            <a:xfrm>
              <a:off x="5724320" y="3805808"/>
              <a:ext cx="1728000" cy="396000"/>
            </a:xfrm>
            <a:prstGeom prst="roundRect">
              <a:avLst/>
            </a:prstGeom>
            <a:solidFill>
              <a:srgbClr val="FFCC00"/>
            </a:solidFill>
            <a:ln>
              <a:solidFill>
                <a:srgbClr val="9D9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5688328" y="3805808"/>
              <a:ext cx="1836000" cy="39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ANAEROBNĚ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683568" y="4283804"/>
            <a:ext cx="211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MLÉČNÉ KVAŠENÍ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09271" y="4272776"/>
            <a:ext cx="329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OXIDAĆNÍ DEKARBOXYLACE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063307" y="4273644"/>
            <a:ext cx="275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cap="all" dirty="0" smtClean="0"/>
              <a:t>Alkoholové</a:t>
            </a:r>
            <a:r>
              <a:rPr lang="cs-CZ" dirty="0" smtClean="0"/>
              <a:t> KVAŠENÍ</a:t>
            </a:r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935768" y="5140680"/>
            <a:ext cx="1548000" cy="540000"/>
            <a:chOff x="827584" y="4905224"/>
            <a:chExt cx="1548000" cy="540000"/>
          </a:xfrm>
        </p:grpSpPr>
        <p:sp>
          <p:nvSpPr>
            <p:cNvPr id="29" name="Zaoblený obdélník 28"/>
            <p:cNvSpPr/>
            <p:nvPr/>
          </p:nvSpPr>
          <p:spPr>
            <a:xfrm>
              <a:off x="847904" y="4905224"/>
              <a:ext cx="1512000" cy="540000"/>
            </a:xfrm>
            <a:prstGeom prst="roundRect">
              <a:avLst/>
            </a:prstGeom>
            <a:solidFill>
              <a:srgbClr val="AF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827584" y="4905224"/>
              <a:ext cx="15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LAKTÁT</a:t>
              </a:r>
              <a:endPara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390280" y="4695552"/>
            <a:ext cx="2340000" cy="954107"/>
            <a:chOff x="3563888" y="4797152"/>
            <a:chExt cx="2340000" cy="954107"/>
          </a:xfrm>
        </p:grpSpPr>
        <p:sp>
          <p:nvSpPr>
            <p:cNvPr id="32" name="Zaoblený obdélník 31"/>
            <p:cNvSpPr/>
            <p:nvPr/>
          </p:nvSpPr>
          <p:spPr>
            <a:xfrm>
              <a:off x="3563888" y="4797152"/>
              <a:ext cx="2340000" cy="540000"/>
            </a:xfrm>
            <a:prstGeom prst="roundRect">
              <a:avLst/>
            </a:prstGeom>
            <a:solidFill>
              <a:srgbClr val="AF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3595256" y="4797152"/>
              <a:ext cx="230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ACETYL </a:t>
              </a:r>
              <a:r>
                <a:rPr lang="cs-CZ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CoA</a:t>
              </a:r>
              <a:endPara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6516216" y="5128141"/>
            <a:ext cx="2016000" cy="954107"/>
            <a:chOff x="2380392" y="3501008"/>
            <a:chExt cx="1944000" cy="954107"/>
          </a:xfrm>
        </p:grpSpPr>
        <p:sp>
          <p:nvSpPr>
            <p:cNvPr id="35" name="Zaoblený obdélník 34"/>
            <p:cNvSpPr/>
            <p:nvPr/>
          </p:nvSpPr>
          <p:spPr>
            <a:xfrm>
              <a:off x="2380392" y="3501008"/>
              <a:ext cx="1944000" cy="540000"/>
            </a:xfrm>
            <a:prstGeom prst="roundRect">
              <a:avLst/>
            </a:prstGeom>
            <a:solidFill>
              <a:srgbClr val="AF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2411760" y="3501008"/>
              <a:ext cx="190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ETHANOL</a:t>
              </a:r>
              <a:endPara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3519580" y="5661248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cap="all" dirty="0" err="1" smtClean="0"/>
              <a:t>Krebsův</a:t>
            </a:r>
            <a:r>
              <a:rPr lang="cs-CZ" cap="all" dirty="0" smtClean="0"/>
              <a:t> cyklus</a:t>
            </a:r>
            <a:endParaRPr lang="cs-CZ" cap="all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3975616" y="6360120"/>
            <a:ext cx="127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CO</a:t>
            </a:r>
            <a:r>
              <a:rPr lang="cs-CZ" baseline="-25000" dirty="0" smtClean="0"/>
              <a:t>2</a:t>
            </a:r>
            <a:r>
              <a:rPr lang="cs-CZ" dirty="0" smtClean="0"/>
              <a:t> +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  <p:cxnSp>
        <p:nvCxnSpPr>
          <p:cNvPr id="41" name="Přímá spojovací šipka 40"/>
          <p:cNvCxnSpPr/>
          <p:nvPr/>
        </p:nvCxnSpPr>
        <p:spPr>
          <a:xfrm rot="16200000">
            <a:off x="1529688" y="4851184"/>
            <a:ext cx="468000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rot="16200000">
            <a:off x="4338000" y="5510304"/>
            <a:ext cx="468000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 rot="16200000">
            <a:off x="4338000" y="6219336"/>
            <a:ext cx="468000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 rot="16200000">
            <a:off x="7198001" y="4825289"/>
            <a:ext cx="468000" cy="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56824" y="1268760"/>
            <a:ext cx="9000000" cy="5472608"/>
          </a:xfrm>
          <a:prstGeom prst="roundRect">
            <a:avLst/>
          </a:prstGeom>
          <a:solidFill>
            <a:srgbClr val="A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444208" y="1484784"/>
            <a:ext cx="2412000" cy="1692000"/>
          </a:xfrm>
          <a:prstGeom prst="ellipse">
            <a:avLst/>
          </a:prstGeom>
          <a:solidFill>
            <a:srgbClr val="FFFF9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547664" y="1484784"/>
            <a:ext cx="2412000" cy="1692000"/>
          </a:xfrm>
          <a:prstGeom prst="ellipse">
            <a:avLst/>
          </a:prstGeom>
          <a:solidFill>
            <a:srgbClr val="FFFF9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8058" y="1521344"/>
          <a:ext cx="9009293" cy="5004000"/>
        </p:xfrm>
        <a:graphic>
          <a:graphicData uri="http://schemas.openxmlformats.org/presentationml/2006/ole">
            <p:oleObj spid="_x0000_s36866" name="ChemSketch" r:id="rId3" imgW="5455800" imgH="3029760" progId="ACD.ChemSketch.20">
              <p:embed/>
            </p:oleObj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395536" y="332656"/>
            <a:ext cx="8064896" cy="792088"/>
          </a:xfrm>
          <a:prstGeom prst="roundRect">
            <a:avLst/>
          </a:prstGeom>
          <a:solidFill>
            <a:srgbClr val="AFFF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368728"/>
            <a:ext cx="7920000" cy="61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Anaerobní procesy odbourávání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pyruvátu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95936" y="1556792"/>
            <a:ext cx="2376000" cy="360000"/>
          </a:xfrm>
          <a:prstGeom prst="rect">
            <a:avLst/>
          </a:prstGeom>
          <a:solidFill>
            <a:srgbClr val="FFFF9B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Vitamín PP (NIACIN)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232248" y="63813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all" dirty="0" err="1" smtClean="0">
                <a:solidFill>
                  <a:srgbClr val="FFFF00"/>
                </a:solidFill>
              </a:rPr>
              <a:t>Nikotinamid</a:t>
            </a:r>
            <a:r>
              <a:rPr lang="cs-CZ" b="1" cap="all" dirty="0" err="1" smtClean="0">
                <a:solidFill>
                  <a:srgbClr val="FF0000"/>
                </a:solidFill>
              </a:rPr>
              <a:t>adenin</a:t>
            </a:r>
            <a:r>
              <a:rPr lang="cs-CZ" b="1" cap="all" dirty="0" err="1" smtClean="0">
                <a:solidFill>
                  <a:srgbClr val="0070C0"/>
                </a:solidFill>
              </a:rPr>
              <a:t>di</a:t>
            </a:r>
            <a:r>
              <a:rPr lang="cs-CZ" b="1" cap="all" dirty="0" err="1" smtClean="0">
                <a:solidFill>
                  <a:srgbClr val="FF0000"/>
                </a:solidFill>
              </a:rPr>
              <a:t>nukleotid</a:t>
            </a:r>
            <a:endParaRPr lang="cs-CZ" b="1" cap="all" dirty="0" smtClean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91720" y="4293096"/>
            <a:ext cx="12600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ox</a:t>
            </a:r>
            <a:r>
              <a:rPr lang="cs-CZ" b="1" dirty="0" smtClean="0">
                <a:solidFill>
                  <a:srgbClr val="FF0000"/>
                </a:solidFill>
              </a:rPr>
              <a:t>. forma (NAD</a:t>
            </a:r>
            <a:r>
              <a:rPr lang="cs-CZ" b="1" baseline="50000" dirty="0" smtClean="0">
                <a:solidFill>
                  <a:srgbClr val="FF0000"/>
                </a:solidFill>
              </a:rPr>
              <a:t>+</a:t>
            </a:r>
            <a:r>
              <a:rPr lang="cs-CZ" b="1" dirty="0" smtClean="0">
                <a:solidFill>
                  <a:srgbClr val="FF0000"/>
                </a:solidFill>
              </a:rPr>
              <a:t>) </a:t>
            </a:r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60280" y="4293168"/>
            <a:ext cx="13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red</a:t>
            </a:r>
            <a:r>
              <a:rPr lang="cs-CZ" b="1" dirty="0" smtClean="0">
                <a:solidFill>
                  <a:srgbClr val="FF0000"/>
                </a:solidFill>
              </a:rPr>
              <a:t>. forma </a:t>
            </a:r>
            <a:r>
              <a:rPr lang="cs-CZ" b="1" dirty="0" smtClean="0">
                <a:solidFill>
                  <a:srgbClr val="FF0000"/>
                </a:solidFill>
              </a:rPr>
              <a:t>NADH</a:t>
            </a:r>
            <a:r>
              <a:rPr lang="cs-CZ" b="1" baseline="50000" dirty="0" smtClean="0">
                <a:solidFill>
                  <a:srgbClr val="FF0000"/>
                </a:solidFill>
              </a:rPr>
              <a:t>+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1835696" y="2420888"/>
            <a:ext cx="5076000" cy="2520280"/>
          </a:xfrm>
          <a:prstGeom prst="roundRect">
            <a:avLst/>
          </a:prstGeom>
          <a:solidFill>
            <a:srgbClr val="AFFF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395536" y="332656"/>
            <a:ext cx="8064896" cy="1116000"/>
          </a:xfrm>
          <a:prstGeom prst="roundRect">
            <a:avLst/>
          </a:prstGeom>
          <a:solidFill>
            <a:srgbClr val="AFFF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800776"/>
            <a:ext cx="7920000" cy="61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Anaerobní procesy odbourávání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pyruvátu</a:t>
            </a:r>
            <a:endParaRPr kumimoji="0" lang="cs-CZ" sz="36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Mléčné kvašení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062848" y="2420888"/>
          <a:ext cx="4525376" cy="2412000"/>
        </p:xfrm>
        <a:graphic>
          <a:graphicData uri="http://schemas.openxmlformats.org/presentationml/2006/ole">
            <p:oleObj spid="_x0000_s38914" name="ChemSketch" r:id="rId3" imgW="2188440" imgH="116748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1043608" y="1772816"/>
            <a:ext cx="7416824" cy="4896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395536" y="332656"/>
            <a:ext cx="8064896" cy="1116000"/>
          </a:xfrm>
          <a:prstGeom prst="roundRect">
            <a:avLst/>
          </a:prstGeom>
          <a:solidFill>
            <a:srgbClr val="AFFF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800776"/>
            <a:ext cx="7920000" cy="61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Anaerobní procesy odbourávání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pyruvátu</a:t>
            </a:r>
            <a:endParaRPr kumimoji="0" lang="cs-CZ" sz="36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Mléčné kvašení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5662280" y="2185432"/>
          <a:ext cx="274907" cy="1008000"/>
        </p:xfrm>
        <a:graphic>
          <a:graphicData uri="http://schemas.openxmlformats.org/presentationml/2006/ole">
            <p:oleObj spid="_x0000_s41987" name="ChemSketch" r:id="rId3" imgW="161640" imgH="594360" progId="ACD.ChemSketch.20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292080" y="1844824"/>
            <a:ext cx="107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68624" y="3254504"/>
            <a:ext cx="2823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Glyceraldehyd-3-fosfát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29584" y="4558124"/>
            <a:ext cx="261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1,3-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glycerát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59121" y="5805264"/>
            <a:ext cx="2288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Fosfoenolpyruvát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259632" y="5805264"/>
            <a:ext cx="122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Pyruvát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259632" y="3068960"/>
            <a:ext cx="1093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Laktát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5663168" y="3645074"/>
          <a:ext cx="274637" cy="1008062"/>
        </p:xfrm>
        <a:graphic>
          <a:graphicData uri="http://schemas.openxmlformats.org/presentationml/2006/ole">
            <p:oleObj spid="_x0000_s41988" name="ChemSketch" r:id="rId4" imgW="161640" imgH="594360" progId="ACD.ChemSketch.20">
              <p:embed/>
            </p:oleObj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5662280" y="4941218"/>
          <a:ext cx="274637" cy="1008062"/>
        </p:xfrm>
        <a:graphic>
          <a:graphicData uri="http://schemas.openxmlformats.org/presentationml/2006/ole">
            <p:oleObj spid="_x0000_s41989" name="ChemSketch" r:id="rId5" imgW="161640" imgH="594360" progId="ACD.ChemSketch.20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1691680" y="3501008"/>
          <a:ext cx="214221" cy="2556000"/>
        </p:xfrm>
        <a:graphic>
          <a:graphicData uri="http://schemas.openxmlformats.org/presentationml/2006/ole">
            <p:oleObj spid="_x0000_s41993" name="ChemSketch" r:id="rId6" imgW="161640" imgH="1932480" progId="ACD.ChemSketch.20">
              <p:embed/>
            </p:oleObj>
          </a:graphicData>
        </a:graphic>
      </p:graphicFrame>
      <p:sp>
        <p:nvSpPr>
          <p:cNvPr id="23" name="Elipsa 22"/>
          <p:cNvSpPr/>
          <p:nvPr/>
        </p:nvSpPr>
        <p:spPr>
          <a:xfrm>
            <a:off x="1835696" y="3861048"/>
            <a:ext cx="3924000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3203968" y="3681072"/>
            <a:ext cx="1080000" cy="396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NAD</a:t>
            </a:r>
            <a:r>
              <a:rPr lang="cs-CZ" sz="2000" b="1" baseline="6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987824" y="4221088"/>
            <a:ext cx="1728000" cy="396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NADH+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000" b="1" baseline="6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940152" y="2420888"/>
            <a:ext cx="2157257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glykolýzy  1-5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888464" y="5301208"/>
            <a:ext cx="2194127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glykolýzy  7-9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2627783" y="5919677"/>
          <a:ext cx="1908000" cy="282451"/>
        </p:xfrm>
        <a:graphic>
          <a:graphicData uri="http://schemas.openxmlformats.org/presentationml/2006/ole">
            <p:oleObj spid="_x0000_s41994" name="ChemSketch" r:id="rId7" imgW="1094400" imgH="161640" progId="ACD.ChemSketch.20">
              <p:embed/>
            </p:oleObj>
          </a:graphicData>
        </a:graphic>
      </p:graphicFrame>
      <p:sp>
        <p:nvSpPr>
          <p:cNvPr id="29" name="TextovéPole 28"/>
          <p:cNvSpPr txBox="1"/>
          <p:nvPr/>
        </p:nvSpPr>
        <p:spPr>
          <a:xfrm>
            <a:off x="2483768" y="6237312"/>
            <a:ext cx="2107565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glykolýzy  10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 rot="-180000">
            <a:off x="2879848" y="3881368"/>
            <a:ext cx="32400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-240000" flipH="1">
            <a:off x="4722686" y="4387993"/>
            <a:ext cx="324000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11"/>
          <p:cNvSpPr/>
          <p:nvPr/>
        </p:nvSpPr>
        <p:spPr>
          <a:xfrm>
            <a:off x="5508104" y="2204864"/>
            <a:ext cx="3240360" cy="4248472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647904" y="584752"/>
            <a:ext cx="3060000" cy="612000"/>
          </a:xfrm>
          <a:prstGeom prst="roundRect">
            <a:avLst/>
          </a:prstGeom>
          <a:solidFill>
            <a:srgbClr val="AFFF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47904" y="548816"/>
            <a:ext cx="2952000" cy="61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CORIHO cyklus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80112" y="3068960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237184" y="3068960"/>
            <a:ext cx="1440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GLYKOGEN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95536" y="2204864"/>
            <a:ext cx="3240360" cy="4248472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rgbClr val="FFFF00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2267580"/>
            <a:ext cx="870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Játra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34017" y="2257420"/>
            <a:ext cx="760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Sval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51720" y="5949280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LAKTÁT</a:t>
            </a:r>
            <a:endParaRPr lang="cs-CZ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11680" y="5949280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LAKTÁT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07704" y="3068960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Přímá spojovací šipka 15"/>
          <p:cNvCxnSpPr>
            <a:stCxn id="9" idx="0"/>
            <a:endCxn id="10" idx="2"/>
          </p:cNvCxnSpPr>
          <p:nvPr/>
        </p:nvCxnSpPr>
        <p:spPr>
          <a:xfrm flipV="1">
            <a:off x="2591780" y="3438292"/>
            <a:ext cx="0" cy="2510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8" idx="2"/>
            <a:endCxn id="6" idx="0"/>
          </p:cNvCxnSpPr>
          <p:nvPr/>
        </p:nvCxnSpPr>
        <p:spPr>
          <a:xfrm flipH="1">
            <a:off x="7951740" y="3438292"/>
            <a:ext cx="5444" cy="2510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10" idx="3"/>
            <a:endCxn id="7" idx="1"/>
          </p:cNvCxnSpPr>
          <p:nvPr/>
        </p:nvCxnSpPr>
        <p:spPr>
          <a:xfrm>
            <a:off x="3275856" y="3253626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7" idx="3"/>
            <a:endCxn id="8" idx="1"/>
          </p:cNvCxnSpPr>
          <p:nvPr/>
        </p:nvCxnSpPr>
        <p:spPr>
          <a:xfrm>
            <a:off x="6948264" y="3253626"/>
            <a:ext cx="2889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6" idx="1"/>
            <a:endCxn id="9" idx="3"/>
          </p:cNvCxnSpPr>
          <p:nvPr/>
        </p:nvCxnSpPr>
        <p:spPr>
          <a:xfrm flipH="1">
            <a:off x="3131840" y="6133946"/>
            <a:ext cx="42798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Zahnutá šipka doleva 31"/>
          <p:cNvSpPr/>
          <p:nvPr/>
        </p:nvSpPr>
        <p:spPr>
          <a:xfrm>
            <a:off x="7236296" y="3789040"/>
            <a:ext cx="720080" cy="1728192"/>
          </a:xfrm>
          <a:prstGeom prst="curvedLeftArrow">
            <a:avLst>
              <a:gd name="adj1" fmla="val 0"/>
              <a:gd name="adj2" fmla="val 19389"/>
              <a:gd name="adj3" fmla="val 2217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Zahnutá šipka doleva 32"/>
          <p:cNvSpPr/>
          <p:nvPr/>
        </p:nvSpPr>
        <p:spPr>
          <a:xfrm flipV="1">
            <a:off x="1856016" y="3819520"/>
            <a:ext cx="720080" cy="1728192"/>
          </a:xfrm>
          <a:prstGeom prst="curvedLeftArrow">
            <a:avLst>
              <a:gd name="adj1" fmla="val 0"/>
              <a:gd name="adj2" fmla="val 19389"/>
              <a:gd name="adj3" fmla="val 2358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854708" y="4221088"/>
            <a:ext cx="1957652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Glykogenolýza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</a:p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Glykolýza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94019" y="4571836"/>
            <a:ext cx="1889749" cy="369332"/>
          </a:xfrm>
          <a:prstGeom prst="rect">
            <a:avLst/>
          </a:prstGeom>
          <a:gradFill flip="none" rotWithShape="1">
            <a:gsLst>
              <a:gs pos="59000">
                <a:srgbClr val="FFFF00"/>
              </a:gs>
              <a:gs pos="41000">
                <a:srgbClr val="FFFF00">
                  <a:alpha val="80000"/>
                </a:srgbClr>
              </a:gs>
              <a:gs pos="61000">
                <a:srgbClr val="FFFF99"/>
              </a:gs>
              <a:gs pos="0">
                <a:srgbClr val="FFFF99"/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Glukoneogenze</a:t>
            </a:r>
            <a:endParaRPr lang="cs-CZ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110923" y="3635732"/>
            <a:ext cx="112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ADP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618883" y="5229200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39552" y="5363924"/>
            <a:ext cx="13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 + GTP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07504" y="3707740"/>
            <a:ext cx="186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ADP + GDP +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cs-CZ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blouk 34"/>
          <p:cNvSpPr/>
          <p:nvPr/>
        </p:nvSpPr>
        <p:spPr>
          <a:xfrm>
            <a:off x="5804520" y="3429000"/>
            <a:ext cx="2160240" cy="1440160"/>
          </a:xfrm>
          <a:prstGeom prst="arc">
            <a:avLst>
              <a:gd name="adj1" fmla="val 16245122"/>
              <a:gd name="adj2" fmla="val 18883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3995936" y="6309320"/>
            <a:ext cx="936104" cy="432048"/>
          </a:xfrm>
          <a:prstGeom prst="ellipse">
            <a:avLst/>
          </a:prstGeom>
          <a:solidFill>
            <a:srgbClr val="F7575B"/>
          </a:solidFill>
          <a:ln>
            <a:solidFill>
              <a:srgbClr val="F75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ovací čára 38"/>
          <p:cNvCxnSpPr>
            <a:stCxn id="36" idx="2"/>
            <a:endCxn id="37" idx="2"/>
          </p:cNvCxnSpPr>
          <p:nvPr/>
        </p:nvCxnSpPr>
        <p:spPr>
          <a:xfrm>
            <a:off x="3995936" y="1772816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>
            <a:stCxn id="36" idx="6"/>
            <a:endCxn id="37" idx="6"/>
          </p:cNvCxnSpPr>
          <p:nvPr/>
        </p:nvCxnSpPr>
        <p:spPr>
          <a:xfrm>
            <a:off x="4932040" y="1772816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délník 48"/>
          <p:cNvSpPr/>
          <p:nvPr/>
        </p:nvSpPr>
        <p:spPr>
          <a:xfrm>
            <a:off x="3995936" y="1844824"/>
            <a:ext cx="936104" cy="4680520"/>
          </a:xfrm>
          <a:prstGeom prst="rect">
            <a:avLst/>
          </a:prstGeom>
          <a:solidFill>
            <a:srgbClr val="F7575B"/>
          </a:solidFill>
          <a:ln>
            <a:solidFill>
              <a:srgbClr val="F75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3995936" y="1556792"/>
            <a:ext cx="936104" cy="432048"/>
          </a:xfrm>
          <a:prstGeom prst="ellipse">
            <a:avLst/>
          </a:prstGeom>
          <a:solidFill>
            <a:srgbClr val="F92328"/>
          </a:solidFill>
          <a:ln>
            <a:solidFill>
              <a:srgbClr val="F75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 rot="4364745">
            <a:off x="4154105" y="1534045"/>
            <a:ext cx="360040" cy="144016"/>
          </a:xfrm>
          <a:prstGeom prst="ellipse">
            <a:avLst/>
          </a:prstGeom>
          <a:solidFill>
            <a:srgbClr val="D30303"/>
          </a:solidFill>
          <a:ln>
            <a:solidFill>
              <a:srgbClr val="D3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Elipsa 50"/>
          <p:cNvSpPr/>
          <p:nvPr/>
        </p:nvSpPr>
        <p:spPr>
          <a:xfrm rot="6122863">
            <a:off x="4500007" y="1653739"/>
            <a:ext cx="360040" cy="144016"/>
          </a:xfrm>
          <a:prstGeom prst="ellipse">
            <a:avLst/>
          </a:prstGeom>
          <a:solidFill>
            <a:srgbClr val="D30303"/>
          </a:solidFill>
          <a:ln>
            <a:solidFill>
              <a:srgbClr val="D3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Elipsa 51"/>
          <p:cNvSpPr/>
          <p:nvPr/>
        </p:nvSpPr>
        <p:spPr>
          <a:xfrm rot="4364745">
            <a:off x="4298120" y="1174006"/>
            <a:ext cx="360040" cy="144016"/>
          </a:xfrm>
          <a:prstGeom prst="ellipse">
            <a:avLst/>
          </a:prstGeom>
          <a:solidFill>
            <a:srgbClr val="D30303"/>
          </a:solidFill>
          <a:ln>
            <a:solidFill>
              <a:srgbClr val="D3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60"/>
          <p:cNvSpPr/>
          <p:nvPr/>
        </p:nvSpPr>
        <p:spPr>
          <a:xfrm rot="8265288">
            <a:off x="4586151" y="1174005"/>
            <a:ext cx="360040" cy="144016"/>
          </a:xfrm>
          <a:prstGeom prst="ellipse">
            <a:avLst/>
          </a:prstGeom>
          <a:solidFill>
            <a:srgbClr val="D30303"/>
          </a:solidFill>
          <a:ln>
            <a:solidFill>
              <a:srgbClr val="D3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Elipsa 61"/>
          <p:cNvSpPr/>
          <p:nvPr/>
        </p:nvSpPr>
        <p:spPr>
          <a:xfrm rot="12505905">
            <a:off x="4010087" y="1101998"/>
            <a:ext cx="360040" cy="144016"/>
          </a:xfrm>
          <a:prstGeom prst="ellipse">
            <a:avLst/>
          </a:prstGeom>
          <a:solidFill>
            <a:srgbClr val="D30303"/>
          </a:solidFill>
          <a:ln>
            <a:solidFill>
              <a:srgbClr val="D3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Elipsa 62"/>
          <p:cNvSpPr/>
          <p:nvPr/>
        </p:nvSpPr>
        <p:spPr>
          <a:xfrm rot="4364745">
            <a:off x="3866072" y="1390029"/>
            <a:ext cx="360040" cy="144016"/>
          </a:xfrm>
          <a:prstGeom prst="ellipse">
            <a:avLst/>
          </a:prstGeom>
          <a:solidFill>
            <a:srgbClr val="D30303"/>
          </a:solidFill>
          <a:ln>
            <a:solidFill>
              <a:srgbClr val="D3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395536" y="1844824"/>
            <a:ext cx="8316000" cy="2916000"/>
          </a:xfrm>
          <a:prstGeom prst="roundRect">
            <a:avLst/>
          </a:prstGeom>
          <a:solidFill>
            <a:srgbClr val="AFFF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02838" y="1952512"/>
          <a:ext cx="8149223" cy="2664296"/>
        </p:xfrm>
        <a:graphic>
          <a:graphicData uri="http://schemas.openxmlformats.org/presentationml/2006/ole">
            <p:oleObj spid="_x0000_s40962" name="ChemSketch" r:id="rId3" imgW="3889080" imgH="1271160" progId="ACD.ChemSketch.20">
              <p:embed/>
            </p:oleObj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650609" y="2456568"/>
            <a:ext cx="1985287" cy="707886"/>
          </a:xfrm>
          <a:prstGeom prst="rect">
            <a:avLst/>
          </a:prstGeom>
          <a:solidFill>
            <a:srgbClr val="FFFF8F"/>
          </a:solidFill>
          <a:ln w="25400"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Pyruvát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Dekarboxyláza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62243" y="3464680"/>
            <a:ext cx="2068900" cy="707886"/>
          </a:xfrm>
          <a:prstGeom prst="rect">
            <a:avLst/>
          </a:prstGeom>
          <a:solidFill>
            <a:srgbClr val="FFFF8F"/>
          </a:solidFill>
          <a:ln w="25400"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</a:t>
            </a:r>
          </a:p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Dehydrogenáza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95536" y="332656"/>
            <a:ext cx="8064896" cy="1152000"/>
          </a:xfrm>
          <a:prstGeom prst="roundRect">
            <a:avLst/>
          </a:prstGeom>
          <a:solidFill>
            <a:srgbClr val="AFFF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800776"/>
            <a:ext cx="7920000" cy="61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Anaerobní procesy odbourávání </a:t>
            </a:r>
            <a:r>
              <a:rPr kumimoji="0" lang="cs-CZ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pyruvátu</a:t>
            </a:r>
            <a:endParaRPr kumimoji="0" lang="cs-CZ" sz="36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Alkoholové kvašení</a:t>
            </a:r>
            <a:endParaRPr kumimoji="0" lang="cs-CZ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6"/>
          <p:cNvSpPr/>
          <p:nvPr/>
        </p:nvSpPr>
        <p:spPr>
          <a:xfrm>
            <a:off x="35496" y="1556792"/>
            <a:ext cx="9000000" cy="4968000"/>
          </a:xfrm>
          <a:prstGeom prst="roundRect">
            <a:avLst/>
          </a:prstGeom>
          <a:solidFill>
            <a:srgbClr val="AFFFFF">
              <a:alpha val="2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07504" y="1628800"/>
          <a:ext cx="9036496" cy="4498888"/>
        </p:xfrm>
        <a:graphic>
          <a:graphicData uri="http://schemas.openxmlformats.org/presentationml/2006/ole">
            <p:oleObj spid="_x0000_s39938" name="ChemSketch" r:id="rId3" imgW="5928480" imgH="2950560" progId="ACD.ChemSketch.20">
              <p:embed/>
            </p:oleObj>
          </a:graphicData>
        </a:graphic>
      </p:graphicFrame>
      <p:sp>
        <p:nvSpPr>
          <p:cNvPr id="5" name="Elipsa 4"/>
          <p:cNvSpPr/>
          <p:nvPr/>
        </p:nvSpPr>
        <p:spPr>
          <a:xfrm>
            <a:off x="4665216" y="2750448"/>
            <a:ext cx="936104" cy="1584176"/>
          </a:xfrm>
          <a:prstGeom prst="ellipse">
            <a:avLst/>
          </a:prstGeom>
          <a:solidFill>
            <a:srgbClr val="2AB71F">
              <a:alpha val="1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5364088" y="4797152"/>
            <a:ext cx="972000" cy="1584176"/>
          </a:xfrm>
          <a:prstGeom prst="ellipse">
            <a:avLst/>
          </a:prstGeom>
          <a:solidFill>
            <a:srgbClr val="2AB71F">
              <a:alpha val="1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868144" y="3645024"/>
            <a:ext cx="1188000" cy="1584176"/>
          </a:xfrm>
          <a:prstGeom prst="ellipse">
            <a:avLst/>
          </a:prstGeom>
          <a:solidFill>
            <a:srgbClr val="2AB71F">
              <a:alpha val="1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43632" y="4509296"/>
            <a:ext cx="864000" cy="14400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509160" y="3262152"/>
            <a:ext cx="504000" cy="3960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2155096" y="3057912"/>
            <a:ext cx="1044000" cy="7560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4525952" y="4458320"/>
            <a:ext cx="864000" cy="7560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7122760" y="5589240"/>
            <a:ext cx="1152128" cy="43204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8100392" y="5373216"/>
            <a:ext cx="1152128" cy="43204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323528" y="476672"/>
            <a:ext cx="6660000" cy="792088"/>
          </a:xfrm>
          <a:prstGeom prst="roundRect">
            <a:avLst/>
          </a:prstGeom>
          <a:solidFill>
            <a:srgbClr val="AFFF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744"/>
            <a:ext cx="6444000" cy="612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Oxidační dekarboxylace </a:t>
            </a:r>
            <a:r>
              <a:rPr lang="cs-CZ" sz="3600" b="1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pyruvátu</a:t>
            </a:r>
            <a:endParaRPr lang="cs-CZ" sz="36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496" y="6021288"/>
            <a:ext cx="1080000" cy="369332"/>
          </a:xfrm>
          <a:prstGeom prst="rect">
            <a:avLst/>
          </a:prstGeom>
          <a:solidFill>
            <a:srgbClr val="FFFF00">
              <a:alpha val="49000"/>
            </a:srgbClr>
          </a:solidFill>
          <a:ln w="44450">
            <a:solidFill>
              <a:srgbClr val="FFCC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pyruvát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051720" y="5373216"/>
            <a:ext cx="1836000" cy="360000"/>
          </a:xfrm>
          <a:prstGeom prst="rect">
            <a:avLst/>
          </a:prstGeom>
          <a:solidFill>
            <a:srgbClr val="FFFF00">
              <a:alpha val="49000"/>
            </a:srgbClr>
          </a:solidFill>
          <a:ln w="41275">
            <a:solidFill>
              <a:srgbClr val="FFCC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thyamidifosfát</a:t>
            </a:r>
            <a:endParaRPr lang="cs-CZ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051720" y="3861048"/>
            <a:ext cx="1836000" cy="646331"/>
          </a:xfrm>
          <a:prstGeom prst="rect">
            <a:avLst/>
          </a:prstGeom>
          <a:solidFill>
            <a:srgbClr val="FFFF00">
              <a:alpha val="49000"/>
            </a:srgbClr>
          </a:solidFill>
          <a:ln w="41275">
            <a:solidFill>
              <a:srgbClr val="FFCC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hydroxyethyl</a:t>
            </a:r>
            <a:r>
              <a:rPr lang="cs-CZ" b="1" dirty="0" smtClean="0"/>
              <a:t>-</a:t>
            </a:r>
            <a:r>
              <a:rPr lang="cs-CZ" b="1" dirty="0" err="1" smtClean="0"/>
              <a:t>thyamidifosfát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488488" y="4509120"/>
            <a:ext cx="1476000" cy="369332"/>
          </a:xfrm>
          <a:prstGeom prst="rect">
            <a:avLst/>
          </a:prstGeom>
          <a:solidFill>
            <a:srgbClr val="FFFF00">
              <a:alpha val="49000"/>
            </a:srgbClr>
          </a:solidFill>
          <a:ln w="41275">
            <a:solidFill>
              <a:srgbClr val="FFCC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b="1" dirty="0" smtClean="0"/>
              <a:t>acetyl-</a:t>
            </a:r>
            <a:r>
              <a:rPr lang="cs-CZ" b="1" dirty="0" err="1" smtClean="0"/>
              <a:t>CoA</a:t>
            </a:r>
            <a:endParaRPr lang="cs-CZ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211960" y="6309360"/>
            <a:ext cx="2484000" cy="369332"/>
          </a:xfrm>
          <a:prstGeom prst="rect">
            <a:avLst/>
          </a:prstGeom>
          <a:solidFill>
            <a:srgbClr val="FFFF00">
              <a:alpha val="49000"/>
            </a:srgbClr>
          </a:solidFill>
          <a:ln w="41275">
            <a:solidFill>
              <a:srgbClr val="FFCC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acetylhydrolipoamid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392112" y="2276872"/>
            <a:ext cx="1188000" cy="369332"/>
          </a:xfrm>
          <a:prstGeom prst="rect">
            <a:avLst/>
          </a:prstGeom>
          <a:solidFill>
            <a:srgbClr val="FFFF00">
              <a:alpha val="49000"/>
            </a:srgbClr>
          </a:solidFill>
          <a:ln w="41275">
            <a:solidFill>
              <a:srgbClr val="FFCC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lipoamid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948264" y="3573016"/>
            <a:ext cx="2016000" cy="369332"/>
          </a:xfrm>
          <a:prstGeom prst="rect">
            <a:avLst/>
          </a:prstGeom>
          <a:solidFill>
            <a:srgbClr val="FFFF00">
              <a:alpha val="49000"/>
            </a:srgbClr>
          </a:solidFill>
          <a:ln w="41275">
            <a:solidFill>
              <a:srgbClr val="FFCC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dihydrolipoamid</a:t>
            </a:r>
            <a:endParaRPr lang="cs-CZ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871904" y="2132856"/>
            <a:ext cx="1836000" cy="6840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pyruvát</a:t>
            </a:r>
            <a:endParaRPr lang="cs-CZ" b="1" dirty="0" smtClean="0"/>
          </a:p>
          <a:p>
            <a:pPr algn="ctr"/>
            <a:r>
              <a:rPr lang="cs-CZ" b="1" dirty="0" smtClean="0"/>
              <a:t>dehydrogenáza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392184" y="1414517"/>
            <a:ext cx="1836000" cy="646331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dihydrolipoyl</a:t>
            </a:r>
            <a:endParaRPr lang="cs-CZ" b="1" dirty="0" smtClean="0"/>
          </a:p>
          <a:p>
            <a:pPr algn="ctr"/>
            <a:r>
              <a:rPr lang="cs-CZ" b="1" dirty="0" err="1" smtClean="0"/>
              <a:t>tranacetyláza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092280" y="2638653"/>
            <a:ext cx="1836000" cy="646331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dihyddrolipoyldehydrogenáza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Zaoblený obdélník 128"/>
          <p:cNvSpPr/>
          <p:nvPr/>
        </p:nvSpPr>
        <p:spPr>
          <a:xfrm>
            <a:off x="0" y="1052736"/>
            <a:ext cx="9144000" cy="5805264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1" name="Zaoblený obdélník 140"/>
          <p:cNvSpPr/>
          <p:nvPr/>
        </p:nvSpPr>
        <p:spPr>
          <a:xfrm>
            <a:off x="89848" y="110912"/>
            <a:ext cx="6660000" cy="792088"/>
          </a:xfrm>
          <a:prstGeom prst="roundRect">
            <a:avLst/>
          </a:prstGeom>
          <a:solidFill>
            <a:srgbClr val="AFFFFF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2" name="Nadpis 1"/>
          <p:cNvSpPr txBox="1">
            <a:spLocks/>
          </p:cNvSpPr>
          <p:nvPr/>
        </p:nvSpPr>
        <p:spPr>
          <a:xfrm>
            <a:off x="223520" y="146984"/>
            <a:ext cx="6444000" cy="612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Oxidační dekarboxylace pyruvátu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7" name="Zahnutá šipka doprava 126"/>
          <p:cNvSpPr/>
          <p:nvPr/>
        </p:nvSpPr>
        <p:spPr>
          <a:xfrm rot="15964224">
            <a:off x="4285436" y="749740"/>
            <a:ext cx="332589" cy="1157050"/>
          </a:xfrm>
          <a:prstGeom prst="curvedRightArrow">
            <a:avLst>
              <a:gd name="adj1" fmla="val 31011"/>
              <a:gd name="adj2" fmla="val 40414"/>
              <a:gd name="adj3" fmla="val 55102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6" name="Zaoblený obdélník 125"/>
          <p:cNvSpPr/>
          <p:nvPr/>
        </p:nvSpPr>
        <p:spPr>
          <a:xfrm>
            <a:off x="2585368" y="796072"/>
            <a:ext cx="1368000" cy="68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Rovnoramenný trojúhelník 109"/>
          <p:cNvSpPr/>
          <p:nvPr/>
        </p:nvSpPr>
        <p:spPr>
          <a:xfrm rot="13920000">
            <a:off x="6573916" y="5431412"/>
            <a:ext cx="360040" cy="432048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>
            <a:off x="755576" y="1484784"/>
            <a:ext cx="6984776" cy="48965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-36512" y="1604902"/>
            <a:ext cx="2622696" cy="1536066"/>
            <a:chOff x="755576" y="1676910"/>
            <a:chExt cx="2622696" cy="1536066"/>
          </a:xfrm>
        </p:grpSpPr>
        <p:sp>
          <p:nvSpPr>
            <p:cNvPr id="4" name="Elipsa 3"/>
            <p:cNvSpPr/>
            <p:nvPr/>
          </p:nvSpPr>
          <p:spPr>
            <a:xfrm>
              <a:off x="1691680" y="2636912"/>
              <a:ext cx="936104" cy="576064"/>
            </a:xfrm>
            <a:prstGeom prst="ellipse">
              <a:avLst/>
            </a:prstGeom>
            <a:solidFill>
              <a:srgbClr val="83E97B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Elipsa 4"/>
            <p:cNvSpPr>
              <a:spLocks noChangeAspect="1"/>
            </p:cNvSpPr>
            <p:nvPr/>
          </p:nvSpPr>
          <p:spPr>
            <a:xfrm>
              <a:off x="1259632" y="2636912"/>
              <a:ext cx="576000" cy="576064"/>
            </a:xfrm>
            <a:prstGeom prst="ellipse">
              <a:avLst/>
            </a:prstGeom>
            <a:solidFill>
              <a:srgbClr val="F6ACEB"/>
            </a:solidFill>
            <a:ln>
              <a:solidFill>
                <a:srgbClr val="C115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Elipsa 5"/>
            <p:cNvSpPr/>
            <p:nvPr/>
          </p:nvSpPr>
          <p:spPr>
            <a:xfrm>
              <a:off x="2411760" y="2636912"/>
              <a:ext cx="576000" cy="576064"/>
            </a:xfrm>
            <a:prstGeom prst="ellipse">
              <a:avLst/>
            </a:prstGeom>
            <a:solidFill>
              <a:srgbClr val="FFFF8F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322368" y="2677552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C115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C115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cs-CZ" sz="2400" b="1" baseline="-25000" dirty="0">
                <a:solidFill>
                  <a:srgbClr val="C115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889184" y="2678440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cs-CZ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451340" y="2677552"/>
              <a:ext cx="463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cs-CZ" sz="2400" b="1" baseline="-25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730272" y="2132856"/>
              <a:ext cx="6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FAD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Přímá spojovací čára 11"/>
            <p:cNvCxnSpPr>
              <a:endCxn id="10" idx="2"/>
            </p:cNvCxnSpPr>
            <p:nvPr/>
          </p:nvCxnSpPr>
          <p:spPr>
            <a:xfrm flipV="1">
              <a:off x="2874216" y="2502188"/>
              <a:ext cx="180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-5100000" flipV="1">
              <a:off x="1156728" y="2508545"/>
              <a:ext cx="180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755576" y="2132856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TTP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" name="Skupina 18"/>
            <p:cNvGrpSpPr/>
            <p:nvPr/>
          </p:nvGrpSpPr>
          <p:grpSpPr>
            <a:xfrm>
              <a:off x="1702728" y="1676910"/>
              <a:ext cx="720080" cy="713498"/>
              <a:chOff x="35496" y="4828552"/>
              <a:chExt cx="720080" cy="713498"/>
            </a:xfrm>
          </p:grpSpPr>
          <p:sp>
            <p:nvSpPr>
              <p:cNvPr id="15" name="Pravidelný pětiúhelník 14"/>
              <p:cNvSpPr/>
              <p:nvPr/>
            </p:nvSpPr>
            <p:spPr>
              <a:xfrm rot="5400000">
                <a:off x="143508" y="4929982"/>
                <a:ext cx="648072" cy="576064"/>
              </a:xfrm>
              <a:prstGeom prst="pent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35496" y="5219908"/>
                <a:ext cx="252000" cy="28800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endParaRPr lang="cs-CZ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5496" y="4828552"/>
                <a:ext cx="252000" cy="28800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endParaRPr lang="cs-CZ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20" name="Přímá spojovací čára 19"/>
            <p:cNvCxnSpPr/>
            <p:nvPr/>
          </p:nvCxnSpPr>
          <p:spPr>
            <a:xfrm rot="-1860000" flipV="1">
              <a:off x="2097848" y="2390408"/>
              <a:ext cx="180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179512" y="4437112"/>
            <a:ext cx="3241248" cy="1536066"/>
            <a:chOff x="425024" y="1676910"/>
            <a:chExt cx="3241248" cy="1536066"/>
          </a:xfrm>
        </p:grpSpPr>
        <p:sp>
          <p:nvSpPr>
            <p:cNvPr id="55" name="Elipsa 54"/>
            <p:cNvSpPr/>
            <p:nvPr/>
          </p:nvSpPr>
          <p:spPr>
            <a:xfrm>
              <a:off x="1691680" y="2636912"/>
              <a:ext cx="936104" cy="576064"/>
            </a:xfrm>
            <a:prstGeom prst="ellipse">
              <a:avLst/>
            </a:prstGeom>
            <a:solidFill>
              <a:srgbClr val="83E97B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Elipsa 55"/>
            <p:cNvSpPr>
              <a:spLocks noChangeAspect="1"/>
            </p:cNvSpPr>
            <p:nvPr/>
          </p:nvSpPr>
          <p:spPr>
            <a:xfrm>
              <a:off x="1259632" y="2636912"/>
              <a:ext cx="576000" cy="576064"/>
            </a:xfrm>
            <a:prstGeom prst="ellipse">
              <a:avLst/>
            </a:prstGeom>
            <a:solidFill>
              <a:srgbClr val="F6ACEB"/>
            </a:solidFill>
            <a:ln>
              <a:solidFill>
                <a:srgbClr val="C115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Elipsa 56"/>
            <p:cNvSpPr/>
            <p:nvPr/>
          </p:nvSpPr>
          <p:spPr>
            <a:xfrm>
              <a:off x="2411760" y="2636912"/>
              <a:ext cx="576000" cy="576064"/>
            </a:xfrm>
            <a:prstGeom prst="ellipse">
              <a:avLst/>
            </a:prstGeom>
            <a:solidFill>
              <a:srgbClr val="FFFF8F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1322368" y="2677552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C115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C115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cs-CZ" sz="2400" b="1" baseline="-25000" dirty="0">
                <a:solidFill>
                  <a:srgbClr val="C115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1889184" y="2678440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cs-CZ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2451340" y="2677552"/>
              <a:ext cx="463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cs-CZ" sz="2400" b="1" baseline="-25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2730272" y="2132856"/>
              <a:ext cx="93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FADH</a:t>
              </a:r>
              <a:r>
                <a:rPr lang="cs-CZ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cs-CZ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2" name="Přímá spojovací čára 61"/>
            <p:cNvCxnSpPr>
              <a:endCxn id="61" idx="2"/>
            </p:cNvCxnSpPr>
            <p:nvPr/>
          </p:nvCxnSpPr>
          <p:spPr>
            <a:xfrm flipV="1">
              <a:off x="2874216" y="2502188"/>
              <a:ext cx="324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ovací čára 62"/>
            <p:cNvCxnSpPr/>
            <p:nvPr/>
          </p:nvCxnSpPr>
          <p:spPr>
            <a:xfrm rot="13920000" flipV="1">
              <a:off x="1027621" y="2766474"/>
              <a:ext cx="180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ovéPole 63"/>
            <p:cNvSpPr txBox="1"/>
            <p:nvPr/>
          </p:nvSpPr>
          <p:spPr>
            <a:xfrm>
              <a:off x="425024" y="268589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TTP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5" name="Skupina 18"/>
            <p:cNvGrpSpPr/>
            <p:nvPr/>
          </p:nvGrpSpPr>
          <p:grpSpPr>
            <a:xfrm>
              <a:off x="1702728" y="1676910"/>
              <a:ext cx="720080" cy="713498"/>
              <a:chOff x="35496" y="4828552"/>
              <a:chExt cx="720080" cy="713498"/>
            </a:xfrm>
          </p:grpSpPr>
          <p:sp>
            <p:nvSpPr>
              <p:cNvPr id="67" name="Pravidelný pětiúhelník 14"/>
              <p:cNvSpPr/>
              <p:nvPr/>
            </p:nvSpPr>
            <p:spPr>
              <a:xfrm rot="5400000">
                <a:off x="143508" y="4929982"/>
                <a:ext cx="648072" cy="576064"/>
              </a:xfrm>
              <a:prstGeom prst="pent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TextovéPole 67"/>
              <p:cNvSpPr txBox="1"/>
              <p:nvPr/>
            </p:nvSpPr>
            <p:spPr>
              <a:xfrm>
                <a:off x="35496" y="5219908"/>
                <a:ext cx="252000" cy="288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endParaRPr lang="cs-CZ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TextovéPole 68"/>
              <p:cNvSpPr txBox="1"/>
              <p:nvPr/>
            </p:nvSpPr>
            <p:spPr>
              <a:xfrm>
                <a:off x="35496" y="4828552"/>
                <a:ext cx="252000" cy="288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endParaRPr lang="cs-CZ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66" name="Přímá spojovací čára 65"/>
            <p:cNvCxnSpPr/>
            <p:nvPr/>
          </p:nvCxnSpPr>
          <p:spPr>
            <a:xfrm rot="-1860000" flipV="1">
              <a:off x="2097848" y="2390408"/>
              <a:ext cx="180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4181552" y="4919960"/>
            <a:ext cx="3097088" cy="1536066"/>
            <a:chOff x="755576" y="1676910"/>
            <a:chExt cx="3097088" cy="1536066"/>
          </a:xfrm>
        </p:grpSpPr>
        <p:sp>
          <p:nvSpPr>
            <p:cNvPr id="39" name="Elipsa 38"/>
            <p:cNvSpPr/>
            <p:nvPr/>
          </p:nvSpPr>
          <p:spPr>
            <a:xfrm>
              <a:off x="1691680" y="2636912"/>
              <a:ext cx="936104" cy="576064"/>
            </a:xfrm>
            <a:prstGeom prst="ellipse">
              <a:avLst/>
            </a:prstGeom>
            <a:solidFill>
              <a:srgbClr val="83E97B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Elipsa 39"/>
            <p:cNvSpPr>
              <a:spLocks noChangeAspect="1"/>
            </p:cNvSpPr>
            <p:nvPr/>
          </p:nvSpPr>
          <p:spPr>
            <a:xfrm>
              <a:off x="1259632" y="2636912"/>
              <a:ext cx="576000" cy="576064"/>
            </a:xfrm>
            <a:prstGeom prst="ellipse">
              <a:avLst/>
            </a:prstGeom>
            <a:solidFill>
              <a:srgbClr val="F6ACEB"/>
            </a:solidFill>
            <a:ln>
              <a:solidFill>
                <a:srgbClr val="C115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Elipsa 40"/>
            <p:cNvSpPr/>
            <p:nvPr/>
          </p:nvSpPr>
          <p:spPr>
            <a:xfrm>
              <a:off x="2411760" y="2636912"/>
              <a:ext cx="576000" cy="576064"/>
            </a:xfrm>
            <a:prstGeom prst="ellipse">
              <a:avLst/>
            </a:prstGeom>
            <a:solidFill>
              <a:srgbClr val="FFFF8F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1322368" y="2677552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C115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C115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cs-CZ" sz="2400" b="1" baseline="-25000" dirty="0">
                <a:solidFill>
                  <a:srgbClr val="C115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1889184" y="2678440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cs-CZ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2451340" y="2677552"/>
              <a:ext cx="463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cs-CZ" sz="2400" b="1" baseline="-25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6" name="Přímá spojovací čára 45"/>
            <p:cNvCxnSpPr/>
            <p:nvPr/>
          </p:nvCxnSpPr>
          <p:spPr>
            <a:xfrm rot="2940000" flipV="1">
              <a:off x="3059760" y="2791082"/>
              <a:ext cx="180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ovací čára 46"/>
            <p:cNvCxnSpPr/>
            <p:nvPr/>
          </p:nvCxnSpPr>
          <p:spPr>
            <a:xfrm rot="-5100000" flipV="1">
              <a:off x="1156728" y="2508545"/>
              <a:ext cx="180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ovéPole 47"/>
            <p:cNvSpPr txBox="1"/>
            <p:nvPr/>
          </p:nvSpPr>
          <p:spPr>
            <a:xfrm>
              <a:off x="755576" y="2132856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TTP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" name="Skupina 18"/>
            <p:cNvGrpSpPr/>
            <p:nvPr/>
          </p:nvGrpSpPr>
          <p:grpSpPr>
            <a:xfrm>
              <a:off x="1577972" y="1676910"/>
              <a:ext cx="844836" cy="729910"/>
              <a:chOff x="-89260" y="4828552"/>
              <a:chExt cx="844836" cy="729910"/>
            </a:xfrm>
          </p:grpSpPr>
          <p:sp>
            <p:nvSpPr>
              <p:cNvPr id="51" name="Pravidelný pětiúhelník 14"/>
              <p:cNvSpPr/>
              <p:nvPr/>
            </p:nvSpPr>
            <p:spPr>
              <a:xfrm rot="5400000">
                <a:off x="143508" y="4929982"/>
                <a:ext cx="648072" cy="576064"/>
              </a:xfrm>
              <a:prstGeom prst="pent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TextovéPole 51"/>
              <p:cNvSpPr txBox="1"/>
              <p:nvPr/>
            </p:nvSpPr>
            <p:spPr>
              <a:xfrm>
                <a:off x="-79100" y="5219908"/>
                <a:ext cx="463588" cy="3385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HS</a:t>
                </a:r>
                <a:endParaRPr lang="cs-CZ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TextovéPole 52"/>
              <p:cNvSpPr txBox="1"/>
              <p:nvPr/>
            </p:nvSpPr>
            <p:spPr>
              <a:xfrm>
                <a:off x="-89260" y="4828552"/>
                <a:ext cx="468000" cy="396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HS</a:t>
                </a:r>
                <a:endParaRPr lang="cs-CZ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50" name="Přímá spojovací čára 49"/>
            <p:cNvCxnSpPr/>
            <p:nvPr/>
          </p:nvCxnSpPr>
          <p:spPr>
            <a:xfrm rot="-1860000" flipV="1">
              <a:off x="2097848" y="2390408"/>
              <a:ext cx="180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/>
            <p:cNvSpPr txBox="1"/>
            <p:nvPr/>
          </p:nvSpPr>
          <p:spPr>
            <a:xfrm>
              <a:off x="3204664" y="2706230"/>
              <a:ext cx="6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FAD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5796136" y="3284984"/>
            <a:ext cx="2766712" cy="1536066"/>
            <a:chOff x="611560" y="1676910"/>
            <a:chExt cx="2766712" cy="1536066"/>
          </a:xfrm>
        </p:grpSpPr>
        <p:sp>
          <p:nvSpPr>
            <p:cNvPr id="71" name="Elipsa 70"/>
            <p:cNvSpPr/>
            <p:nvPr/>
          </p:nvSpPr>
          <p:spPr>
            <a:xfrm>
              <a:off x="1691680" y="2636912"/>
              <a:ext cx="936104" cy="576064"/>
            </a:xfrm>
            <a:prstGeom prst="ellipse">
              <a:avLst/>
            </a:prstGeom>
            <a:solidFill>
              <a:srgbClr val="83E97B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Elipsa 71"/>
            <p:cNvSpPr>
              <a:spLocks noChangeAspect="1"/>
            </p:cNvSpPr>
            <p:nvPr/>
          </p:nvSpPr>
          <p:spPr>
            <a:xfrm>
              <a:off x="1259632" y="2636912"/>
              <a:ext cx="576000" cy="576064"/>
            </a:xfrm>
            <a:prstGeom prst="ellipse">
              <a:avLst/>
            </a:prstGeom>
            <a:solidFill>
              <a:srgbClr val="F6ACEB"/>
            </a:solidFill>
            <a:ln>
              <a:solidFill>
                <a:srgbClr val="C115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Elipsa 72"/>
            <p:cNvSpPr/>
            <p:nvPr/>
          </p:nvSpPr>
          <p:spPr>
            <a:xfrm>
              <a:off x="2411760" y="2636912"/>
              <a:ext cx="576000" cy="576064"/>
            </a:xfrm>
            <a:prstGeom prst="ellipse">
              <a:avLst/>
            </a:prstGeom>
            <a:solidFill>
              <a:srgbClr val="FFFF8F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1322368" y="2677552"/>
              <a:ext cx="445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C115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C115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cs-CZ" sz="2400" b="1" baseline="-25000" dirty="0">
                <a:solidFill>
                  <a:srgbClr val="C115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1889184" y="2678440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cs-CZ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2451340" y="2677552"/>
              <a:ext cx="463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cs-CZ" sz="2400" b="1" baseline="-2500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cs-CZ" sz="2400" b="1" baseline="-25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2730272" y="2132856"/>
              <a:ext cx="6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FAD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8" name="Přímá spojovací čára 77"/>
            <p:cNvCxnSpPr>
              <a:endCxn id="77" idx="2"/>
            </p:cNvCxnSpPr>
            <p:nvPr/>
          </p:nvCxnSpPr>
          <p:spPr>
            <a:xfrm flipV="1">
              <a:off x="2874216" y="2502188"/>
              <a:ext cx="180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ovací čára 78"/>
            <p:cNvCxnSpPr/>
            <p:nvPr/>
          </p:nvCxnSpPr>
          <p:spPr>
            <a:xfrm rot="-5100000" flipV="1">
              <a:off x="1156728" y="2508545"/>
              <a:ext cx="180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ovéPole 79"/>
            <p:cNvSpPr txBox="1"/>
            <p:nvPr/>
          </p:nvSpPr>
          <p:spPr>
            <a:xfrm>
              <a:off x="611560" y="231569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TTP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1" name="Skupina 18"/>
            <p:cNvGrpSpPr/>
            <p:nvPr/>
          </p:nvGrpSpPr>
          <p:grpSpPr>
            <a:xfrm>
              <a:off x="755576" y="1676910"/>
              <a:ext cx="1667232" cy="713498"/>
              <a:chOff x="-911656" y="4828552"/>
              <a:chExt cx="1667232" cy="713498"/>
            </a:xfrm>
          </p:grpSpPr>
          <p:sp>
            <p:nvSpPr>
              <p:cNvPr id="83" name="Pravidelný pětiúhelník 14"/>
              <p:cNvSpPr/>
              <p:nvPr/>
            </p:nvSpPr>
            <p:spPr>
              <a:xfrm rot="5400000">
                <a:off x="143508" y="4929982"/>
                <a:ext cx="648072" cy="576064"/>
              </a:xfrm>
              <a:prstGeom prst="pentag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TextovéPole 83"/>
              <p:cNvSpPr txBox="1"/>
              <p:nvPr/>
            </p:nvSpPr>
            <p:spPr>
              <a:xfrm>
                <a:off x="-911656" y="5219908"/>
                <a:ext cx="1224000" cy="288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CH3—C—S</a:t>
                </a:r>
                <a:endParaRPr lang="cs-CZ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TextovéPole 84"/>
              <p:cNvSpPr txBox="1"/>
              <p:nvPr/>
            </p:nvSpPr>
            <p:spPr>
              <a:xfrm>
                <a:off x="-119568" y="4828552"/>
                <a:ext cx="463588" cy="396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HS</a:t>
                </a:r>
                <a:endParaRPr lang="cs-CZ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82" name="Přímá spojovací čára 81"/>
            <p:cNvCxnSpPr/>
            <p:nvPr/>
          </p:nvCxnSpPr>
          <p:spPr>
            <a:xfrm rot="-1860000" flipV="1">
              <a:off x="2097848" y="2390408"/>
              <a:ext cx="180056" cy="2067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ovéPole 87"/>
          <p:cNvSpPr txBox="1"/>
          <p:nvPr/>
        </p:nvSpPr>
        <p:spPr>
          <a:xfrm>
            <a:off x="6512400" y="3296032"/>
            <a:ext cx="354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4" name="Skupina 93"/>
          <p:cNvGrpSpPr/>
          <p:nvPr/>
        </p:nvGrpSpPr>
        <p:grpSpPr>
          <a:xfrm rot="1380000">
            <a:off x="6636398" y="3555576"/>
            <a:ext cx="136482" cy="190160"/>
            <a:chOff x="6084168" y="3130808"/>
            <a:chExt cx="136482" cy="190160"/>
          </a:xfrm>
        </p:grpSpPr>
        <p:cxnSp>
          <p:nvCxnSpPr>
            <p:cNvPr id="90" name="Přímá spojovací čára 89"/>
            <p:cNvCxnSpPr/>
            <p:nvPr/>
          </p:nvCxnSpPr>
          <p:spPr>
            <a:xfrm>
              <a:off x="6084168" y="3157738"/>
              <a:ext cx="81615" cy="1632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ovací čára 91"/>
            <p:cNvCxnSpPr/>
            <p:nvPr/>
          </p:nvCxnSpPr>
          <p:spPr>
            <a:xfrm>
              <a:off x="6139035" y="3130808"/>
              <a:ext cx="81615" cy="1632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Skupina 102"/>
          <p:cNvGrpSpPr/>
          <p:nvPr/>
        </p:nvGrpSpPr>
        <p:grpSpPr>
          <a:xfrm>
            <a:off x="4644008" y="980728"/>
            <a:ext cx="3918840" cy="1872208"/>
            <a:chOff x="4644008" y="980728"/>
            <a:chExt cx="3918840" cy="1872208"/>
          </a:xfrm>
        </p:grpSpPr>
        <p:grpSp>
          <p:nvGrpSpPr>
            <p:cNvPr id="22" name="Skupina 21"/>
            <p:cNvGrpSpPr/>
            <p:nvPr/>
          </p:nvGrpSpPr>
          <p:grpSpPr>
            <a:xfrm>
              <a:off x="5567288" y="980728"/>
              <a:ext cx="2995560" cy="1536066"/>
              <a:chOff x="382712" y="1676910"/>
              <a:chExt cx="2995560" cy="1536066"/>
            </a:xfrm>
          </p:grpSpPr>
          <p:sp>
            <p:nvSpPr>
              <p:cNvPr id="23" name="Elipsa 22"/>
              <p:cNvSpPr/>
              <p:nvPr/>
            </p:nvSpPr>
            <p:spPr>
              <a:xfrm>
                <a:off x="1691680" y="2636912"/>
                <a:ext cx="936104" cy="576064"/>
              </a:xfrm>
              <a:prstGeom prst="ellipse">
                <a:avLst/>
              </a:prstGeom>
              <a:solidFill>
                <a:srgbClr val="83E97B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Elipsa 23"/>
              <p:cNvSpPr>
                <a:spLocks noChangeAspect="1"/>
              </p:cNvSpPr>
              <p:nvPr/>
            </p:nvSpPr>
            <p:spPr>
              <a:xfrm>
                <a:off x="1259632" y="2636912"/>
                <a:ext cx="576000" cy="576064"/>
              </a:xfrm>
              <a:prstGeom prst="ellipse">
                <a:avLst/>
              </a:prstGeom>
              <a:solidFill>
                <a:srgbClr val="F6ACEB"/>
              </a:solidFill>
              <a:ln>
                <a:solidFill>
                  <a:srgbClr val="C115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Elipsa 24"/>
              <p:cNvSpPr/>
              <p:nvPr/>
            </p:nvSpPr>
            <p:spPr>
              <a:xfrm>
                <a:off x="2411760" y="2636912"/>
                <a:ext cx="576000" cy="576064"/>
              </a:xfrm>
              <a:prstGeom prst="ellipse">
                <a:avLst/>
              </a:prstGeom>
              <a:solidFill>
                <a:srgbClr val="FFFF8F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1322368" y="2677552"/>
                <a:ext cx="4459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C115A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cs-CZ" sz="2400" b="1" baseline="-25000" dirty="0" smtClean="0">
                    <a:solidFill>
                      <a:srgbClr val="C115A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cs-CZ" sz="2400" b="1" baseline="-25000" dirty="0">
                  <a:solidFill>
                    <a:srgbClr val="C115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889184" y="2678440"/>
                <a:ext cx="470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cs-CZ" sz="2400" b="1" baseline="-25000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cs-CZ" sz="2400" b="1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2451340" y="2677552"/>
                <a:ext cx="463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cs-CZ" sz="2400" b="1" baseline="-25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cs-CZ" sz="2400" b="1" baseline="-250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>
                <a:off x="2730272" y="2132856"/>
                <a:ext cx="6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FAD</a:t>
                </a:r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0" name="Přímá spojovací čára 29"/>
              <p:cNvCxnSpPr>
                <a:endCxn id="29" idx="2"/>
              </p:cNvCxnSpPr>
              <p:nvPr/>
            </p:nvCxnSpPr>
            <p:spPr>
              <a:xfrm flipV="1">
                <a:off x="2874216" y="2502188"/>
                <a:ext cx="180056" cy="2067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ovací čára 30"/>
              <p:cNvCxnSpPr/>
              <p:nvPr/>
            </p:nvCxnSpPr>
            <p:spPr>
              <a:xfrm rot="13860000" flipV="1">
                <a:off x="1017671" y="2833665"/>
                <a:ext cx="180056" cy="2067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ovéPole 31"/>
              <p:cNvSpPr txBox="1"/>
              <p:nvPr/>
            </p:nvSpPr>
            <p:spPr>
              <a:xfrm>
                <a:off x="382712" y="2739400"/>
                <a:ext cx="6174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TTP</a:t>
                </a:r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3" name="Skupina 18"/>
              <p:cNvGrpSpPr/>
              <p:nvPr/>
            </p:nvGrpSpPr>
            <p:grpSpPr>
              <a:xfrm>
                <a:off x="1702728" y="1676910"/>
                <a:ext cx="720080" cy="713498"/>
                <a:chOff x="35496" y="4828552"/>
                <a:chExt cx="720080" cy="713498"/>
              </a:xfrm>
            </p:grpSpPr>
            <p:sp>
              <p:nvSpPr>
                <p:cNvPr id="35" name="Pravidelný pětiúhelník 14"/>
                <p:cNvSpPr/>
                <p:nvPr/>
              </p:nvSpPr>
              <p:spPr>
                <a:xfrm rot="5400000">
                  <a:off x="143508" y="4929982"/>
                  <a:ext cx="648072" cy="576064"/>
                </a:xfrm>
                <a:prstGeom prst="pentag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35496" y="5219908"/>
                  <a:ext cx="252000" cy="28800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</a:t>
                  </a:r>
                  <a:endParaRPr lang="cs-CZ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" name="TextovéPole 36"/>
                <p:cNvSpPr txBox="1"/>
                <p:nvPr/>
              </p:nvSpPr>
              <p:spPr>
                <a:xfrm>
                  <a:off x="35496" y="4828552"/>
                  <a:ext cx="252000" cy="28800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</a:t>
                  </a:r>
                  <a:endParaRPr lang="cs-CZ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34" name="Přímá spojovací čára 33"/>
              <p:cNvCxnSpPr/>
              <p:nvPr/>
            </p:nvCxnSpPr>
            <p:spPr>
              <a:xfrm rot="-1860000" flipV="1">
                <a:off x="2097848" y="2390408"/>
                <a:ext cx="180056" cy="2067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xtovéPole 95"/>
            <p:cNvSpPr txBox="1"/>
            <p:nvPr/>
          </p:nvSpPr>
          <p:spPr>
            <a:xfrm>
              <a:off x="4644008" y="2041694"/>
              <a:ext cx="1125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</a:t>
              </a:r>
              <a:r>
                <a:rPr lang="cs-CZ" sz="16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cs-CZ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—C—</a:t>
              </a:r>
              <a:endPara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TextovéPole 96"/>
            <p:cNvSpPr txBox="1"/>
            <p:nvPr/>
          </p:nvSpPr>
          <p:spPr>
            <a:xfrm>
              <a:off x="5216520" y="1627912"/>
              <a:ext cx="5245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</a:t>
              </a:r>
              <a:endPara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TextovéPole 97"/>
            <p:cNvSpPr txBox="1"/>
            <p:nvPr/>
          </p:nvSpPr>
          <p:spPr>
            <a:xfrm>
              <a:off x="5205345" y="2514382"/>
              <a:ext cx="354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0" name="Přímá spojovací čára 99"/>
            <p:cNvCxnSpPr/>
            <p:nvPr/>
          </p:nvCxnSpPr>
          <p:spPr>
            <a:xfrm>
              <a:off x="5380856" y="1911336"/>
              <a:ext cx="0" cy="1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ovací čára 101"/>
            <p:cNvCxnSpPr/>
            <p:nvPr/>
          </p:nvCxnSpPr>
          <p:spPr>
            <a:xfrm>
              <a:off x="5392792" y="2378696"/>
              <a:ext cx="0" cy="1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ovnoramenný trojúhelník 104"/>
          <p:cNvSpPr/>
          <p:nvPr/>
        </p:nvSpPr>
        <p:spPr>
          <a:xfrm rot="1020000">
            <a:off x="713160" y="3074288"/>
            <a:ext cx="360040" cy="432048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Rovnoramenný trojúhelník 106"/>
          <p:cNvSpPr/>
          <p:nvPr/>
        </p:nvSpPr>
        <p:spPr>
          <a:xfrm rot="-1980000">
            <a:off x="930835" y="3038355"/>
            <a:ext cx="216024" cy="216024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8" name="Přímá spojovací čára 107"/>
          <p:cNvCxnSpPr/>
          <p:nvPr/>
        </p:nvCxnSpPr>
        <p:spPr>
          <a:xfrm>
            <a:off x="4211960" y="3753056"/>
            <a:ext cx="0" cy="18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vnoramenný trojúhelník 108"/>
          <p:cNvSpPr/>
          <p:nvPr/>
        </p:nvSpPr>
        <p:spPr>
          <a:xfrm rot="17547979">
            <a:off x="2284138" y="5829121"/>
            <a:ext cx="360040" cy="432048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Rovnoramenný trojúhelník 110"/>
          <p:cNvSpPr/>
          <p:nvPr/>
        </p:nvSpPr>
        <p:spPr>
          <a:xfrm rot="11100000">
            <a:off x="7534489" y="3910072"/>
            <a:ext cx="360040" cy="432048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Rovnoramenný trojúhelník 111"/>
          <p:cNvSpPr/>
          <p:nvPr/>
        </p:nvSpPr>
        <p:spPr>
          <a:xfrm rot="7119835">
            <a:off x="6158005" y="1748833"/>
            <a:ext cx="360040" cy="432048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Zahnutá šipka doprava 112"/>
          <p:cNvSpPr/>
          <p:nvPr/>
        </p:nvSpPr>
        <p:spPr>
          <a:xfrm rot="2275753">
            <a:off x="7012473" y="5363531"/>
            <a:ext cx="1365308" cy="648072"/>
          </a:xfrm>
          <a:prstGeom prst="curvedRightArrow">
            <a:avLst>
              <a:gd name="adj1" fmla="val 4729"/>
              <a:gd name="adj2" fmla="val 31011"/>
              <a:gd name="adj3" fmla="val 47838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4" name="TextovéPole 113"/>
          <p:cNvSpPr txBox="1"/>
          <p:nvPr/>
        </p:nvSpPr>
        <p:spPr>
          <a:xfrm>
            <a:off x="8172400" y="5826750"/>
            <a:ext cx="95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</a:t>
            </a: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–SH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ovéPole 114"/>
          <p:cNvSpPr txBox="1"/>
          <p:nvPr/>
        </p:nvSpPr>
        <p:spPr>
          <a:xfrm>
            <a:off x="7380312" y="6258798"/>
            <a:ext cx="1702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CH3–CO–S–</a:t>
            </a:r>
            <a:r>
              <a:rPr lang="cs-CZ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Zahnutá šipka doprava 115"/>
          <p:cNvSpPr/>
          <p:nvPr/>
        </p:nvSpPr>
        <p:spPr>
          <a:xfrm rot="9797922" flipH="1">
            <a:off x="721599" y="3808091"/>
            <a:ext cx="805871" cy="648072"/>
          </a:xfrm>
          <a:prstGeom prst="curvedRightArrow">
            <a:avLst>
              <a:gd name="adj1" fmla="val 4729"/>
              <a:gd name="adj2" fmla="val 31011"/>
              <a:gd name="adj3" fmla="val 32434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7" name="TextovéPole 116"/>
          <p:cNvSpPr txBox="1"/>
          <p:nvPr/>
        </p:nvSpPr>
        <p:spPr>
          <a:xfrm>
            <a:off x="1383328" y="3636030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NADH+H</a:t>
            </a:r>
            <a:r>
              <a:rPr lang="cs-CZ" sz="1600" b="1" baseline="5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cs-CZ" sz="1600" b="1" baseline="5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ovéPole 117"/>
          <p:cNvSpPr txBox="1"/>
          <p:nvPr/>
        </p:nvSpPr>
        <p:spPr>
          <a:xfrm>
            <a:off x="1606848" y="4133870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cs-CZ" sz="1600" b="1" baseline="4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cs-CZ" sz="1600" b="1" baseline="4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5" name="Skupina 124"/>
          <p:cNvGrpSpPr/>
          <p:nvPr/>
        </p:nvGrpSpPr>
        <p:grpSpPr>
          <a:xfrm>
            <a:off x="2555776" y="760150"/>
            <a:ext cx="1462901" cy="724634"/>
            <a:chOff x="3131840" y="2106816"/>
            <a:chExt cx="1462901" cy="724634"/>
          </a:xfrm>
        </p:grpSpPr>
        <p:sp>
          <p:nvSpPr>
            <p:cNvPr id="119" name="TextovéPole 118"/>
            <p:cNvSpPr txBox="1"/>
            <p:nvPr/>
          </p:nvSpPr>
          <p:spPr>
            <a:xfrm>
              <a:off x="3131840" y="2492896"/>
              <a:ext cx="14629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CH3–C–COO</a:t>
              </a:r>
              <a:r>
                <a:rPr lang="cs-CZ" sz="1600" b="1" baseline="5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endParaRPr lang="cs-CZ" sz="1600" b="1" baseline="5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TextovéPole 120"/>
            <p:cNvSpPr txBox="1"/>
            <p:nvPr/>
          </p:nvSpPr>
          <p:spPr>
            <a:xfrm>
              <a:off x="3605416" y="2106816"/>
              <a:ext cx="354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endPara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2" name="Skupina 121"/>
            <p:cNvGrpSpPr/>
            <p:nvPr/>
          </p:nvGrpSpPr>
          <p:grpSpPr>
            <a:xfrm rot="1380000">
              <a:off x="3729414" y="2366360"/>
              <a:ext cx="136482" cy="190160"/>
              <a:chOff x="6084168" y="3130808"/>
              <a:chExt cx="136482" cy="190160"/>
            </a:xfrm>
          </p:grpSpPr>
          <p:cxnSp>
            <p:nvCxnSpPr>
              <p:cNvPr id="123" name="Přímá spojovací čára 122"/>
              <p:cNvCxnSpPr/>
              <p:nvPr/>
            </p:nvCxnSpPr>
            <p:spPr>
              <a:xfrm>
                <a:off x="6084168" y="3157738"/>
                <a:ext cx="81615" cy="1632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ovací čára 123"/>
              <p:cNvCxnSpPr/>
              <p:nvPr/>
            </p:nvCxnSpPr>
            <p:spPr>
              <a:xfrm>
                <a:off x="6139035" y="3130808"/>
                <a:ext cx="81615" cy="1632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Zaoblený obdélník 127"/>
          <p:cNvSpPr/>
          <p:nvPr/>
        </p:nvSpPr>
        <p:spPr>
          <a:xfrm>
            <a:off x="5024968" y="908760"/>
            <a:ext cx="540000" cy="36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TextovéPole 129"/>
          <p:cNvSpPr txBox="1"/>
          <p:nvPr/>
        </p:nvSpPr>
        <p:spPr>
          <a:xfrm>
            <a:off x="4968112" y="909648"/>
            <a:ext cx="61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</a:t>
            </a:r>
            <a:endParaRPr lang="cs-CZ" sz="1600" b="1" baseline="5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ovéPole 134"/>
          <p:cNvSpPr txBox="1"/>
          <p:nvPr/>
        </p:nvSpPr>
        <p:spPr>
          <a:xfrm>
            <a:off x="2762967" y="1623472"/>
            <a:ext cx="101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pyruvát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ovéPole 135"/>
          <p:cNvSpPr txBox="1"/>
          <p:nvPr/>
        </p:nvSpPr>
        <p:spPr>
          <a:xfrm>
            <a:off x="7452320" y="692696"/>
            <a:ext cx="11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oxidovaný</a:t>
            </a:r>
          </a:p>
          <a:p>
            <a:r>
              <a:rPr lang="cs-CZ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lipoamid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ovéPole 136"/>
          <p:cNvSpPr txBox="1"/>
          <p:nvPr/>
        </p:nvSpPr>
        <p:spPr>
          <a:xfrm>
            <a:off x="4320120" y="4365104"/>
            <a:ext cx="1332000" cy="6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redukovaný</a:t>
            </a:r>
          </a:p>
          <a:p>
            <a:r>
              <a:rPr lang="cs-CZ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lipoamid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Elipsa 137"/>
          <p:cNvSpPr/>
          <p:nvPr/>
        </p:nvSpPr>
        <p:spPr>
          <a:xfrm>
            <a:off x="1377976" y="3551808"/>
            <a:ext cx="1188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9" name="Elipsa 138"/>
          <p:cNvSpPr/>
          <p:nvPr/>
        </p:nvSpPr>
        <p:spPr>
          <a:xfrm>
            <a:off x="7380312" y="6165304"/>
            <a:ext cx="1728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0" name="Elipsa 139"/>
          <p:cNvSpPr/>
          <p:nvPr/>
        </p:nvSpPr>
        <p:spPr>
          <a:xfrm>
            <a:off x="4932112" y="764776"/>
            <a:ext cx="756000" cy="6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aoblený obdélník 44"/>
          <p:cNvSpPr/>
          <p:nvPr/>
        </p:nvSpPr>
        <p:spPr>
          <a:xfrm>
            <a:off x="84262" y="1844824"/>
            <a:ext cx="8964488" cy="49548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868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Glukosa-6-fosfát – klíčový metabolit</a:t>
            </a:r>
            <a:endParaRPr lang="cs-CZ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03848" y="3356992"/>
            <a:ext cx="2448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Jiné monosacharidy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39552" y="1916832"/>
            <a:ext cx="27363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Sacharidy potravy</a:t>
            </a:r>
            <a:b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(škrob, glykogen, sacharosa, aj.)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72686" y="5301280"/>
            <a:ext cx="1404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</a:t>
            </a:r>
            <a:b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krrev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491880" y="5301280"/>
            <a:ext cx="2196000" cy="648000"/>
          </a:xfrm>
          <a:prstGeom prst="roundRect">
            <a:avLst/>
          </a:prstGeom>
          <a:solidFill>
            <a:srgbClr val="FFFF9B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glukosa-6-fosfát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912488" y="5301280"/>
            <a:ext cx="2052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glukosa-1-fosfát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508104" y="1916832"/>
            <a:ext cx="27718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zásobní polysacharidy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8376" y="908720"/>
            <a:ext cx="6311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vznik:	a) fosforylací glukosy z potravy</a:t>
            </a:r>
          </a:p>
          <a:p>
            <a:r>
              <a:rPr lang="cs-CZ" b="1" dirty="0" smtClean="0"/>
              <a:t>	b) </a:t>
            </a:r>
            <a:r>
              <a:rPr lang="cs-CZ" b="1" dirty="0" err="1" smtClean="0"/>
              <a:t>izomerací</a:t>
            </a:r>
            <a:r>
              <a:rPr lang="cs-CZ" b="1" dirty="0" smtClean="0"/>
              <a:t> glukosa-1-fosfátu z glykogenu</a:t>
            </a:r>
          </a:p>
          <a:p>
            <a:r>
              <a:rPr lang="cs-CZ" b="1" dirty="0" smtClean="0"/>
              <a:t>	c) </a:t>
            </a:r>
            <a:r>
              <a:rPr lang="cs-CZ" b="1" dirty="0" err="1" smtClean="0"/>
              <a:t>izomerace</a:t>
            </a:r>
            <a:r>
              <a:rPr lang="cs-CZ" b="1" dirty="0" smtClean="0"/>
              <a:t> a </a:t>
            </a:r>
            <a:r>
              <a:rPr lang="cs-CZ" b="1" dirty="0" err="1" smtClean="0"/>
              <a:t>epimerace</a:t>
            </a:r>
            <a:r>
              <a:rPr lang="cs-CZ" b="1" dirty="0" smtClean="0"/>
              <a:t> jiných monosacharidů</a:t>
            </a:r>
          </a:p>
          <a:p>
            <a:r>
              <a:rPr lang="cs-CZ" dirty="0" smtClean="0"/>
              <a:t>	</a:t>
            </a:r>
            <a:endParaRPr lang="cs-CZ" dirty="0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1475656" y="2996952"/>
            <a:ext cx="0" cy="2304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4499992" y="4005064"/>
            <a:ext cx="0" cy="1296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8004001" y="2564904"/>
            <a:ext cx="0" cy="2736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 rot="16200000">
            <a:off x="773664" y="3843192"/>
            <a:ext cx="2088000" cy="5400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Trávení </a:t>
            </a:r>
            <a:b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(hydrolytické štěpení)</a:t>
            </a: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rot="5400000" flipV="1">
            <a:off x="2848368" y="4941240"/>
            <a:ext cx="0" cy="1296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268082" y="5209455"/>
            <a:ext cx="1151790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hexokinasa</a:t>
            </a: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 rot="16200000" flipH="1" flipV="1">
            <a:off x="2812368" y="5036490"/>
            <a:ext cx="0" cy="1296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5400000" flipV="1">
            <a:off x="6318128" y="4995240"/>
            <a:ext cx="0" cy="1188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840870" y="5214342"/>
            <a:ext cx="809837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mutasa</a:t>
            </a: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rot="16200000" flipH="1" flipV="1">
            <a:off x="6282264" y="5091632"/>
            <a:ext cx="0" cy="1188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3923928" y="5969471"/>
            <a:ext cx="216024" cy="432048"/>
          </a:xfrm>
          <a:prstGeom prst="downArrow">
            <a:avLst/>
          </a:prstGeom>
          <a:solidFill>
            <a:srgbClr val="FF0000">
              <a:alpha val="7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5004048" y="5959946"/>
            <a:ext cx="216024" cy="432048"/>
          </a:xfrm>
          <a:prstGeom prst="downArrow">
            <a:avLst/>
          </a:prstGeom>
          <a:solidFill>
            <a:srgbClr val="FF0000">
              <a:alpha val="7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3060170" y="6433591"/>
            <a:ext cx="1335622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katabolismus</a:t>
            </a: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839658" y="6434286"/>
            <a:ext cx="1100494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biosyntéza</a:t>
            </a: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4604395" y="4029447"/>
            <a:ext cx="0" cy="1296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>
            <a:off x="2167161" y="3030860"/>
            <a:ext cx="0" cy="684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rot="16200000">
            <a:off x="2699856" y="3213033"/>
            <a:ext cx="0" cy="1008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ravoúhlá spojovací čára 32"/>
          <p:cNvCxnSpPr/>
          <p:nvPr/>
        </p:nvCxnSpPr>
        <p:spPr>
          <a:xfrm rot="16200000" flipH="1">
            <a:off x="5688304" y="3681208"/>
            <a:ext cx="1296000" cy="1944000"/>
          </a:xfrm>
          <a:prstGeom prst="bentConnector3">
            <a:avLst>
              <a:gd name="adj1" fmla="val 51470"/>
            </a:avLst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33"/>
          <p:cNvCxnSpPr/>
          <p:nvPr/>
        </p:nvCxnSpPr>
        <p:spPr>
          <a:xfrm rot="16200000" flipH="1">
            <a:off x="5588771" y="3699208"/>
            <a:ext cx="1296000" cy="1908000"/>
          </a:xfrm>
          <a:prstGeom prst="bentConnector3">
            <a:avLst>
              <a:gd name="adj1" fmla="val 58315"/>
            </a:avLst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 flipV="1">
            <a:off x="8100392" y="2564904"/>
            <a:ext cx="0" cy="2736000"/>
          </a:xfrm>
          <a:prstGeom prst="straightConnector1">
            <a:avLst/>
          </a:prstGeom>
          <a:ln w="25400" cap="sq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 rot="16200000">
            <a:off x="6972689" y="3705183"/>
            <a:ext cx="1404000" cy="523220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Fosforolytické </a:t>
            </a:r>
            <a:r>
              <a:rPr lang="cs-CZ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šštěpení</a:t>
            </a: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ovéPole 42"/>
          <p:cNvSpPr txBox="1"/>
          <p:nvPr/>
        </p:nvSpPr>
        <p:spPr>
          <a:xfrm rot="16200000">
            <a:off x="7775346" y="3831332"/>
            <a:ext cx="1100494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biosyntéza</a:t>
            </a: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211960" y="4293096"/>
            <a:ext cx="1374607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interkonverze</a:t>
            </a: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Zástupný symbol pro obsah 107"/>
          <p:cNvSpPr>
            <a:spLocks noGrp="1"/>
          </p:cNvSpPr>
          <p:nvPr>
            <p:ph idx="1"/>
          </p:nvPr>
        </p:nvSpPr>
        <p:spPr>
          <a:xfrm>
            <a:off x="73596" y="740321"/>
            <a:ext cx="9000000" cy="6048000"/>
          </a:xfrm>
          <a:solidFill>
            <a:srgbClr val="AFFFFF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89" name="TextovéPole 88"/>
          <p:cNvSpPr txBox="1"/>
          <p:nvPr/>
        </p:nvSpPr>
        <p:spPr>
          <a:xfrm>
            <a:off x="1897420" y="4849220"/>
            <a:ext cx="1944000" cy="5400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glycerol-3-</a:t>
            </a:r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fosfátdehydrogenasa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ovéPole 87"/>
          <p:cNvSpPr txBox="1"/>
          <p:nvPr/>
        </p:nvSpPr>
        <p:spPr>
          <a:xfrm>
            <a:off x="3960144" y="4653136"/>
            <a:ext cx="1908000" cy="2880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glyceraldehydkinasa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935856" y="4019301"/>
            <a:ext cx="2340000" cy="2880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Fruktosa-1-fosfát </a:t>
            </a:r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aldolasa</a:t>
            </a:r>
            <a:endParaRPr lang="cs-CZ" sz="1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1995345" y="3315430"/>
            <a:ext cx="540000" cy="276999"/>
          </a:xfrm>
          <a:prstGeom prst="rect">
            <a:avLst/>
          </a:prstGeom>
          <a:solidFill>
            <a:srgbClr val="FFFF00"/>
          </a:solidFill>
          <a:ln w="12700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játra</a:t>
            </a:r>
            <a:endParaRPr lang="cs-CZ" sz="1200" b="1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434360" y="3302612"/>
            <a:ext cx="1368000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fruktomutasa</a:t>
            </a:r>
            <a:endParaRPr lang="cs-CZ" sz="1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642393" y="1137147"/>
            <a:ext cx="864000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amylasa</a:t>
            </a:r>
            <a:endParaRPr lang="cs-CZ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475910" y="2286537"/>
            <a:ext cx="1728000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fosfoglukomutasa</a:t>
            </a:r>
            <a:endParaRPr lang="cs-CZ" sz="1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6000" y="224744"/>
            <a:ext cx="6012000" cy="540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 metabolismu sacharidů</a:t>
            </a:r>
            <a:endParaRPr 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00000" y="1980502"/>
            <a:ext cx="1944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glukosa-6-fosfát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72000" y="2533047"/>
            <a:ext cx="1800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fruktosa-6-fosfát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384000" y="3099446"/>
            <a:ext cx="2376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fruktosa-1,6-</a:t>
            </a:r>
            <a:r>
              <a:rPr lang="cs-CZ" sz="16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</a:t>
            </a:r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(fosfát)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736056" y="4389492"/>
            <a:ext cx="234000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dihydroxyacetonfosfát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3666510"/>
            <a:ext cx="230400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glyceraldehyd-3-fosfát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96136" y="6084004"/>
            <a:ext cx="1008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pyruvát</a:t>
            </a:r>
            <a:endParaRPr lang="cs-CZ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988016" y="6093296"/>
            <a:ext cx="172800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glycerol-3-fosfát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6119622"/>
            <a:ext cx="936000" cy="338554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71600" y="836712"/>
            <a:ext cx="1944000" cy="36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buněčný glykogen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27584" y="1964034"/>
            <a:ext cx="172800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glukosa-1-fosfát</a:t>
            </a:r>
            <a:endParaRPr lang="cs-CZ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7504" y="1436077"/>
            <a:ext cx="1692000" cy="3240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glykogensynthasa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965858" y="1448816"/>
            <a:ext cx="1872000" cy="3240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glykogenfosforylasa</a:t>
            </a:r>
            <a:endParaRPr lang="cs-CZ" sz="1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097471" y="2657693"/>
            <a:ext cx="1152000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hexokinasa</a:t>
            </a:r>
            <a:endParaRPr lang="cs-CZ" sz="1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050000" y="1405849"/>
            <a:ext cx="1044000" cy="36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240000" y="838117"/>
            <a:ext cx="2664000" cy="3600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potravní glykogen a škrob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flipV="1">
            <a:off x="1863404" y="1224424"/>
            <a:ext cx="0" cy="720000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1902234" y="1232808"/>
            <a:ext cx="0" cy="720000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4552585" y="1210570"/>
            <a:ext cx="38830" cy="180000"/>
            <a:chOff x="4533170" y="1224424"/>
            <a:chExt cx="38830" cy="476384"/>
          </a:xfrm>
        </p:grpSpPr>
        <p:cxnSp>
          <p:nvCxnSpPr>
            <p:cNvPr id="25" name="Přímá spojovací šipka 24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ovací šipka 25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Skupina 27"/>
          <p:cNvGrpSpPr/>
          <p:nvPr/>
        </p:nvGrpSpPr>
        <p:grpSpPr>
          <a:xfrm>
            <a:off x="4552585" y="1777107"/>
            <a:ext cx="38830" cy="180000"/>
            <a:chOff x="4533170" y="1224424"/>
            <a:chExt cx="38830" cy="476384"/>
          </a:xfrm>
        </p:grpSpPr>
        <p:cxnSp>
          <p:nvCxnSpPr>
            <p:cNvPr id="29" name="Přímá spojovací šipka 28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šipka 29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4552585" y="2347695"/>
            <a:ext cx="38830" cy="180000"/>
            <a:chOff x="4533170" y="1224424"/>
            <a:chExt cx="38830" cy="476384"/>
          </a:xfrm>
        </p:grpSpPr>
        <p:cxnSp>
          <p:nvCxnSpPr>
            <p:cNvPr id="32" name="Přímá spojovací šipka 31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šipka 32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4552585" y="2897338"/>
            <a:ext cx="38830" cy="180000"/>
            <a:chOff x="4533170" y="1224424"/>
            <a:chExt cx="38830" cy="476384"/>
          </a:xfrm>
        </p:grpSpPr>
        <p:cxnSp>
          <p:nvCxnSpPr>
            <p:cNvPr id="35" name="Přímá spojovací šipka 34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šipka 35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 rot="5400000">
            <a:off x="3056449" y="1651052"/>
            <a:ext cx="38830" cy="1044000"/>
            <a:chOff x="2015804" y="1376824"/>
            <a:chExt cx="38830" cy="476384"/>
          </a:xfrm>
        </p:grpSpPr>
        <p:cxnSp>
          <p:nvCxnSpPr>
            <p:cNvPr id="37" name="Přímá spojovací šipka 36"/>
            <p:cNvCxnSpPr/>
            <p:nvPr/>
          </p:nvCxnSpPr>
          <p:spPr>
            <a:xfrm flipV="1">
              <a:off x="2015804" y="13768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>
              <a:off x="2054634" y="13852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Skupina 39"/>
          <p:cNvGrpSpPr/>
          <p:nvPr/>
        </p:nvGrpSpPr>
        <p:grpSpPr>
          <a:xfrm rot="5400000">
            <a:off x="5757291" y="1933403"/>
            <a:ext cx="38830" cy="476384"/>
            <a:chOff x="2015804" y="1376824"/>
            <a:chExt cx="38830" cy="476384"/>
          </a:xfrm>
        </p:grpSpPr>
        <p:cxnSp>
          <p:nvCxnSpPr>
            <p:cNvPr id="41" name="Přímá spojovací šipka 40"/>
            <p:cNvCxnSpPr/>
            <p:nvPr/>
          </p:nvCxnSpPr>
          <p:spPr>
            <a:xfrm flipV="1">
              <a:off x="2015804" y="13768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ovací šipka 41"/>
            <p:cNvCxnSpPr/>
            <p:nvPr/>
          </p:nvCxnSpPr>
          <p:spPr>
            <a:xfrm>
              <a:off x="2054634" y="13852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ovéPole 42"/>
          <p:cNvSpPr txBox="1"/>
          <p:nvPr/>
        </p:nvSpPr>
        <p:spPr>
          <a:xfrm>
            <a:off x="6027465" y="1968059"/>
            <a:ext cx="172800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glukosa-1-fosfát</a:t>
            </a:r>
            <a:endParaRPr lang="cs-CZ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333133" y="2996952"/>
            <a:ext cx="1008000" cy="338554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fruktosa</a:t>
            </a:r>
            <a:endParaRPr lang="cs-CZ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978727" y="3578532"/>
            <a:ext cx="180000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fruktosa-1-fosfát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Skupina 45"/>
          <p:cNvGrpSpPr/>
          <p:nvPr/>
        </p:nvGrpSpPr>
        <p:grpSpPr>
          <a:xfrm>
            <a:off x="1856477" y="3379162"/>
            <a:ext cx="38830" cy="180000"/>
            <a:chOff x="4533170" y="1224424"/>
            <a:chExt cx="38830" cy="476384"/>
          </a:xfrm>
        </p:grpSpPr>
        <p:cxnSp>
          <p:nvCxnSpPr>
            <p:cNvPr id="47" name="Přímá spojovací šipka 46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ovací šipka 47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Skupina 50"/>
          <p:cNvGrpSpPr/>
          <p:nvPr/>
        </p:nvGrpSpPr>
        <p:grpSpPr>
          <a:xfrm rot="4500000">
            <a:off x="2976717" y="2254234"/>
            <a:ext cx="36000" cy="1404000"/>
            <a:chOff x="2015804" y="1376824"/>
            <a:chExt cx="38830" cy="476384"/>
          </a:xfrm>
        </p:grpSpPr>
        <p:cxnSp>
          <p:nvCxnSpPr>
            <p:cNvPr id="52" name="Přímá spojovací šipka 51"/>
            <p:cNvCxnSpPr/>
            <p:nvPr/>
          </p:nvCxnSpPr>
          <p:spPr>
            <a:xfrm flipV="1">
              <a:off x="2015804" y="13768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ovací šipka 52"/>
            <p:cNvCxnSpPr/>
            <p:nvPr/>
          </p:nvCxnSpPr>
          <p:spPr>
            <a:xfrm>
              <a:off x="2054634" y="13852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ovéPole 53"/>
          <p:cNvSpPr txBox="1"/>
          <p:nvPr/>
        </p:nvSpPr>
        <p:spPr>
          <a:xfrm>
            <a:off x="2771864" y="2924944"/>
            <a:ext cx="576000" cy="2520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svaly</a:t>
            </a:r>
            <a:endParaRPr lang="cs-CZ" sz="1200" b="1" dirty="0"/>
          </a:p>
        </p:txBody>
      </p:sp>
      <p:cxnSp>
        <p:nvCxnSpPr>
          <p:cNvPr id="58" name="Přímá spojovací šipka 57"/>
          <p:cNvCxnSpPr/>
          <p:nvPr/>
        </p:nvCxnSpPr>
        <p:spPr>
          <a:xfrm rot="6960000" flipV="1">
            <a:off x="3420814" y="3329474"/>
            <a:ext cx="0" cy="1440000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Skupina 60"/>
          <p:cNvGrpSpPr/>
          <p:nvPr/>
        </p:nvGrpSpPr>
        <p:grpSpPr>
          <a:xfrm rot="5400000">
            <a:off x="2177860" y="5487808"/>
            <a:ext cx="36000" cy="1584000"/>
            <a:chOff x="2015804" y="1376824"/>
            <a:chExt cx="38830" cy="476384"/>
          </a:xfrm>
        </p:grpSpPr>
        <p:cxnSp>
          <p:nvCxnSpPr>
            <p:cNvPr id="62" name="Přímá spojovací šipka 61"/>
            <p:cNvCxnSpPr/>
            <p:nvPr/>
          </p:nvCxnSpPr>
          <p:spPr>
            <a:xfrm flipV="1">
              <a:off x="2015804" y="13768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ovací šipka 62"/>
            <p:cNvCxnSpPr/>
            <p:nvPr/>
          </p:nvCxnSpPr>
          <p:spPr>
            <a:xfrm>
              <a:off x="2054634" y="13852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ovéPole 63"/>
          <p:cNvSpPr txBox="1"/>
          <p:nvPr/>
        </p:nvSpPr>
        <p:spPr>
          <a:xfrm>
            <a:off x="1491035" y="6346343"/>
            <a:ext cx="1404000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glycerolkinasa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467544" y="4973176"/>
            <a:ext cx="151200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glyceraldehyd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Přímá spojovací šipka 65"/>
          <p:cNvCxnSpPr/>
          <p:nvPr/>
        </p:nvCxnSpPr>
        <p:spPr>
          <a:xfrm rot="16200000" flipV="1">
            <a:off x="2879712" y="4217192"/>
            <a:ext cx="0" cy="1800000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šipka 66"/>
          <p:cNvCxnSpPr/>
          <p:nvPr/>
        </p:nvCxnSpPr>
        <p:spPr>
          <a:xfrm rot="5400000" flipV="1">
            <a:off x="2879712" y="4258720"/>
            <a:ext cx="0" cy="1800000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Skupina 67"/>
          <p:cNvGrpSpPr/>
          <p:nvPr/>
        </p:nvGrpSpPr>
        <p:grpSpPr>
          <a:xfrm>
            <a:off x="3745240" y="4725144"/>
            <a:ext cx="38830" cy="396000"/>
            <a:chOff x="4533170" y="1224424"/>
            <a:chExt cx="38830" cy="476384"/>
          </a:xfrm>
        </p:grpSpPr>
        <p:cxnSp>
          <p:nvCxnSpPr>
            <p:cNvPr id="69" name="Přímá spojovací šipka 68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ovací šipka 69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Skupina 70"/>
          <p:cNvGrpSpPr/>
          <p:nvPr/>
        </p:nvGrpSpPr>
        <p:grpSpPr>
          <a:xfrm>
            <a:off x="3760480" y="5137300"/>
            <a:ext cx="38830" cy="972000"/>
            <a:chOff x="4533170" y="1224424"/>
            <a:chExt cx="38830" cy="476384"/>
          </a:xfrm>
        </p:grpSpPr>
        <p:cxnSp>
          <p:nvCxnSpPr>
            <p:cNvPr id="72" name="Přímá spojovací šipka 71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ovací šipka 72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Přímá spojovací čára 80"/>
          <p:cNvCxnSpPr/>
          <p:nvPr/>
        </p:nvCxnSpPr>
        <p:spPr>
          <a:xfrm>
            <a:off x="3779912" y="5117192"/>
            <a:ext cx="201622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/>
          <p:nvPr/>
        </p:nvCxnSpPr>
        <p:spPr>
          <a:xfrm>
            <a:off x="3795152" y="5162912"/>
            <a:ext cx="205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ipsa 83"/>
          <p:cNvSpPr/>
          <p:nvPr/>
        </p:nvSpPr>
        <p:spPr>
          <a:xfrm>
            <a:off x="3681616" y="504920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5" name="Přímá spojovací šipka 84"/>
          <p:cNvCxnSpPr/>
          <p:nvPr/>
        </p:nvCxnSpPr>
        <p:spPr>
          <a:xfrm flipV="1">
            <a:off x="5796061" y="4010664"/>
            <a:ext cx="0" cy="1116000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ovací čára 86"/>
          <p:cNvCxnSpPr/>
          <p:nvPr/>
        </p:nvCxnSpPr>
        <p:spPr>
          <a:xfrm>
            <a:off x="5845284" y="4016112"/>
            <a:ext cx="0" cy="1152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Skupina 89"/>
          <p:cNvGrpSpPr/>
          <p:nvPr/>
        </p:nvGrpSpPr>
        <p:grpSpPr>
          <a:xfrm>
            <a:off x="6261362" y="4010608"/>
            <a:ext cx="38830" cy="2088000"/>
            <a:chOff x="4533170" y="1224424"/>
            <a:chExt cx="38830" cy="476384"/>
          </a:xfrm>
        </p:grpSpPr>
        <p:cxnSp>
          <p:nvCxnSpPr>
            <p:cNvPr id="91" name="Přímá spojovací šipka 90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ovací šipka 91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ovéPole 77"/>
          <p:cNvSpPr txBox="1"/>
          <p:nvPr/>
        </p:nvSpPr>
        <p:spPr>
          <a:xfrm>
            <a:off x="7020272" y="2715012"/>
            <a:ext cx="172800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UDP-glukosa</a:t>
            </a:r>
            <a:endParaRPr lang="cs-CZ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7020272" y="4077072"/>
            <a:ext cx="172800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UDP-galaktosa</a:t>
            </a:r>
            <a:endParaRPr lang="cs-CZ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ovéPole 79"/>
          <p:cNvSpPr txBox="1"/>
          <p:nvPr/>
        </p:nvSpPr>
        <p:spPr>
          <a:xfrm>
            <a:off x="6966932" y="5229200"/>
            <a:ext cx="1872000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galaktosa-1-fosfát</a:t>
            </a:r>
            <a:endParaRPr lang="cs-CZ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ovéPole 81"/>
          <p:cNvSpPr txBox="1"/>
          <p:nvPr/>
        </p:nvSpPr>
        <p:spPr>
          <a:xfrm>
            <a:off x="7681612" y="6258798"/>
            <a:ext cx="1116000" cy="338554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galaktosa</a:t>
            </a:r>
            <a:endParaRPr lang="cs-CZ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ovéPole 85"/>
          <p:cNvSpPr txBox="1"/>
          <p:nvPr/>
        </p:nvSpPr>
        <p:spPr>
          <a:xfrm>
            <a:off x="6444208" y="2348116"/>
            <a:ext cx="2592000" cy="324000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UDP-</a:t>
            </a:r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glukosapyrofosforylasa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ovéPole 92"/>
          <p:cNvSpPr txBox="1"/>
          <p:nvPr/>
        </p:nvSpPr>
        <p:spPr>
          <a:xfrm>
            <a:off x="5906244" y="3222947"/>
            <a:ext cx="2556000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UDP-galaktosa-4-</a:t>
            </a:r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epimerasa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ovéPole 93"/>
          <p:cNvSpPr txBox="1"/>
          <p:nvPr/>
        </p:nvSpPr>
        <p:spPr>
          <a:xfrm>
            <a:off x="6913220" y="5759544"/>
            <a:ext cx="1908000" cy="307777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galaktokinasa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ovéPole 94"/>
          <p:cNvSpPr txBox="1"/>
          <p:nvPr/>
        </p:nvSpPr>
        <p:spPr>
          <a:xfrm>
            <a:off x="6336480" y="4509120"/>
            <a:ext cx="2556000" cy="523220"/>
          </a:xfrm>
          <a:prstGeom prst="rect">
            <a:avLst/>
          </a:prstGeom>
          <a:solidFill>
            <a:srgbClr val="FF99CC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Galaktosa-1-fosfát </a:t>
            </a:r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uridyl</a:t>
            </a:r>
            <a:r>
              <a:rPr lang="cs-CZ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transferasa</a:t>
            </a:r>
            <a:endParaRPr lang="cs-CZ" sz="1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6" name="Skupina 95"/>
          <p:cNvGrpSpPr/>
          <p:nvPr/>
        </p:nvGrpSpPr>
        <p:grpSpPr>
          <a:xfrm>
            <a:off x="7485498" y="2314972"/>
            <a:ext cx="38830" cy="396000"/>
            <a:chOff x="4533170" y="1224424"/>
            <a:chExt cx="38830" cy="476384"/>
          </a:xfrm>
        </p:grpSpPr>
        <p:cxnSp>
          <p:nvCxnSpPr>
            <p:cNvPr id="97" name="Přímá spojovací šipka 96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ovací šipka 97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Skupina 98"/>
          <p:cNvGrpSpPr/>
          <p:nvPr/>
        </p:nvGrpSpPr>
        <p:grpSpPr>
          <a:xfrm>
            <a:off x="8493610" y="3046100"/>
            <a:ext cx="38830" cy="1044000"/>
            <a:chOff x="4533170" y="1224424"/>
            <a:chExt cx="38830" cy="476384"/>
          </a:xfrm>
        </p:grpSpPr>
        <p:cxnSp>
          <p:nvCxnSpPr>
            <p:cNvPr id="100" name="Přímá spojovací šipka 99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ovací šipka 100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>
            <a:off x="8498532" y="4413800"/>
            <a:ext cx="38830" cy="828000"/>
            <a:chOff x="4533170" y="1224424"/>
            <a:chExt cx="38830" cy="476384"/>
          </a:xfrm>
        </p:grpSpPr>
        <p:cxnSp>
          <p:nvCxnSpPr>
            <p:cNvPr id="103" name="Přímá spojovací šipka 102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ovací šipka 103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Skupina 104"/>
          <p:cNvGrpSpPr/>
          <p:nvPr/>
        </p:nvGrpSpPr>
        <p:grpSpPr>
          <a:xfrm>
            <a:off x="8498532" y="5577740"/>
            <a:ext cx="38830" cy="684000"/>
            <a:chOff x="4533170" y="1224424"/>
            <a:chExt cx="38830" cy="476384"/>
          </a:xfrm>
        </p:grpSpPr>
        <p:cxnSp>
          <p:nvCxnSpPr>
            <p:cNvPr id="106" name="Přímá spojovací šipka 105"/>
            <p:cNvCxnSpPr/>
            <p:nvPr/>
          </p:nvCxnSpPr>
          <p:spPr>
            <a:xfrm flipV="1">
              <a:off x="4533170" y="1224424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ovací šipka 106"/>
            <p:cNvCxnSpPr/>
            <p:nvPr/>
          </p:nvCxnSpPr>
          <p:spPr>
            <a:xfrm>
              <a:off x="4572000" y="1232808"/>
              <a:ext cx="0" cy="4680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Přímá spojovací šipka 109"/>
          <p:cNvCxnSpPr/>
          <p:nvPr/>
        </p:nvCxnSpPr>
        <p:spPr>
          <a:xfrm rot="-120000" flipH="1">
            <a:off x="4149168" y="3861048"/>
            <a:ext cx="17872" cy="528444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šipka 112"/>
          <p:cNvCxnSpPr/>
          <p:nvPr/>
        </p:nvCxnSpPr>
        <p:spPr>
          <a:xfrm rot="5400000" flipV="1">
            <a:off x="4570998" y="3447048"/>
            <a:ext cx="0" cy="828000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šipka 113"/>
          <p:cNvCxnSpPr/>
          <p:nvPr/>
        </p:nvCxnSpPr>
        <p:spPr>
          <a:xfrm rot="-120000" flipH="1">
            <a:off x="4470593" y="3467291"/>
            <a:ext cx="17872" cy="39600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2000" y="116632"/>
            <a:ext cx="7200000" cy="540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Metabolismus sacharidů - </a:t>
            </a:r>
            <a:r>
              <a:rPr lang="cs-CZ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GLYKOLÝZA</a:t>
            </a:r>
            <a:endParaRPr lang="cs-CZ" sz="3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14000" y="548680"/>
            <a:ext cx="4716000" cy="46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(1940: </a:t>
            </a:r>
            <a:r>
              <a:rPr lang="cs-CZ" dirty="0" err="1" smtClean="0"/>
              <a:t>Embden</a:t>
            </a:r>
            <a:r>
              <a:rPr lang="cs-CZ" dirty="0" smtClean="0"/>
              <a:t>, </a:t>
            </a:r>
            <a:r>
              <a:rPr lang="cs-CZ" dirty="0" err="1" smtClean="0"/>
              <a:t>Meyrhof</a:t>
            </a:r>
            <a:r>
              <a:rPr lang="cs-CZ" dirty="0" smtClean="0"/>
              <a:t>, Parnas)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980728"/>
            <a:ext cx="8067675" cy="583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754760" cy="612000"/>
          </a:xfrm>
        </p:spPr>
        <p:txBody>
          <a:bodyPr>
            <a:normAutofit/>
          </a:bodyPr>
          <a:lstStyle/>
          <a:p>
            <a:r>
              <a:rPr lang="cs-CZ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GLYKOLÝZA</a:t>
            </a:r>
            <a:r>
              <a:rPr lang="cs-CZ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19"/>
            <a:ext cx="3777778" cy="585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3949654" cy="57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vá složená závorka 5"/>
          <p:cNvSpPr/>
          <p:nvPr/>
        </p:nvSpPr>
        <p:spPr>
          <a:xfrm>
            <a:off x="4355976" y="764704"/>
            <a:ext cx="648072" cy="590465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856112" y="340995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vá složená závorka 6"/>
          <p:cNvSpPr/>
          <p:nvPr/>
        </p:nvSpPr>
        <p:spPr>
          <a:xfrm>
            <a:off x="5220072" y="764704"/>
            <a:ext cx="648072" cy="5904656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720208" y="340995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8928" y="-531440"/>
            <a:ext cx="83058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Glykolýza - </a:t>
            </a:r>
            <a:r>
              <a:rPr lang="cs-C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</a:t>
            </a:r>
            <a:endParaRPr lang="cs-CZ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07503" y="116632"/>
          <a:ext cx="4606932" cy="6624000"/>
        </p:xfrm>
        <a:graphic>
          <a:graphicData uri="http://schemas.openxmlformats.org/presentationml/2006/ole">
            <p:oleObj spid="_x0000_s2053" name="ChemSketch" r:id="rId3" imgW="4456080" imgH="6406920" progId="ACD.ChemSketch.20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458197" y="44624"/>
          <a:ext cx="4578299" cy="6732000"/>
        </p:xfrm>
        <a:graphic>
          <a:graphicData uri="http://schemas.openxmlformats.org/presentationml/2006/ole">
            <p:oleObj spid="_x0000_s2054" name="ChemSketch" r:id="rId4" imgW="4797720" imgH="7053120" progId="ACD.ChemSketch.20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253233" y="5505603"/>
          <a:ext cx="1258887" cy="557213"/>
        </p:xfrm>
        <a:graphic>
          <a:graphicData uri="http://schemas.openxmlformats.org/presentationml/2006/ole">
            <p:oleObj spid="_x0000_s2055" name="ChemSketch" r:id="rId5" imgW="1258920" imgH="557640" progId="ACD.ChemSketch.20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7263715" y="4520168"/>
          <a:ext cx="898525" cy="423863"/>
        </p:xfrm>
        <a:graphic>
          <a:graphicData uri="http://schemas.openxmlformats.org/presentationml/2006/ole">
            <p:oleObj spid="_x0000_s2056" name="ChemSketch" r:id="rId6" imgW="899280" imgH="42372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aoblený obdélník 21"/>
          <p:cNvSpPr/>
          <p:nvPr/>
        </p:nvSpPr>
        <p:spPr>
          <a:xfrm>
            <a:off x="5436096" y="332656"/>
            <a:ext cx="3528392" cy="576064"/>
          </a:xfrm>
          <a:prstGeom prst="round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395536" y="404664"/>
            <a:ext cx="4320480" cy="61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140000" cy="612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1. Fosforylace glukosy</a:t>
            </a:r>
            <a:endParaRPr lang="cs-CZ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4797152"/>
            <a:ext cx="8290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err="1" smtClean="0"/>
              <a:t>Hexokinasa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2.7.1.1 </a:t>
            </a:r>
            <a:r>
              <a:rPr lang="cs-CZ" sz="2400" dirty="0" smtClean="0"/>
              <a:t>– poměrně </a:t>
            </a:r>
            <a:r>
              <a:rPr lang="cs-CZ" sz="2400" b="1" dirty="0" smtClean="0"/>
              <a:t>široká</a:t>
            </a:r>
            <a:r>
              <a:rPr lang="cs-CZ" sz="2400" dirty="0" smtClean="0"/>
              <a:t> substrátová </a:t>
            </a:r>
            <a:r>
              <a:rPr lang="cs-CZ" sz="2400" dirty="0" err="1" smtClean="0"/>
              <a:t>specifita</a:t>
            </a:r>
            <a:endParaRPr lang="cs-CZ" sz="2400" dirty="0" smtClean="0"/>
          </a:p>
          <a:p>
            <a:pPr algn="ctr"/>
            <a:r>
              <a:rPr lang="cs-CZ" sz="2400" dirty="0" err="1" smtClean="0"/>
              <a:t>Glukokinasa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2.7.1.2 </a:t>
            </a:r>
            <a:r>
              <a:rPr lang="cs-CZ" sz="2400" dirty="0" smtClean="0"/>
              <a:t>– </a:t>
            </a:r>
            <a:r>
              <a:rPr lang="cs-CZ" sz="2400" b="1" dirty="0" smtClean="0"/>
              <a:t>úzká</a:t>
            </a:r>
            <a:r>
              <a:rPr lang="cs-CZ" sz="2400" dirty="0" smtClean="0"/>
              <a:t> substrátová </a:t>
            </a:r>
            <a:r>
              <a:rPr lang="cs-CZ" sz="2400" dirty="0" err="1" smtClean="0"/>
              <a:t>specifita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14590" y="5766355"/>
            <a:ext cx="8605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/>
              <a:t>Glukosa-6-fosfát </a:t>
            </a:r>
            <a:r>
              <a:rPr lang="cs-CZ" sz="2400" dirty="0" smtClean="0"/>
              <a:t>= uzlový bod metabolismu </a:t>
            </a:r>
            <a:r>
              <a:rPr lang="cs-CZ" sz="2400" dirty="0" err="1" smtClean="0"/>
              <a:t>glukosy</a:t>
            </a:r>
            <a:r>
              <a:rPr lang="cs-CZ" sz="2400" dirty="0" smtClean="0">
                <a:sym typeface="Wingdings" pitchFamily="2" charset="2"/>
              </a:rPr>
              <a:t>výchozí</a:t>
            </a:r>
          </a:p>
          <a:p>
            <a:pPr algn="ctr"/>
            <a:r>
              <a:rPr lang="cs-CZ" sz="2400" dirty="0" smtClean="0">
                <a:sym typeface="Wingdings" pitchFamily="2" charset="2"/>
              </a:rPr>
              <a:t> bod metabolických procesů</a:t>
            </a:r>
            <a:endParaRPr lang="cs-CZ" sz="2400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611560" y="1124744"/>
            <a:ext cx="8136000" cy="3600400"/>
            <a:chOff x="611560" y="1124744"/>
            <a:chExt cx="7992888" cy="3600400"/>
          </a:xfrm>
        </p:grpSpPr>
        <p:grpSp>
          <p:nvGrpSpPr>
            <p:cNvPr id="19" name="Skupina 18"/>
            <p:cNvGrpSpPr/>
            <p:nvPr/>
          </p:nvGrpSpPr>
          <p:grpSpPr>
            <a:xfrm>
              <a:off x="611560" y="1124744"/>
              <a:ext cx="7992888" cy="3600400"/>
              <a:chOff x="611560" y="1628800"/>
              <a:chExt cx="7992888" cy="3600400"/>
            </a:xfrm>
          </p:grpSpPr>
          <p:sp>
            <p:nvSpPr>
              <p:cNvPr id="4" name="Zaoblený obdélník 3"/>
              <p:cNvSpPr/>
              <p:nvPr/>
            </p:nvSpPr>
            <p:spPr>
              <a:xfrm>
                <a:off x="611560" y="1628800"/>
                <a:ext cx="7992888" cy="36004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21506" name="Object 2"/>
              <p:cNvGraphicFramePr>
                <a:graphicFrameLocks noChangeAspect="1"/>
              </p:cNvGraphicFramePr>
              <p:nvPr/>
            </p:nvGraphicFramePr>
            <p:xfrm>
              <a:off x="683568" y="1916832"/>
              <a:ext cx="7710778" cy="2952000"/>
            </p:xfrm>
            <a:graphic>
              <a:graphicData uri="http://schemas.openxmlformats.org/presentationml/2006/ole">
                <p:oleObj spid="_x0000_s21506" name="ChemSketch" r:id="rId3" imgW="3441240" imgH="1316880" progId="ACD.ChemSketch.20">
                  <p:embed/>
                </p:oleObj>
              </a:graphicData>
            </a:graphic>
          </p:graphicFrame>
          <p:grpSp>
            <p:nvGrpSpPr>
              <p:cNvPr id="10" name="Skupina 9"/>
              <p:cNvGrpSpPr/>
              <p:nvPr/>
            </p:nvGrpSpPr>
            <p:grpSpPr>
              <a:xfrm>
                <a:off x="3635896" y="3789040"/>
                <a:ext cx="1728000" cy="762240"/>
                <a:chOff x="4283968" y="5661249"/>
                <a:chExt cx="1728000" cy="762240"/>
              </a:xfrm>
            </p:grpSpPr>
            <p:sp>
              <p:nvSpPr>
                <p:cNvPr id="7" name="Zaoblený obdélník 6"/>
                <p:cNvSpPr/>
                <p:nvPr/>
              </p:nvSpPr>
              <p:spPr>
                <a:xfrm>
                  <a:off x="4283968" y="5667489"/>
                  <a:ext cx="1728000" cy="7560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" name="TextovéPole 7"/>
                <p:cNvSpPr txBox="1"/>
                <p:nvPr/>
              </p:nvSpPr>
              <p:spPr>
                <a:xfrm>
                  <a:off x="4283968" y="5661249"/>
                  <a:ext cx="166264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/>
                  <a:r>
                    <a:rPr lang="cs-CZ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1.Hexokinasa</a:t>
                  </a:r>
                </a:p>
                <a:p>
                  <a:pPr marL="457200" indent="-457200"/>
                  <a:r>
                    <a:rPr lang="cs-CZ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2.Glukokinasa</a:t>
                  </a:r>
                  <a:endParaRPr lang="cs-CZ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</p:grpSp>
          <p:grpSp>
            <p:nvGrpSpPr>
              <p:cNvPr id="14" name="Skupina 13"/>
              <p:cNvGrpSpPr/>
              <p:nvPr/>
            </p:nvGrpSpPr>
            <p:grpSpPr>
              <a:xfrm>
                <a:off x="4148336" y="4653136"/>
                <a:ext cx="783704" cy="402200"/>
                <a:chOff x="3788296" y="5619088"/>
                <a:chExt cx="783704" cy="402200"/>
              </a:xfrm>
            </p:grpSpPr>
            <p:sp>
              <p:nvSpPr>
                <p:cNvPr id="12" name="Zaoblený obdélník 11"/>
                <p:cNvSpPr/>
                <p:nvPr/>
              </p:nvSpPr>
              <p:spPr>
                <a:xfrm>
                  <a:off x="3788296" y="5625328"/>
                  <a:ext cx="697296" cy="39596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" name="TextovéPole 12"/>
                <p:cNvSpPr txBox="1"/>
                <p:nvPr/>
              </p:nvSpPr>
              <p:spPr>
                <a:xfrm>
                  <a:off x="3788297" y="5619088"/>
                  <a:ext cx="7837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/>
                  <a:r>
                    <a:rPr lang="cs-CZ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Mg</a:t>
                  </a:r>
                  <a:r>
                    <a:rPr lang="cs-CZ" sz="2000" b="1" baseline="30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2+</a:t>
                  </a:r>
                  <a:endParaRPr lang="cs-CZ" sz="20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</p:grpSp>
          <p:sp>
            <p:nvSpPr>
              <p:cNvPr id="17" name="TextovéPole 16"/>
              <p:cNvSpPr txBox="1"/>
              <p:nvPr/>
            </p:nvSpPr>
            <p:spPr>
              <a:xfrm>
                <a:off x="1331640" y="4767535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glukosa</a:t>
                </a:r>
                <a:endParaRPr lang="cs-CZ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TextovéPole 17"/>
            <p:cNvSpPr txBox="1"/>
            <p:nvPr/>
          </p:nvSpPr>
          <p:spPr>
            <a:xfrm>
              <a:off x="5004048" y="4263479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glukosa-6-fosfát (</a:t>
              </a:r>
              <a:r>
                <a:rPr lang="cs-CZ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G6P</a:t>
              </a:r>
              <a:r>
                <a:rPr lang="cs-CZ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5580112" y="385500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Δ</a:t>
            </a:r>
            <a:r>
              <a:rPr lang="cs-CZ" sz="2800" b="1" i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G´</a:t>
            </a:r>
            <a:r>
              <a:rPr lang="cs-CZ" sz="28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= -16,7 </a:t>
            </a:r>
            <a:r>
              <a:rPr lang="cs-CZ" sz="2800" b="1" dirty="0" err="1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kJ.mol</a:t>
            </a:r>
            <a:r>
              <a:rPr lang="cs-CZ" sz="2800" b="1" baseline="3000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</a:rPr>
              <a:t>-1</a:t>
            </a:r>
            <a:endParaRPr lang="cs-CZ" sz="28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3635896" y="2636912"/>
            <a:ext cx="176400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260475" y="2422525"/>
            <a:ext cx="6678613" cy="3746500"/>
            <a:chOff x="1260475" y="2782565"/>
            <a:chExt cx="6678613" cy="3746500"/>
          </a:xfrm>
        </p:grpSpPr>
        <p:graphicFrame>
          <p:nvGraphicFramePr>
            <p:cNvPr id="23554" name="Object 2"/>
            <p:cNvGraphicFramePr>
              <a:graphicFrameLocks noChangeAspect="1"/>
            </p:cNvGraphicFramePr>
            <p:nvPr/>
          </p:nvGraphicFramePr>
          <p:xfrm>
            <a:off x="1260475" y="2782565"/>
            <a:ext cx="6678613" cy="3746500"/>
          </p:xfrm>
          <a:graphic>
            <a:graphicData uri="http://schemas.openxmlformats.org/presentationml/2006/ole">
              <p:oleObj spid="_x0000_s23554" name="Picture" r:id="rId3" imgW="3257640" imgH="1828800" progId="Word.Picture.8">
                <p:embed/>
              </p:oleObj>
            </a:graphicData>
          </a:graphic>
        </p:graphicFrame>
        <p:sp>
          <p:nvSpPr>
            <p:cNvPr id="5" name="TextovéPole 4"/>
            <p:cNvSpPr txBox="1"/>
            <p:nvPr/>
          </p:nvSpPr>
          <p:spPr>
            <a:xfrm>
              <a:off x="1619672" y="3687415"/>
              <a:ext cx="288032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adenosintrifosfát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076056" y="5991671"/>
              <a:ext cx="1005403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 anchor="ctr">
              <a:spAutoFit/>
            </a:bodyPr>
            <a:lstStyle/>
            <a:p>
              <a:r>
                <a:rPr lang="cs-CZ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ribosa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393763" y="4695527"/>
              <a:ext cx="1074333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adenin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Elipsa 13"/>
          <p:cNvSpPr/>
          <p:nvPr/>
        </p:nvSpPr>
        <p:spPr>
          <a:xfrm>
            <a:off x="2051720" y="5157192"/>
            <a:ext cx="1152128" cy="108012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95536" y="692696"/>
            <a:ext cx="3348000" cy="61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2952000" cy="612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Mg</a:t>
            </a:r>
            <a:r>
              <a:rPr lang="cs-CZ" sz="36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 </a:t>
            </a:r>
            <a:r>
              <a:rPr lang="cs-CZ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iontu</a:t>
            </a:r>
            <a:endParaRPr lang="cs-CZ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339752" y="547716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Mg</a:t>
            </a:r>
            <a:r>
              <a:rPr lang="cs-CZ" sz="2000" b="1" baseline="30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endParaRPr lang="cs-CZ" sz="2000" b="1" baseline="30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2195736" y="5157192"/>
            <a:ext cx="216024" cy="36004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flipH="1">
            <a:off x="2771800" y="5157192"/>
            <a:ext cx="216024" cy="36004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12229</TotalTime>
  <Words>787</Words>
  <Application>Microsoft Office PowerPoint</Application>
  <PresentationFormat>Předvádění na obrazovce (4:3)</PresentationFormat>
  <Paragraphs>328</Paragraphs>
  <Slides>29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Tok</vt:lpstr>
      <vt:lpstr>ChemSketch</vt:lpstr>
      <vt:lpstr>Picture</vt:lpstr>
      <vt:lpstr>Metabolismus SACHARIDŮ</vt:lpstr>
      <vt:lpstr>Štěpení polysacharidů a oligosacharidů</vt:lpstr>
      <vt:lpstr>Glukosa-6-fosfát – klíčový metabolit</vt:lpstr>
      <vt:lpstr>Přehled metabolismu sacharidů</vt:lpstr>
      <vt:lpstr>Metabolismus sacharidů - GLYKOLÝZA</vt:lpstr>
      <vt:lpstr>GLYKOLÝZA - přehled</vt:lpstr>
      <vt:lpstr>Glykolýza - přehled</vt:lpstr>
      <vt:lpstr>1. Fosforylace glukosy</vt:lpstr>
      <vt:lpstr>Vliv Mg2+ iontu</vt:lpstr>
      <vt:lpstr>2. Izomerace glukosa-6-fosfátu</vt:lpstr>
      <vt:lpstr>3. Fosforylace fruktosa-6-fosfátu</vt:lpstr>
      <vt:lpstr>4. Aldolové štěpení fruktosa-1,6-bis(fosfátu)</vt:lpstr>
      <vt:lpstr>Snímek 13</vt:lpstr>
      <vt:lpstr>5. Izomerace triosafosfátů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Procesy navazující na GLYKOLÝZU</vt:lpstr>
      <vt:lpstr>Snímek 23</vt:lpstr>
      <vt:lpstr>Snímek 24</vt:lpstr>
      <vt:lpstr>Snímek 25</vt:lpstr>
      <vt:lpstr>Snímek 26</vt:lpstr>
      <vt:lpstr>Snímek 27</vt:lpstr>
      <vt:lpstr>Oxidační dekarboxylace pyruvátu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Metabolismus SACHARIDŮ</dc:title>
  <dc:creator>admin2</dc:creator>
  <cp:lastModifiedBy>vzor-kantori</cp:lastModifiedBy>
  <cp:revision>282</cp:revision>
  <dcterms:created xsi:type="dcterms:W3CDTF">2017-03-01T19:02:29Z</dcterms:created>
  <dcterms:modified xsi:type="dcterms:W3CDTF">2018-04-05T09:46:39Z</dcterms:modified>
</cp:coreProperties>
</file>