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6" r:id="rId7"/>
    <p:sldId id="262" r:id="rId8"/>
    <p:sldId id="267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58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72" y="17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CAE2-3593-4D6D-8D49-B17DF1A40E28}" type="datetimeFigureOut">
              <a:rPr lang="cs-CZ" smtClean="0"/>
              <a:pPr/>
              <a:t>01.12.2023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E996-9582-4559-B9D1-1831B812AE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CAE2-3593-4D6D-8D49-B17DF1A40E28}" type="datetimeFigureOut">
              <a:rPr lang="cs-CZ" smtClean="0"/>
              <a:pPr/>
              <a:t>01.12.2023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E996-9582-4559-B9D1-1831B812AE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CAE2-3593-4D6D-8D49-B17DF1A40E28}" type="datetimeFigureOut">
              <a:rPr lang="cs-CZ" smtClean="0"/>
              <a:pPr/>
              <a:t>01.12.2023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E996-9582-4559-B9D1-1831B812AE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CAE2-3593-4D6D-8D49-B17DF1A40E28}" type="datetimeFigureOut">
              <a:rPr lang="cs-CZ" smtClean="0"/>
              <a:pPr/>
              <a:t>01.12.2023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E996-9582-4559-B9D1-1831B812AE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CAE2-3593-4D6D-8D49-B17DF1A40E28}" type="datetimeFigureOut">
              <a:rPr lang="cs-CZ" smtClean="0"/>
              <a:pPr/>
              <a:t>01.12.2023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E996-9582-4559-B9D1-1831B812AE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CAE2-3593-4D6D-8D49-B17DF1A40E28}" type="datetimeFigureOut">
              <a:rPr lang="cs-CZ" smtClean="0"/>
              <a:pPr/>
              <a:t>01.12.2023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E996-9582-4559-B9D1-1831B812AE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CAE2-3593-4D6D-8D49-B17DF1A40E28}" type="datetimeFigureOut">
              <a:rPr lang="cs-CZ" smtClean="0"/>
              <a:pPr/>
              <a:t>01.12.2023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E996-9582-4559-B9D1-1831B812AE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CAE2-3593-4D6D-8D49-B17DF1A40E28}" type="datetimeFigureOut">
              <a:rPr lang="cs-CZ" smtClean="0"/>
              <a:pPr/>
              <a:t>01.12.2023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E996-9582-4559-B9D1-1831B812AE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CAE2-3593-4D6D-8D49-B17DF1A40E28}" type="datetimeFigureOut">
              <a:rPr lang="cs-CZ" smtClean="0"/>
              <a:pPr/>
              <a:t>01.12.2023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E996-9582-4559-B9D1-1831B812AE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CAE2-3593-4D6D-8D49-B17DF1A40E28}" type="datetimeFigureOut">
              <a:rPr lang="cs-CZ" smtClean="0"/>
              <a:pPr/>
              <a:t>01.12.2023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E996-9582-4559-B9D1-1831B812AE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CAE2-3593-4D6D-8D49-B17DF1A40E28}" type="datetimeFigureOut">
              <a:rPr lang="cs-CZ" smtClean="0"/>
              <a:pPr/>
              <a:t>01.12.2023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E996-9582-4559-B9D1-1831B812AE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9CAE2-3593-4D6D-8D49-B17DF1A40E28}" type="datetimeFigureOut">
              <a:rPr lang="cs-CZ" smtClean="0"/>
              <a:pPr/>
              <a:t>01.12.2023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3E996-9582-4559-B9D1-1831B812AEA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Afrika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račinec rumělkov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0552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249069"/>
            <a:ext cx="8229600" cy="608931"/>
          </a:xfrm>
          <a:solidFill>
            <a:schemeClr val="bg1">
              <a:lumMod val="75000"/>
              <a:alpha val="51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dirty="0"/>
              <a:t>Dračinec rumělkový je typickou rostlinou ostrova Sokotra (Jemen)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www.cesiposvete.cz/img_tour/112/1559753885IMG_2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5877272"/>
            <a:ext cx="8229600" cy="608931"/>
          </a:xfrm>
          <a:solidFill>
            <a:schemeClr val="bg1">
              <a:lumMod val="75000"/>
              <a:alpha val="51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dirty="0"/>
              <a:t>hornatý ostrov Réunion je součástí souostroví Maskarény a zároveň se však jedná o zámořské území Francie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defined">
            <a:extLst>
              <a:ext uri="{FF2B5EF4-FFF2-40B4-BE49-F238E27FC236}">
                <a16:creationId xmlns="" xmlns:a16="http://schemas.microsoft.com/office/drawing/2014/main" id="{5FA215F6-A622-48E8-89BB-1811D64CA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974431"/>
            <a:ext cx="8229600" cy="608931"/>
          </a:xfrm>
          <a:solidFill>
            <a:schemeClr val="bg1">
              <a:lumMod val="75000"/>
              <a:alpha val="51000"/>
            </a:schemeClr>
          </a:solidFill>
        </p:spPr>
        <p:txBody>
          <a:bodyPr/>
          <a:lstStyle/>
          <a:p>
            <a:pPr>
              <a:buNone/>
            </a:pPr>
            <a:r>
              <a:rPr lang="cs-CZ" dirty="0"/>
              <a:t>Džabal </a:t>
            </a:r>
            <a:r>
              <a:rPr lang="cs-CZ" dirty="0" err="1"/>
              <a:t>Tubkal</a:t>
            </a:r>
            <a:r>
              <a:rPr lang="cs-CZ" dirty="0"/>
              <a:t> 4167 – pohoří Vysoký Atlas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608931"/>
          </a:xfrm>
          <a:solidFill>
            <a:schemeClr val="bg1">
              <a:lumMod val="75000"/>
              <a:alpha val="51000"/>
            </a:schemeClr>
          </a:solidFill>
        </p:spPr>
        <p:txBody>
          <a:bodyPr/>
          <a:lstStyle/>
          <a:p>
            <a:pPr>
              <a:buNone/>
            </a:pPr>
            <a:r>
              <a:rPr lang="cs-CZ" dirty="0"/>
              <a:t>Dračí hory</a:t>
            </a:r>
          </a:p>
        </p:txBody>
      </p:sp>
      <p:pic>
        <p:nvPicPr>
          <p:cNvPr id="5122" name="Picture 2" descr="https://encrypted-tbn3.gstatic.com/licensed-image?q=tbn:ANd9GcRFcjufnbjUxowAOXBdJVTVEV_eSZ7BHr9fUcyVVSHXMZotw-RM7auBC7hhII2X3gGTFz4Lllj9KbW8Xsa8M0Vh2t7l4PGJDvHCecRJ3w">
            <a:extLst>
              <a:ext uri="{FF2B5EF4-FFF2-40B4-BE49-F238E27FC236}">
                <a16:creationId xmlns="" xmlns:a16="http://schemas.microsoft.com/office/drawing/2014/main" id="{ADE8B504-0B09-4638-BDA3-7229D95E8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8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608931"/>
          </a:xfrm>
          <a:solidFill>
            <a:schemeClr val="bg1">
              <a:lumMod val="75000"/>
              <a:alpha val="51000"/>
            </a:schemeClr>
          </a:solidFill>
        </p:spPr>
        <p:txBody>
          <a:bodyPr/>
          <a:lstStyle/>
          <a:p>
            <a:pPr>
              <a:buNone/>
            </a:pPr>
            <a:r>
              <a:rPr lang="cs-CZ" dirty="0"/>
              <a:t>Nil, nejdelší řeka Afriky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608931"/>
          </a:xfrm>
          <a:solidFill>
            <a:schemeClr val="bg1">
              <a:lumMod val="75000"/>
              <a:alpha val="51000"/>
            </a:schemeClr>
          </a:solidFill>
        </p:spPr>
        <p:txBody>
          <a:bodyPr/>
          <a:lstStyle/>
          <a:p>
            <a:pPr>
              <a:buNone/>
            </a:pPr>
            <a:r>
              <a:rPr lang="cs-CZ" dirty="0"/>
              <a:t>Nil, nejdelší řeka Afriky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608931"/>
          </a:xfrm>
          <a:solidFill>
            <a:schemeClr val="bg1">
              <a:lumMod val="75000"/>
              <a:alpha val="51000"/>
            </a:schemeClr>
          </a:solidFill>
        </p:spPr>
        <p:txBody>
          <a:bodyPr/>
          <a:lstStyle/>
          <a:p>
            <a:pPr>
              <a:buNone/>
            </a:pPr>
            <a:r>
              <a:rPr lang="cs-CZ" dirty="0"/>
              <a:t>Nil, nejdelší řeka Afriky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608931"/>
          </a:xfrm>
          <a:solidFill>
            <a:schemeClr val="bg1">
              <a:lumMod val="75000"/>
              <a:alpha val="51000"/>
            </a:schemeClr>
          </a:solidFill>
        </p:spPr>
        <p:txBody>
          <a:bodyPr/>
          <a:lstStyle/>
          <a:p>
            <a:pPr>
              <a:buNone/>
            </a:pPr>
            <a:r>
              <a:rPr lang="cs-CZ" dirty="0"/>
              <a:t>Nil, nejdelší řeka Afriky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608931"/>
          </a:xfrm>
          <a:solidFill>
            <a:schemeClr val="bg1">
              <a:lumMod val="75000"/>
              <a:alpha val="51000"/>
            </a:schemeClr>
          </a:solidFill>
        </p:spPr>
        <p:txBody>
          <a:bodyPr/>
          <a:lstStyle/>
          <a:p>
            <a:pPr>
              <a:buNone/>
            </a:pPr>
            <a:r>
              <a:rPr lang="cs-CZ" dirty="0"/>
              <a:t>Nil, nejdelší řeka Afriky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608931"/>
          </a:xfrm>
          <a:solidFill>
            <a:schemeClr val="bg1">
              <a:lumMod val="75000"/>
              <a:alpha val="51000"/>
            </a:schemeClr>
          </a:solidFill>
        </p:spPr>
        <p:txBody>
          <a:bodyPr/>
          <a:lstStyle/>
          <a:p>
            <a:pPr>
              <a:buNone/>
            </a:pPr>
            <a:r>
              <a:rPr lang="cs-CZ" dirty="0"/>
              <a:t>Nil, nejdelší řeka Afriky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Zakresli do mapy: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Horizontální členitost: Mys </a:t>
            </a:r>
            <a:r>
              <a:rPr lang="cs-CZ" dirty="0" err="1"/>
              <a:t>Hafun</a:t>
            </a:r>
            <a:r>
              <a:rPr lang="cs-CZ" dirty="0"/>
              <a:t>, Střelkový mys, Zelený mys, Bílý mys, Středozemní moře, záliv Malá </a:t>
            </a:r>
            <a:r>
              <a:rPr lang="cs-CZ" dirty="0" err="1"/>
              <a:t>Syrta</a:t>
            </a:r>
            <a:r>
              <a:rPr lang="cs-CZ" dirty="0"/>
              <a:t>, záliv Velká </a:t>
            </a:r>
            <a:r>
              <a:rPr lang="cs-CZ" dirty="0" err="1"/>
              <a:t>Syrta</a:t>
            </a:r>
            <a:r>
              <a:rPr lang="cs-CZ" dirty="0"/>
              <a:t>, Suezský průplav, Rudé moře, průliv Bab </a:t>
            </a:r>
            <a:r>
              <a:rPr lang="cs-CZ" dirty="0" err="1"/>
              <a:t>al</a:t>
            </a:r>
            <a:r>
              <a:rPr lang="cs-CZ" dirty="0"/>
              <a:t>-</a:t>
            </a:r>
            <a:r>
              <a:rPr lang="cs-CZ" dirty="0" err="1"/>
              <a:t>Mandab</a:t>
            </a:r>
            <a:r>
              <a:rPr lang="cs-CZ" dirty="0"/>
              <a:t>, Adenský záliv, Indický Oceán, Mosambický průliv, Madagaskar, ostrov. sv. Heleny, Sokotra, Atlantský oceán, Guinejský záliv, Kanárské ostrovy, Kapverdy, souostroví Komory, Seychely, Maskarény, Gibraltarský průliv, Somálský poloostrov</a:t>
            </a:r>
          </a:p>
          <a:p>
            <a:r>
              <a:rPr lang="cs-CZ" dirty="0"/>
              <a:t>Vertikální členitost: pohoří Atlas, Etiopská vysočina, Východoafrická vysočina, Konžská pánev, Dračí hory, Kilimandžáro (5895), </a:t>
            </a:r>
            <a:r>
              <a:rPr lang="cs-CZ" dirty="0" err="1"/>
              <a:t>Mt</a:t>
            </a:r>
            <a:r>
              <a:rPr lang="cs-CZ" dirty="0"/>
              <a:t>. </a:t>
            </a:r>
            <a:r>
              <a:rPr lang="cs-CZ" dirty="0" err="1"/>
              <a:t>Kenya</a:t>
            </a:r>
            <a:r>
              <a:rPr lang="cs-CZ" dirty="0"/>
              <a:t> (5199), Kamerunská hora (4095), Ras </a:t>
            </a:r>
            <a:r>
              <a:rPr lang="cs-CZ" dirty="0" err="1"/>
              <a:t>Dašan</a:t>
            </a:r>
            <a:r>
              <a:rPr lang="cs-CZ" dirty="0"/>
              <a:t> (4620), Džabal </a:t>
            </a:r>
            <a:r>
              <a:rPr lang="cs-CZ" dirty="0" err="1"/>
              <a:t>Tubkal</a:t>
            </a:r>
            <a:r>
              <a:rPr lang="cs-CZ" dirty="0"/>
              <a:t> (4167), poušť Sahara, poušť </a:t>
            </a:r>
            <a:r>
              <a:rPr lang="cs-CZ" dirty="0" err="1"/>
              <a:t>Namib</a:t>
            </a:r>
            <a:r>
              <a:rPr lang="cs-CZ" dirty="0"/>
              <a:t>, poušť Kalahari</a:t>
            </a:r>
          </a:p>
          <a:p>
            <a:r>
              <a:rPr lang="cs-CZ" dirty="0"/>
              <a:t>řeky: Nil, Kongo, Zambezi, Niger, </a:t>
            </a:r>
            <a:r>
              <a:rPr lang="cs-CZ" dirty="0" err="1"/>
              <a:t>Orange</a:t>
            </a:r>
            <a:r>
              <a:rPr lang="cs-CZ" dirty="0"/>
              <a:t>, </a:t>
            </a:r>
            <a:r>
              <a:rPr lang="cs-CZ" dirty="0" err="1"/>
              <a:t>Okavango</a:t>
            </a:r>
            <a:endParaRPr lang="cs-CZ" dirty="0"/>
          </a:p>
          <a:p>
            <a:r>
              <a:rPr lang="cs-CZ" dirty="0"/>
              <a:t>jezera: Malawi, Tanganika, Viktoriino, Čadské, </a:t>
            </a:r>
            <a:r>
              <a:rPr lang="cs-CZ" dirty="0" err="1"/>
              <a:t>Turkana</a:t>
            </a:r>
            <a:endParaRPr lang="cs-CZ" dirty="0"/>
          </a:p>
          <a:p>
            <a:r>
              <a:rPr lang="cs-CZ" dirty="0"/>
              <a:t>přehrady</a:t>
            </a:r>
            <a:r>
              <a:rPr lang="cs-CZ"/>
              <a:t>: </a:t>
            </a:r>
            <a:r>
              <a:rPr lang="cs-CZ" smtClean="0"/>
              <a:t>Kariba, Asuánská</a:t>
            </a:r>
            <a:r>
              <a:rPr lang="cs-CZ" dirty="0"/>
              <a:t>, </a:t>
            </a:r>
            <a:r>
              <a:rPr lang="cs-CZ" dirty="0" smtClean="0"/>
              <a:t>Volta, </a:t>
            </a:r>
            <a:endParaRPr lang="cs-CZ" dirty="0"/>
          </a:p>
          <a:p>
            <a:r>
              <a:rPr lang="cs-CZ" dirty="0"/>
              <a:t>atmosféra: pasáty</a:t>
            </a:r>
          </a:p>
          <a:p>
            <a:r>
              <a:rPr lang="cs-CZ" dirty="0"/>
              <a:t>Politická mapa:</a:t>
            </a:r>
          </a:p>
          <a:p>
            <a:r>
              <a:rPr lang="cs-CZ" dirty="0"/>
              <a:t>Státy+hl. m. + vyznač regiony Afriky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608931"/>
          </a:xfrm>
          <a:solidFill>
            <a:schemeClr val="bg1">
              <a:lumMod val="75000"/>
              <a:alpha val="51000"/>
            </a:schemeClr>
          </a:solidFill>
        </p:spPr>
        <p:txBody>
          <a:bodyPr/>
          <a:lstStyle/>
          <a:p>
            <a:pPr>
              <a:buNone/>
            </a:pPr>
            <a:r>
              <a:rPr lang="cs-CZ" dirty="0"/>
              <a:t>Nil, nejdelší řeka Afriky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608931"/>
          </a:xfrm>
          <a:solidFill>
            <a:schemeClr val="bg1">
              <a:lumMod val="75000"/>
              <a:alpha val="51000"/>
            </a:schemeClr>
          </a:solidFill>
        </p:spPr>
        <p:txBody>
          <a:bodyPr/>
          <a:lstStyle/>
          <a:p>
            <a:pPr>
              <a:buNone/>
            </a:pPr>
            <a:r>
              <a:rPr lang="cs-CZ" dirty="0"/>
              <a:t>Nil, nejdelší řeka Afriky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608931"/>
          </a:xfrm>
          <a:solidFill>
            <a:schemeClr val="bg1">
              <a:lumMod val="75000"/>
              <a:alpha val="51000"/>
            </a:schemeClr>
          </a:solidFill>
        </p:spPr>
        <p:txBody>
          <a:bodyPr/>
          <a:lstStyle/>
          <a:p>
            <a:pPr>
              <a:buNone/>
            </a:pPr>
            <a:r>
              <a:rPr lang="cs-CZ" dirty="0"/>
              <a:t>Nil, nejdelší řeka Afriky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608931"/>
          </a:xfrm>
          <a:solidFill>
            <a:schemeClr val="bg1">
              <a:lumMod val="75000"/>
              <a:alpha val="51000"/>
            </a:schemeClr>
          </a:solidFill>
        </p:spPr>
        <p:txBody>
          <a:bodyPr/>
          <a:lstStyle/>
          <a:p>
            <a:pPr>
              <a:buNone/>
            </a:pPr>
            <a:r>
              <a:rPr lang="cs-CZ" dirty="0"/>
              <a:t>Nil, nejdelší řeka Afriky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608931"/>
          </a:xfrm>
          <a:solidFill>
            <a:schemeClr val="bg1">
              <a:lumMod val="75000"/>
              <a:alpha val="51000"/>
            </a:schemeClr>
          </a:solidFill>
        </p:spPr>
        <p:txBody>
          <a:bodyPr/>
          <a:lstStyle/>
          <a:p>
            <a:pPr>
              <a:buNone/>
            </a:pPr>
            <a:r>
              <a:rPr lang="cs-CZ" dirty="0"/>
              <a:t>Nil, nejdelší řeka Afriky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608931"/>
          </a:xfrm>
          <a:solidFill>
            <a:schemeClr val="bg1">
              <a:lumMod val="75000"/>
              <a:alpha val="51000"/>
            </a:schemeClr>
          </a:solidFill>
        </p:spPr>
        <p:txBody>
          <a:bodyPr/>
          <a:lstStyle/>
          <a:p>
            <a:pPr>
              <a:buNone/>
            </a:pPr>
            <a:r>
              <a:rPr lang="cs-CZ" dirty="0"/>
              <a:t>Nil, nejdelší řeka Afriky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608931"/>
          </a:xfrm>
          <a:solidFill>
            <a:schemeClr val="bg1">
              <a:lumMod val="75000"/>
              <a:alpha val="51000"/>
            </a:schemeClr>
          </a:solidFill>
        </p:spPr>
        <p:txBody>
          <a:bodyPr/>
          <a:lstStyle/>
          <a:p>
            <a:pPr>
              <a:buNone/>
            </a:pPr>
            <a:r>
              <a:rPr lang="cs-CZ" dirty="0"/>
              <a:t>Nil, nejdelší řeka Afriky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608931"/>
          </a:xfrm>
          <a:solidFill>
            <a:schemeClr val="bg1">
              <a:lumMod val="75000"/>
              <a:alpha val="51000"/>
            </a:schemeClr>
          </a:solidFill>
        </p:spPr>
        <p:txBody>
          <a:bodyPr/>
          <a:lstStyle/>
          <a:p>
            <a:pPr>
              <a:buNone/>
            </a:pPr>
            <a:r>
              <a:rPr lang="cs-CZ" dirty="0"/>
              <a:t>Nil, nejdelší řeka Afriky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608931"/>
          </a:xfrm>
          <a:solidFill>
            <a:schemeClr val="bg1">
              <a:lumMod val="75000"/>
              <a:alpha val="51000"/>
            </a:schemeClr>
          </a:solidFill>
        </p:spPr>
        <p:txBody>
          <a:bodyPr/>
          <a:lstStyle/>
          <a:p>
            <a:pPr>
              <a:buNone/>
            </a:pPr>
            <a:r>
              <a:rPr lang="cs-CZ" dirty="0"/>
              <a:t>Nil, nejdelší řeka Afriky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608931"/>
          </a:xfrm>
          <a:solidFill>
            <a:schemeClr val="bg1">
              <a:lumMod val="75000"/>
              <a:alpha val="51000"/>
            </a:schemeClr>
          </a:solidFill>
        </p:spPr>
        <p:txBody>
          <a:bodyPr/>
          <a:lstStyle/>
          <a:p>
            <a:pPr>
              <a:buNone/>
            </a:pPr>
            <a:r>
              <a:rPr lang="cs-CZ" dirty="0"/>
              <a:t>Nil, nejdelší řeka Afriky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undefin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8323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249069"/>
            <a:ext cx="8229600" cy="420291"/>
          </a:xfrm>
          <a:solidFill>
            <a:schemeClr val="bg1">
              <a:lumMod val="75000"/>
              <a:alpha val="51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/>
              <a:t>Egyptské město </a:t>
            </a:r>
            <a:r>
              <a:rPr lang="cs-CZ" dirty="0" err="1"/>
              <a:t>Hurghada</a:t>
            </a:r>
            <a:r>
              <a:rPr lang="cs-CZ" dirty="0"/>
              <a:t> leží na pobřeží rudého moře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608931"/>
          </a:xfrm>
          <a:solidFill>
            <a:schemeClr val="bg1">
              <a:lumMod val="75000"/>
              <a:alpha val="51000"/>
            </a:schemeClr>
          </a:solidFill>
        </p:spPr>
        <p:txBody>
          <a:bodyPr/>
          <a:lstStyle/>
          <a:p>
            <a:pPr>
              <a:buNone/>
            </a:pPr>
            <a:r>
              <a:rPr lang="cs-CZ" dirty="0"/>
              <a:t>Nil, nejdelší řeka Afriky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608931"/>
          </a:xfrm>
          <a:solidFill>
            <a:schemeClr val="bg1">
              <a:lumMod val="75000"/>
              <a:alpha val="51000"/>
            </a:schemeClr>
          </a:solidFill>
        </p:spPr>
        <p:txBody>
          <a:bodyPr/>
          <a:lstStyle/>
          <a:p>
            <a:pPr>
              <a:buNone/>
            </a:pPr>
            <a:r>
              <a:rPr lang="cs-CZ" dirty="0"/>
              <a:t>Nil, nejdelší řeka Afriky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608931"/>
          </a:xfrm>
          <a:solidFill>
            <a:schemeClr val="bg1">
              <a:lumMod val="75000"/>
              <a:alpha val="51000"/>
            </a:schemeClr>
          </a:solidFill>
        </p:spPr>
        <p:txBody>
          <a:bodyPr/>
          <a:lstStyle/>
          <a:p>
            <a:pPr>
              <a:buNone/>
            </a:pPr>
            <a:r>
              <a:rPr lang="cs-CZ" dirty="0"/>
              <a:t>Nil, nejdelší řeka Afriky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608931"/>
          </a:xfrm>
          <a:solidFill>
            <a:schemeClr val="bg1">
              <a:lumMod val="75000"/>
              <a:alpha val="51000"/>
            </a:schemeClr>
          </a:solidFill>
        </p:spPr>
        <p:txBody>
          <a:bodyPr/>
          <a:lstStyle/>
          <a:p>
            <a:pPr>
              <a:buNone/>
            </a:pPr>
            <a:r>
              <a:rPr lang="cs-CZ" dirty="0"/>
              <a:t>Nil, nejdelší řeka Afriky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608931"/>
          </a:xfrm>
          <a:solidFill>
            <a:schemeClr val="bg1">
              <a:lumMod val="75000"/>
              <a:alpha val="51000"/>
            </a:schemeClr>
          </a:solidFill>
        </p:spPr>
        <p:txBody>
          <a:bodyPr/>
          <a:lstStyle/>
          <a:p>
            <a:pPr>
              <a:buNone/>
            </a:pPr>
            <a:r>
              <a:rPr lang="cs-CZ" dirty="0"/>
              <a:t>Nil, nejdelší řeka Afriky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www.elogistika.info/wp-content/uploads/2022/01/suez-696x4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093297"/>
            <a:ext cx="9144000" cy="764704"/>
          </a:xfrm>
          <a:solidFill>
            <a:schemeClr val="bg1">
              <a:lumMod val="75000"/>
              <a:alpha val="51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Suezský průplav, otevřen roku 1869, délka 193,3 km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ile:Vista del peñón de Gibraltar desde Ceu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09219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249069"/>
            <a:ext cx="8229600" cy="608931"/>
          </a:xfrm>
          <a:solidFill>
            <a:schemeClr val="bg1">
              <a:lumMod val="75000"/>
              <a:alpha val="51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dirty="0"/>
              <a:t>Pohled na Gibraltar (UK) z </a:t>
            </a:r>
            <a:r>
              <a:rPr lang="cs-CZ" dirty="0" smtClean="0"/>
              <a:t>afrického </a:t>
            </a:r>
            <a:r>
              <a:rPr lang="cs-CZ" dirty="0"/>
              <a:t>města </a:t>
            </a:r>
            <a:r>
              <a:rPr lang="cs-CZ" dirty="0" err="1" smtClean="0"/>
              <a:t>Ceuta</a:t>
            </a:r>
            <a:r>
              <a:rPr lang="cs-CZ" dirty="0" smtClean="0"/>
              <a:t> (</a:t>
            </a:r>
            <a:r>
              <a:rPr lang="cs-CZ" dirty="0" err="1" smtClean="0"/>
              <a:t>Šp</a:t>
            </a:r>
            <a:r>
              <a:rPr lang="cs-CZ" smtClean="0"/>
              <a:t>, 23 </a:t>
            </a:r>
            <a:r>
              <a:rPr lang="cs-CZ" dirty="0"/>
              <a:t>km), nejkratší možná vzdálenost v rámci G. průlivu je však cca. 14,3 km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="" xmlns:a16="http://schemas.microsoft.com/office/drawing/2014/main" id="{C77AB468-DBF4-48B4-B45E-05995F076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192"/>
            <a:ext cx="9217024" cy="61408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5877272"/>
            <a:ext cx="8748464" cy="980728"/>
          </a:xfrm>
          <a:solidFill>
            <a:schemeClr val="bg1">
              <a:lumMod val="75000"/>
              <a:alpha val="51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dirty="0"/>
              <a:t>Kilimandžáro (Uhuru) – nejvyšší – 5 895 m n. m., leží kousek od rovníku a přesto je na ní doposud sněhová pokrývka, je na hranici </a:t>
            </a:r>
            <a:r>
              <a:rPr lang="cs-CZ" dirty="0" err="1"/>
              <a:t>Tanzánie</a:t>
            </a:r>
            <a:r>
              <a:rPr lang="cs-CZ" dirty="0"/>
              <a:t> a Keni, horu tvoří tři nečinné stratovulkány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ount Ken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608931"/>
          </a:xfrm>
          <a:solidFill>
            <a:schemeClr val="bg1">
              <a:lumMod val="75000"/>
              <a:alpha val="51000"/>
            </a:schemeClr>
          </a:solidFill>
        </p:spPr>
        <p:txBody>
          <a:bodyPr/>
          <a:lstStyle/>
          <a:p>
            <a:pPr>
              <a:buNone/>
            </a:pPr>
            <a:r>
              <a:rPr lang="cs-CZ" dirty="0" err="1"/>
              <a:t>Mt</a:t>
            </a:r>
            <a:r>
              <a:rPr lang="cs-CZ" dirty="0"/>
              <a:t>. </a:t>
            </a:r>
            <a:r>
              <a:rPr lang="cs-CZ" dirty="0" err="1"/>
              <a:t>Kenya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kanaga-at.com/wp-content/uploads/2021/07/camerun_monte_camerun.jpg">
            <a:extLst>
              <a:ext uri="{FF2B5EF4-FFF2-40B4-BE49-F238E27FC236}">
                <a16:creationId xmlns="" xmlns:a16="http://schemas.microsoft.com/office/drawing/2014/main" id="{0979A8AC-3DE5-47AE-9996-D7350B07A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6101432"/>
            <a:ext cx="8229600" cy="608931"/>
          </a:xfrm>
          <a:solidFill>
            <a:schemeClr val="bg1">
              <a:lumMod val="75000"/>
              <a:alpha val="51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dirty="0"/>
              <a:t>Kamerunská hora (4095) – nejaktivnější sopka Afriky</a:t>
            </a:r>
          </a:p>
        </p:txBody>
      </p:sp>
    </p:spTree>
    <p:extLst>
      <p:ext uri="{BB962C8B-B14F-4D97-AF65-F5344CB8AC3E}">
        <p14:creationId xmlns="" xmlns:p14="http://schemas.microsoft.com/office/powerpoint/2010/main" val="2267259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undefin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7223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608931"/>
          </a:xfrm>
          <a:solidFill>
            <a:schemeClr val="bg1">
              <a:lumMod val="75000"/>
              <a:alpha val="51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/>
              <a:t>Ras </a:t>
            </a:r>
            <a:r>
              <a:rPr lang="cs-CZ" dirty="0" err="1"/>
              <a:t>Dašen</a:t>
            </a:r>
            <a:r>
              <a:rPr lang="cs-CZ" dirty="0"/>
              <a:t> – 4620 m n. m. – nejvyšší vrchol Etiopské vysočiny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433</Words>
  <Application>Microsoft Office PowerPoint</Application>
  <PresentationFormat>Předvádění na obrazovce (4:3)</PresentationFormat>
  <Paragraphs>42</Paragraphs>
  <Slides>35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Motiv sady Office</vt:lpstr>
      <vt:lpstr>Afrika</vt:lpstr>
      <vt:lpstr>Zakresli do mapy: 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</vt:vector>
  </TitlesOfParts>
  <Company>ATC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Afrika</dc:title>
  <dc:creator>mlcek</dc:creator>
  <cp:lastModifiedBy>mlcek</cp:lastModifiedBy>
  <cp:revision>21</cp:revision>
  <dcterms:created xsi:type="dcterms:W3CDTF">2023-11-10T08:04:38Z</dcterms:created>
  <dcterms:modified xsi:type="dcterms:W3CDTF">2023-12-01T12:02:38Z</dcterms:modified>
</cp:coreProperties>
</file>