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handoutMasterIdLst>
    <p:handoutMasterId r:id="rId46"/>
  </p:handoutMasterIdLst>
  <p:sldIdLst>
    <p:sldId id="256" r:id="rId5"/>
    <p:sldId id="291" r:id="rId6"/>
    <p:sldId id="257" r:id="rId7"/>
    <p:sldId id="258" r:id="rId8"/>
    <p:sldId id="294" r:id="rId9"/>
    <p:sldId id="259" r:id="rId10"/>
    <p:sldId id="260" r:id="rId11"/>
    <p:sldId id="261" r:id="rId12"/>
    <p:sldId id="262" r:id="rId13"/>
    <p:sldId id="263" r:id="rId14"/>
    <p:sldId id="296" r:id="rId15"/>
    <p:sldId id="295" r:id="rId16"/>
    <p:sldId id="292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93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</p:sldIdLst>
  <p:sldSz cx="9144000" cy="6858000" type="screen4x3"/>
  <p:notesSz cx="7104063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33" d="100"/>
          <a:sy n="33" d="100"/>
        </p:scale>
        <p:origin x="-3864" y="-17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44E4E-B4DA-45B2-99D0-D1A9227787DF}" type="datetimeFigureOut">
              <a:rPr lang="cs-CZ" smtClean="0"/>
              <a:pPr/>
              <a:t>25.04.2024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7FEB76-4AAE-4801-94AA-508D54E415B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cs-CZ" sz="4400" b="0" strike="noStrike" spc="-1">
                <a:latin typeface="Arial"/>
              </a:rPr>
              <a:t>Klikněte pro úpravu formátu textu nadpisu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3200" b="0" strike="noStrike" spc="-1">
                <a:latin typeface="Arial"/>
              </a:rPr>
              <a:t>Klikněte pro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400" b="0" strike="noStrike" spc="-1">
                <a:latin typeface="Arial"/>
              </a:rPr>
              <a:t>Třetí úroveň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latin typeface="Arial"/>
              </a:rPr>
              <a:t>Čtvrtá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Pátá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Šestá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Humánní geografie (socioekonomická)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457200" y="1600200"/>
            <a:ext cx="8227800" cy="175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geografický obor, který studuje chování </a:t>
            </a:r>
            <a:r>
              <a:rPr lang="cs-CZ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člověka</a:t>
            </a: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v </a:t>
            </a:r>
            <a:r>
              <a:rPr lang="cs-CZ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prostoru a čase </a:t>
            </a: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(vývoj populace, vznik sídel, migraci)</a:t>
            </a: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spc="-1" dirty="0" smtClean="0">
                <a:solidFill>
                  <a:srgbClr val="000000"/>
                </a:solidFill>
                <a:latin typeface="Calibri"/>
                <a:ea typeface="DejaVu Sans"/>
              </a:rPr>
              <a:t>Kojenecká </a:t>
            </a:r>
            <a:r>
              <a:rPr lang="cs-CZ" sz="4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úmrtnost</a:t>
            </a:r>
            <a:endParaRPr lang="cs-CZ" sz="4400" b="0" strike="noStrike" spc="-1" dirty="0">
              <a:latin typeface="Arial"/>
            </a:endParaRPr>
          </a:p>
        </p:txBody>
      </p:sp>
      <p:pic>
        <p:nvPicPr>
          <p:cNvPr id="31746" name="Picture 2" descr="undefin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964050"/>
            <a:ext cx="6929486" cy="489395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85720" y="1142984"/>
            <a:ext cx="8643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= udává </a:t>
            </a:r>
            <a:r>
              <a:rPr lang="cs-CZ" dirty="0" smtClean="0"/>
              <a:t>počet zemřelých kojenců (do 1 roku věku) připadající na 1 000 živě narozených dětí v příslušném období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spc="-1" dirty="0" smtClean="0">
                <a:solidFill>
                  <a:srgbClr val="000000"/>
                </a:solidFill>
                <a:latin typeface="Calibri"/>
                <a:ea typeface="DejaVu Sans"/>
              </a:rPr>
              <a:t>Střední délka života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85720" y="1142984"/>
            <a:ext cx="8643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průměrný, tedy předpokládaný věk, jehož dosahují členové </a:t>
            </a:r>
            <a:r>
              <a:rPr lang="cs-CZ" dirty="0" smtClean="0"/>
              <a:t>dané populace</a:t>
            </a:r>
            <a:endParaRPr lang="cs-CZ" dirty="0"/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2"/>
          <a:srcRect l="9375" t="11805" r="7031" b="9722"/>
          <a:stretch>
            <a:fillRect/>
          </a:stretch>
        </p:blipFill>
        <p:spPr bwMode="auto">
          <a:xfrm>
            <a:off x="500034" y="2143116"/>
            <a:ext cx="8001056" cy="422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4ECFDE56-FC51-4180-95A0-1FB23A8A1592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www.czso.cz/documents/10180/28532303/-171343631.png/9381e1cb-b74a-41d9-8e92-818a67be9b6a?version=1.0&amp;t=1637741804554">
            <a:extLst>
              <a:ext uri="{FF2B5EF4-FFF2-40B4-BE49-F238E27FC236}">
                <a16:creationId xmlns:a16="http://schemas.microsoft.com/office/drawing/2014/main" xmlns="" id="{8ED02FF9-B367-4EE7-A172-2B2A564AC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44724"/>
            <a:ext cx="888224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3556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Věkové složení obyvatelstva – věková pyramida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457200" y="5517360"/>
            <a:ext cx="8227800" cy="60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0" name="Picture 2"/>
          <p:cNvPicPr/>
          <p:nvPr/>
        </p:nvPicPr>
        <p:blipFill>
          <a:blip r:embed="rId2" cstate="print"/>
          <a:stretch/>
        </p:blipFill>
        <p:spPr>
          <a:xfrm>
            <a:off x="827640" y="1845000"/>
            <a:ext cx="7632000" cy="3382560"/>
          </a:xfrm>
          <a:prstGeom prst="rect">
            <a:avLst/>
          </a:prstGeom>
          <a:ln w="0">
            <a:noFill/>
          </a:ln>
        </p:spPr>
      </p:pic>
      <p:sp>
        <p:nvSpPr>
          <p:cNvPr id="171" name="CustomShape 3"/>
          <p:cNvSpPr/>
          <p:nvPr/>
        </p:nvSpPr>
        <p:spPr>
          <a:xfrm>
            <a:off x="2123640" y="1989000"/>
            <a:ext cx="1151280" cy="1965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700" b="1" strike="noStrike" spc="-1">
                <a:solidFill>
                  <a:srgbClr val="000000"/>
                </a:solidFill>
                <a:latin typeface="Arial"/>
                <a:ea typeface="DejaVu Sans"/>
              </a:rPr>
              <a:t>předproduktivní (0-14)</a:t>
            </a:r>
            <a:endParaRPr lang="cs-CZ" sz="700" b="0" strike="noStrike" spc="-1">
              <a:latin typeface="Arial"/>
            </a:endParaRPr>
          </a:p>
        </p:txBody>
      </p:sp>
      <p:sp>
        <p:nvSpPr>
          <p:cNvPr id="172" name="CustomShape 4"/>
          <p:cNvSpPr/>
          <p:nvPr/>
        </p:nvSpPr>
        <p:spPr>
          <a:xfrm>
            <a:off x="5940000" y="1989000"/>
            <a:ext cx="2015640" cy="227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Arial"/>
                <a:ea typeface="DejaVu Sans"/>
              </a:rPr>
              <a:t>postproduktivní (65+)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173" name="CustomShape 5"/>
          <p:cNvSpPr/>
          <p:nvPr/>
        </p:nvSpPr>
        <p:spPr>
          <a:xfrm>
            <a:off x="755640" y="3573000"/>
            <a:ext cx="431280" cy="227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cs-CZ" sz="900" b="1" strike="noStrike" spc="-1">
                <a:solidFill>
                  <a:srgbClr val="000000"/>
                </a:solidFill>
                <a:latin typeface="Arial"/>
                <a:ea typeface="DejaVu Sans"/>
              </a:rPr>
              <a:t>65+</a:t>
            </a:r>
            <a:endParaRPr lang="cs-CZ" sz="900" b="0" strike="noStrike" spc="-1">
              <a:latin typeface="Arial"/>
            </a:endParaRPr>
          </a:p>
        </p:txBody>
      </p:sp>
      <p:sp>
        <p:nvSpPr>
          <p:cNvPr id="174" name="CustomShape 6"/>
          <p:cNvSpPr/>
          <p:nvPr/>
        </p:nvSpPr>
        <p:spPr>
          <a:xfrm>
            <a:off x="3491880" y="2204864"/>
            <a:ext cx="1092240" cy="2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produktivní (15-64)</a:t>
            </a:r>
            <a:endParaRPr lang="cs-CZ" sz="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2"/>
          <p:cNvPicPr/>
          <p:nvPr/>
        </p:nvPicPr>
        <p:blipFill>
          <a:blip r:embed="rId2" cstate="print"/>
          <a:stretch/>
        </p:blipFill>
        <p:spPr>
          <a:xfrm>
            <a:off x="683640" y="908640"/>
            <a:ext cx="6982920" cy="5236920"/>
          </a:xfrm>
          <a:prstGeom prst="rect">
            <a:avLst/>
          </a:prstGeom>
          <a:ln w="0">
            <a:noFill/>
          </a:ln>
        </p:spPr>
      </p:pic>
      <p:sp>
        <p:nvSpPr>
          <p:cNvPr id="176" name="CustomShape 1"/>
          <p:cNvSpPr/>
          <p:nvPr/>
        </p:nvSpPr>
        <p:spPr>
          <a:xfrm>
            <a:off x="457200" y="274680"/>
            <a:ext cx="7641360" cy="77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Druhý demografický přechod (demografická revoluce)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0" y="5706000"/>
            <a:ext cx="8227800" cy="115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Najdi důvody vzniku druhého demografického přechodu.</a:t>
            </a: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395536" y="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Migrace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467544" y="1196752"/>
            <a:ext cx="8227800" cy="53285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pohyb obyvatelstva s dlouhodobým pobytem v cílové destinaci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složky migrace:</a:t>
            </a:r>
            <a:endParaRPr lang="cs-CZ" sz="3200" b="0" strike="noStrike" spc="-1" dirty="0">
              <a:latin typeface="Arial"/>
            </a:endParaRP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emigrace</a:t>
            </a:r>
            <a:endParaRPr lang="cs-CZ" sz="2800" b="0" strike="noStrike" spc="-1" dirty="0">
              <a:latin typeface="Arial"/>
            </a:endParaRP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imigrace</a:t>
            </a:r>
            <a:endParaRPr lang="cs-CZ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typy migrace:</a:t>
            </a:r>
            <a:endParaRPr lang="cs-CZ" sz="3200" b="0" strike="noStrike" spc="-1" dirty="0">
              <a:latin typeface="Arial"/>
            </a:endParaRP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ekonomická</a:t>
            </a:r>
            <a:endParaRPr lang="cs-CZ" sz="2800" b="0" strike="noStrike" spc="-1" dirty="0">
              <a:latin typeface="Arial"/>
            </a:endParaRP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politická </a:t>
            </a:r>
            <a:endParaRPr lang="cs-CZ" sz="2800" b="0" strike="noStrike" spc="-1" dirty="0">
              <a:latin typeface="Arial"/>
            </a:endParaRP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ekologická</a:t>
            </a: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spc="-1" dirty="0">
                <a:solidFill>
                  <a:srgbClr val="000000"/>
                </a:solidFill>
                <a:latin typeface="Calibri"/>
                <a:ea typeface="DejaVu Sans"/>
              </a:rPr>
              <a:t> náboženská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</a:p>
          <a:p>
            <a:pPr marL="457200" lvl="1" indent="-215280">
              <a:lnSpc>
                <a:spcPct val="100000"/>
              </a:lnSpc>
              <a:buClr>
                <a:srgbClr val="000000"/>
              </a:buClr>
              <a:buFont typeface="Arial"/>
              <a:buChar char="–"/>
            </a:pPr>
            <a:r>
              <a:rPr lang="cs-CZ" sz="2800" spc="-1" dirty="0">
                <a:solidFill>
                  <a:srgbClr val="000000"/>
                </a:solidFill>
                <a:latin typeface="Calibri"/>
                <a:ea typeface="DejaVu Sans"/>
              </a:rPr>
              <a:t> národnostní 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aj.</a:t>
            </a:r>
            <a:endParaRPr lang="cs-CZ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2" name="Obrázek 1"/>
          <p:cNvPicPr/>
          <p:nvPr/>
        </p:nvPicPr>
        <p:blipFill>
          <a:blip r:embed="rId2" cstate="print"/>
          <a:stretch/>
        </p:blipFill>
        <p:spPr>
          <a:xfrm>
            <a:off x="0" y="0"/>
            <a:ext cx="10078920" cy="71229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2"/>
          <p:cNvSpPr/>
          <p:nvPr/>
        </p:nvSpPr>
        <p:spPr>
          <a:xfrm>
            <a:off x="395640" y="6309360"/>
            <a:ext cx="8227800" cy="31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hlavní migrační toky ve světě</a:t>
            </a:r>
            <a:endParaRPr lang="cs-CZ" sz="3200" b="0" strike="noStrike" spc="-1">
              <a:latin typeface="Arial"/>
            </a:endParaRPr>
          </a:p>
        </p:txBody>
      </p:sp>
      <p:pic>
        <p:nvPicPr>
          <p:cNvPr id="185" name="Picture 2"/>
          <p:cNvPicPr/>
          <p:nvPr/>
        </p:nvPicPr>
        <p:blipFill>
          <a:blip r:embed="rId2" cstate="print"/>
          <a:stretch/>
        </p:blipFill>
        <p:spPr>
          <a:xfrm>
            <a:off x="-8640" y="0"/>
            <a:ext cx="9150840" cy="5658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323640" y="1196640"/>
            <a:ext cx="8227800" cy="550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urbanizace – 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suburbanizace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reurbanizace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cs-CZ" sz="32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desurbanizace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- 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467640" y="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Vnitřní migrace</a:t>
            </a:r>
            <a:endParaRPr lang="cs-CZ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2526F8F-C6C5-49DB-A426-65FAC3BA5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EC49BAA4-34CE-4D25-B7B3-38F39DC49C57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www.visualcapitalist.com/wp-content/uploads/2018/09/world-map-population-1200.png">
            <a:extLst>
              <a:ext uri="{FF2B5EF4-FFF2-40B4-BE49-F238E27FC236}">
                <a16:creationId xmlns:a16="http://schemas.microsoft.com/office/drawing/2014/main" xmlns="" id="{59B08CE3-0086-4F0E-853C-B192C30F0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79575"/>
            <a:ext cx="9144000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4245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Sídla</a:t>
            </a:r>
            <a:endParaRPr lang="cs-CZ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vybrané pojmy ke geografii sídel:</a:t>
            </a:r>
            <a:endParaRPr lang="cs-CZ" sz="3600" b="0" strike="noStrike" spc="-1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aglomerace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</a:t>
            </a:r>
            <a:endParaRPr lang="cs-CZ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konurbace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</a:t>
            </a:r>
            <a:endParaRPr lang="cs-CZ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megalopolis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</a:t>
            </a:r>
            <a:endParaRPr lang="cs-CZ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ekumena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trvale obydlená část krajiny</a:t>
            </a:r>
            <a:endParaRPr lang="cs-CZ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cs-CZ" sz="2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anekumena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oblast po většinu roku neobydlená, či neobydlená vůbec (vysokohorské oblasti, Antarktida)</a:t>
            </a:r>
            <a:endParaRPr lang="cs-CZ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</a:t>
            </a:r>
            <a:r>
              <a:rPr lang="cs-CZ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slum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– chudinská čtvrť na okrajích velkých metropolí</a:t>
            </a:r>
            <a:endParaRPr lang="cs-CZ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563660-F494-451A-901E-853DFA6E5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1ADD83C7-247F-4315-B032-CE6D862A416A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D6E16074-87C5-449A-B047-6A8A6C205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D02725B1-61CF-4968-B13B-1720E14A67D9}"/>
              </a:ext>
            </a:extLst>
          </p:cNvPr>
          <p:cNvSpPr/>
          <p:nvPr/>
        </p:nvSpPr>
        <p:spPr>
          <a:xfrm>
            <a:off x="24550" y="6165304"/>
            <a:ext cx="8867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C00000"/>
                </a:solidFill>
                <a:latin typeface="Corbel" panose="020B0503020204020204" pitchFamily="34" charset="0"/>
                <a:cs typeface="DejaVu Sans" panose="020B0603030804020204" pitchFamily="34" charset="0"/>
              </a:rPr>
              <a:t>Romská osada poblíž obce </a:t>
            </a:r>
            <a:r>
              <a:rPr lang="cs-CZ" altLang="cs-CZ" sz="3200" b="1" dirty="0" err="1">
                <a:solidFill>
                  <a:srgbClr val="C00000"/>
                </a:solidFill>
                <a:latin typeface="Corbel" panose="020B0503020204020204" pitchFamily="34" charset="0"/>
                <a:cs typeface="DejaVu Sans" panose="020B0603030804020204" pitchFamily="34" charset="0"/>
              </a:rPr>
              <a:t>Letanovce</a:t>
            </a:r>
            <a:r>
              <a:rPr lang="cs-CZ" altLang="cs-CZ" sz="3200" b="1" dirty="0">
                <a:solidFill>
                  <a:srgbClr val="C00000"/>
                </a:solidFill>
                <a:latin typeface="Corbel" panose="020B0503020204020204" pitchFamily="34" charset="0"/>
                <a:cs typeface="DejaVu Sans" panose="020B0603030804020204" pitchFamily="34" charset="0"/>
              </a:rPr>
              <a:t> (SK)</a:t>
            </a:r>
          </a:p>
        </p:txBody>
      </p:sp>
    </p:spTree>
    <p:extLst>
      <p:ext uri="{BB962C8B-B14F-4D97-AF65-F5344CB8AC3E}">
        <p14:creationId xmlns:p14="http://schemas.microsoft.com/office/powerpoint/2010/main" xmlns="" val="1440666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2"/>
          <p:cNvPicPr/>
          <p:nvPr/>
        </p:nvPicPr>
        <p:blipFill>
          <a:blip r:embed="rId2" cstate="print"/>
          <a:srcRect l="17132" t="7437" r="39974" b="7167"/>
          <a:stretch/>
        </p:blipFill>
        <p:spPr>
          <a:xfrm>
            <a:off x="1115640" y="0"/>
            <a:ext cx="6010920" cy="67280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2"/>
          <p:cNvPicPr/>
          <p:nvPr/>
        </p:nvPicPr>
        <p:blipFill>
          <a:blip r:embed="rId2" cstate="print"/>
          <a:stretch/>
        </p:blipFill>
        <p:spPr>
          <a:xfrm>
            <a:off x="146520" y="1086480"/>
            <a:ext cx="8996400" cy="5059440"/>
          </a:xfrm>
          <a:prstGeom prst="rect">
            <a:avLst/>
          </a:prstGeom>
          <a:ln w="0">
            <a:noFill/>
          </a:ln>
        </p:spPr>
      </p:pic>
      <p:sp>
        <p:nvSpPr>
          <p:cNvPr id="192" name="CustomShape 1"/>
          <p:cNvSpPr/>
          <p:nvPr/>
        </p:nvSpPr>
        <p:spPr>
          <a:xfrm>
            <a:off x="467640" y="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Sídla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2485440" y="1800000"/>
            <a:ext cx="3094560" cy="430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(teorie koncentrických zón) </a:t>
            </a:r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457200" y="5301360"/>
            <a:ext cx="8227800" cy="823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Uspořádání ulic měst:</a:t>
            </a: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citadela vs. mřížový plán (grid)</a:t>
            </a:r>
            <a:endParaRPr lang="cs-CZ" sz="3200" b="0" strike="noStrike" spc="-1">
              <a:latin typeface="Arial"/>
            </a:endParaRPr>
          </a:p>
        </p:txBody>
      </p:sp>
      <p:pic>
        <p:nvPicPr>
          <p:cNvPr id="195" name="Picture 2"/>
          <p:cNvPicPr/>
          <p:nvPr/>
        </p:nvPicPr>
        <p:blipFill>
          <a:blip r:embed="rId2" cstate="print"/>
          <a:stretch/>
        </p:blipFill>
        <p:spPr>
          <a:xfrm>
            <a:off x="0" y="476640"/>
            <a:ext cx="3902400" cy="273456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4"/>
          <p:cNvPicPr/>
          <p:nvPr/>
        </p:nvPicPr>
        <p:blipFill>
          <a:blip r:embed="rId3" cstate="print"/>
          <a:stretch/>
        </p:blipFill>
        <p:spPr>
          <a:xfrm>
            <a:off x="3780000" y="188640"/>
            <a:ext cx="5146200" cy="396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395640" y="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Ulicovka vs. vesnice s návsí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457200" y="1412640"/>
            <a:ext cx="8227800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9" name="Picture 2"/>
          <p:cNvPicPr/>
          <p:nvPr/>
        </p:nvPicPr>
        <p:blipFill>
          <a:blip r:embed="rId2" cstate="print"/>
          <a:srcRect l="11224" t="6737" r="37217" b="4367"/>
          <a:stretch/>
        </p:blipFill>
        <p:spPr>
          <a:xfrm>
            <a:off x="0" y="1124640"/>
            <a:ext cx="3935520" cy="3815280"/>
          </a:xfrm>
          <a:prstGeom prst="rect">
            <a:avLst/>
          </a:prstGeom>
          <a:ln w="9525">
            <a:noFill/>
          </a:ln>
        </p:spPr>
      </p:pic>
      <p:sp>
        <p:nvSpPr>
          <p:cNvPr id="200" name="CustomShape 3"/>
          <p:cNvSpPr/>
          <p:nvPr/>
        </p:nvSpPr>
        <p:spPr>
          <a:xfrm>
            <a:off x="0" y="5085360"/>
            <a:ext cx="2698560" cy="177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vesnice – typ. </a:t>
            </a: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ulicovka</a:t>
            </a:r>
            <a:endParaRPr lang="cs-CZ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 oblastech s vyšší vertikální členitostí</a:t>
            </a:r>
            <a:endParaRPr lang="cs-CZ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menší počet obyvatel (stovky obyv.) </a:t>
            </a:r>
            <a:endParaRPr lang="cs-CZ" sz="1800" b="0" strike="noStrike" spc="-1">
              <a:latin typeface="Arial"/>
            </a:endParaRPr>
          </a:p>
        </p:txBody>
      </p:sp>
      <p:pic>
        <p:nvPicPr>
          <p:cNvPr id="201" name="Picture 3"/>
          <p:cNvPicPr/>
          <p:nvPr/>
        </p:nvPicPr>
        <p:blipFill>
          <a:blip r:embed="rId3" cstate="print"/>
          <a:srcRect l="18902" t="6600" r="35843" b="6600"/>
          <a:stretch/>
        </p:blipFill>
        <p:spPr>
          <a:xfrm>
            <a:off x="4428000" y="1124640"/>
            <a:ext cx="3538440" cy="3815280"/>
          </a:xfrm>
          <a:prstGeom prst="rect">
            <a:avLst/>
          </a:prstGeom>
          <a:ln w="9525">
            <a:noFill/>
          </a:ln>
        </p:spPr>
      </p:pic>
      <p:sp>
        <p:nvSpPr>
          <p:cNvPr id="202" name="CustomShape 4"/>
          <p:cNvSpPr/>
          <p:nvPr/>
        </p:nvSpPr>
        <p:spPr>
          <a:xfrm>
            <a:off x="4428000" y="5085360"/>
            <a:ext cx="2698560" cy="177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vesnice s návsí</a:t>
            </a:r>
            <a:endParaRPr lang="cs-CZ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v oblastech s nižší vertikální členitostí</a:t>
            </a:r>
            <a:endParaRPr lang="cs-CZ" sz="1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větší počet obyvatel (jednotky tisíc obyv.)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467640" y="-24336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Venkov v nově kolonizovaných oblastech vs. Evropa</a:t>
            </a:r>
            <a:endParaRPr lang="cs-CZ" sz="2800" b="0" strike="noStrike" spc="-1"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457200" y="1412640"/>
            <a:ext cx="8227800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5" name="Picture 2"/>
          <p:cNvPicPr/>
          <p:nvPr/>
        </p:nvPicPr>
        <p:blipFill>
          <a:blip r:embed="rId2" cstate="print"/>
          <a:srcRect t="11636" r="47825" b="4367"/>
          <a:stretch/>
        </p:blipFill>
        <p:spPr>
          <a:xfrm>
            <a:off x="4716000" y="692640"/>
            <a:ext cx="4294440" cy="3887280"/>
          </a:xfrm>
          <a:prstGeom prst="rect">
            <a:avLst/>
          </a:prstGeom>
          <a:ln w="9525">
            <a:noFill/>
          </a:ln>
        </p:spPr>
      </p:pic>
      <p:pic>
        <p:nvPicPr>
          <p:cNvPr id="206" name="Picture 3"/>
          <p:cNvPicPr/>
          <p:nvPr/>
        </p:nvPicPr>
        <p:blipFill>
          <a:blip r:embed="rId3" cstate="print"/>
          <a:srcRect t="6600" r="40567" b="4500"/>
          <a:stretch/>
        </p:blipFill>
        <p:spPr>
          <a:xfrm>
            <a:off x="0" y="692640"/>
            <a:ext cx="4536000" cy="3815280"/>
          </a:xfrm>
          <a:prstGeom prst="rect">
            <a:avLst/>
          </a:prstGeom>
          <a:ln w="9525">
            <a:noFill/>
          </a:ln>
        </p:spPr>
      </p:pic>
      <p:sp>
        <p:nvSpPr>
          <p:cNvPr id="207" name="CustomShape 3"/>
          <p:cNvSpPr/>
          <p:nvPr/>
        </p:nvSpPr>
        <p:spPr>
          <a:xfrm>
            <a:off x="0" y="4869000"/>
            <a:ext cx="49309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samostatně stojící farmy na tzv. americkém středozápadě severně od Kansas City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208" name="CustomShape 4"/>
          <p:cNvSpPr/>
          <p:nvPr/>
        </p:nvSpPr>
        <p:spPr>
          <a:xfrm>
            <a:off x="4932000" y="4941000"/>
            <a:ext cx="421092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vesnice na jižní Moravě, severně od Uherského hradště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467544" y="-99392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Globalizace a její vliv na sídla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210" name="CustomShape 2"/>
          <p:cNvSpPr/>
          <p:nvPr/>
        </p:nvSpPr>
        <p:spPr>
          <a:xfrm>
            <a:off x="467544" y="764704"/>
            <a:ext cx="8496944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globalizace = </a:t>
            </a:r>
            <a:r>
              <a:rPr lang="cs-CZ" sz="3200" dirty="0"/>
              <a:t>je dlouhodobý ekonomický, kulturní a politický proces, který rozšiřuje, prohlubuje a urychluje pohyb zboží, lidí i myšlenek přes hranice států a kontinentů. Představuje zvyšující se propojování (integraci) na celosvětové úrovni.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</a:pPr>
            <a:endParaRPr lang="cs-CZ" sz="32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vznik </a:t>
            </a:r>
            <a:r>
              <a:rPr lang="cs-CZ" sz="32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bezmístí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tedy stejných typů sídel na různých kontinentech (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suburbia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supermarkety, nákupní centra atd.):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Hra </a:t>
            </a:r>
            <a:r>
              <a:rPr lang="cs-CZ" sz="2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geoguessr</a:t>
            </a:r>
            <a:r>
              <a:rPr lang="cs-CZ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! https://www.geoguessr.com/</a:t>
            </a:r>
            <a:endParaRPr lang="cs-CZ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Globalizace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3" name="Picture 2"/>
          <p:cNvPicPr/>
          <p:nvPr/>
        </p:nvPicPr>
        <p:blipFill>
          <a:blip r:embed="rId2" cstate="print"/>
          <a:stretch/>
        </p:blipFill>
        <p:spPr>
          <a:xfrm>
            <a:off x="-1152000" y="-2115720"/>
            <a:ext cx="11963160" cy="89719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Globalizace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457200" y="1412640"/>
            <a:ext cx="8227800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bezmístí</a:t>
            </a:r>
            <a:endParaRPr lang="cs-CZ" sz="3200" b="0" strike="noStrike" spc="-1">
              <a:latin typeface="Arial"/>
            </a:endParaRPr>
          </a:p>
        </p:txBody>
      </p:sp>
      <p:pic>
        <p:nvPicPr>
          <p:cNvPr id="216" name="Picture 2"/>
          <p:cNvPicPr/>
          <p:nvPr/>
        </p:nvPicPr>
        <p:blipFill>
          <a:blip r:embed="rId2" cstate="print"/>
          <a:stretch/>
        </p:blipFill>
        <p:spPr>
          <a:xfrm>
            <a:off x="-2374200" y="-1780560"/>
            <a:ext cx="11516400" cy="86367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Obyvatelstvo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155" name="CustomShape 2"/>
          <p:cNvSpPr/>
          <p:nvPr/>
        </p:nvSpPr>
        <p:spPr>
          <a:xfrm>
            <a:off x="395536" y="1340768"/>
            <a:ext cx="8227800" cy="20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4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Kolik je v současnosti na Zemi lidí?</a:t>
            </a:r>
            <a:endParaRPr lang="cs-CZ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4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https://www.worldometers.info/world-population/</a:t>
            </a:r>
            <a:endParaRPr lang="cs-CZ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4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Napiš 10 nejlidnatějších států světa s počtem obyvatel.</a:t>
            </a:r>
            <a:endParaRPr lang="cs-CZ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4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 jakých částech světa narůstá počet obyvatel rychleji, kde naopak pomaleji.</a:t>
            </a:r>
            <a:endParaRPr lang="cs-CZ" sz="4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4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Globalizace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457200" y="1412640"/>
            <a:ext cx="8227800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bezmístí</a:t>
            </a:r>
            <a:endParaRPr lang="cs-CZ" sz="3200" b="0" strike="noStrike" spc="-1">
              <a:latin typeface="Arial"/>
            </a:endParaRPr>
          </a:p>
        </p:txBody>
      </p:sp>
      <p:pic>
        <p:nvPicPr>
          <p:cNvPr id="219" name="Picture 2"/>
          <p:cNvPicPr/>
          <p:nvPr/>
        </p:nvPicPr>
        <p:blipFill>
          <a:blip r:embed="rId2" cstate="print"/>
          <a:stretch/>
        </p:blipFill>
        <p:spPr>
          <a:xfrm>
            <a:off x="-1731240" y="-1755720"/>
            <a:ext cx="11482920" cy="86119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Globalizace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2" name="Picture 2"/>
          <p:cNvPicPr/>
          <p:nvPr/>
        </p:nvPicPr>
        <p:blipFill>
          <a:blip r:embed="rId2" cstate="print"/>
          <a:stretch/>
        </p:blipFill>
        <p:spPr>
          <a:xfrm>
            <a:off x="-1152000" y="-2115720"/>
            <a:ext cx="11963160" cy="8971920"/>
          </a:xfrm>
          <a:prstGeom prst="rect">
            <a:avLst/>
          </a:prstGeom>
          <a:ln w="9360">
            <a:noFill/>
          </a:ln>
        </p:spPr>
      </p:pic>
      <p:sp>
        <p:nvSpPr>
          <p:cNvPr id="223" name="CustomShape 3"/>
          <p:cNvSpPr/>
          <p:nvPr/>
        </p:nvSpPr>
        <p:spPr>
          <a:xfrm>
            <a:off x="1907640" y="5229360"/>
            <a:ext cx="331056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Florida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Globalizace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457200" y="1412640"/>
            <a:ext cx="8227800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bezmístí</a:t>
            </a:r>
            <a:endParaRPr lang="cs-CZ" sz="3200" b="0" strike="noStrike" spc="-1">
              <a:latin typeface="Arial"/>
            </a:endParaRPr>
          </a:p>
        </p:txBody>
      </p:sp>
      <p:pic>
        <p:nvPicPr>
          <p:cNvPr id="226" name="Picture 2"/>
          <p:cNvPicPr/>
          <p:nvPr/>
        </p:nvPicPr>
        <p:blipFill>
          <a:blip r:embed="rId2" cstate="print"/>
          <a:stretch/>
        </p:blipFill>
        <p:spPr>
          <a:xfrm>
            <a:off x="-2374200" y="-1780560"/>
            <a:ext cx="11516400" cy="8636760"/>
          </a:xfrm>
          <a:prstGeom prst="rect">
            <a:avLst/>
          </a:prstGeom>
          <a:ln w="9360">
            <a:noFill/>
          </a:ln>
        </p:spPr>
      </p:pic>
      <p:sp>
        <p:nvSpPr>
          <p:cNvPr id="227" name="CustomShape 3"/>
          <p:cNvSpPr/>
          <p:nvPr/>
        </p:nvSpPr>
        <p:spPr>
          <a:xfrm>
            <a:off x="251640" y="5157360"/>
            <a:ext cx="251856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Záp. Austrálie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Globalizace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457200" y="1412640"/>
            <a:ext cx="8227800" cy="471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bezmístí</a:t>
            </a:r>
            <a:endParaRPr lang="cs-CZ" sz="3200" b="0" strike="noStrike" spc="-1">
              <a:latin typeface="Arial"/>
            </a:endParaRPr>
          </a:p>
        </p:txBody>
      </p:sp>
      <p:pic>
        <p:nvPicPr>
          <p:cNvPr id="230" name="Picture 2"/>
          <p:cNvPicPr/>
          <p:nvPr/>
        </p:nvPicPr>
        <p:blipFill>
          <a:blip r:embed="rId2" cstate="print"/>
          <a:stretch/>
        </p:blipFill>
        <p:spPr>
          <a:xfrm>
            <a:off x="-1731240" y="-1755720"/>
            <a:ext cx="11482920" cy="8611920"/>
          </a:xfrm>
          <a:prstGeom prst="rect">
            <a:avLst/>
          </a:prstGeom>
          <a:ln w="9360">
            <a:noFill/>
          </a:ln>
        </p:spPr>
      </p:pic>
      <p:sp>
        <p:nvSpPr>
          <p:cNvPr id="231" name="CustomShape 3"/>
          <p:cNvSpPr/>
          <p:nvPr/>
        </p:nvSpPr>
        <p:spPr>
          <a:xfrm>
            <a:off x="2843640" y="5085360"/>
            <a:ext cx="251856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JAR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Náboženství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467544" y="1340768"/>
            <a:ext cx="8228160" cy="4559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=  </a:t>
            </a:r>
            <a:r>
              <a:rPr lang="cs-CZ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vztah člověka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k tomu, co ho</a:t>
            </a:r>
            <a:r>
              <a:rPr lang="cs-CZ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přesahuje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představa nebo jen pocit, že vedle světa přirozeného existuje nadpřirozený svět (síly, bytosti, mocnosti), a</a:t>
            </a:r>
            <a:r>
              <a:rPr lang="cs-CZ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víra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že je člověk na této transcendentní skutečnosti nějakým způsobem </a:t>
            </a:r>
            <a:r>
              <a:rPr lang="cs-CZ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závislý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endParaRPr lang="cs-CZ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náboženství: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polyteistická – víra ve více bohů – animistická náboženství (Šamanismus), Hinduismus, Buddhismus, Taoismus, Šintoismus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monoteistická – víra v jednoho boha (Judaismus, Křesťanství, Islám)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křesťanství 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římskokatolické –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stř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+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záp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evropa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protestantské – UK, sever. Německo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pravoslavné – Rusko, Ukrajina, Bělorusku, Řecko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islám 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sunnitský - většinový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  <a:tabLst>
                <a:tab pos="0" algn="l"/>
              </a:tabLst>
            </a:pPr>
            <a:r>
              <a:rPr lang="cs-CZ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šíítský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- menšinový</a:t>
            </a:r>
            <a:endParaRPr lang="cs-CZ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179640" y="0"/>
            <a:ext cx="8963280" cy="114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Typy států – státy lze dělit dle mnoha hledisek na:</a:t>
            </a:r>
            <a:endParaRPr lang="cs-CZ" sz="2800" b="0" strike="noStrike" spc="-1"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395640" y="1604520"/>
            <a:ext cx="8228160" cy="397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43080" indent="-3420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monarchie				vs. republika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	a) absolutní – 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	b) konstituční –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2. demokracie vs. totalita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3. stát sekulární vs. teokratický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4. stát s přirozenými hranicemi vs. stát s umělými hranicemi</a:t>
            </a: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z="1800" b="0" strike="noStrike" spc="-1" dirty="0">
              <a:latin typeface="Arial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5. stát </a:t>
            </a:r>
            <a:r>
              <a:rPr lang="cs-CZ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jednonárodnostní</a:t>
            </a: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vs. stát mnohonárodnostní</a:t>
            </a: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endParaRPr lang="cs-CZ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marL="343080" indent="-342000">
              <a:lnSpc>
                <a:spcPct val="100000"/>
              </a:lnSpc>
              <a:tabLst>
                <a:tab pos="0" algn="l"/>
              </a:tabLst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6. unitární stát vs. federace, konfederace</a:t>
            </a:r>
            <a:endParaRPr lang="cs-CZ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457200" y="273600"/>
            <a:ext cx="8228160" cy="1143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Světové hospodářství </a:t>
            </a:r>
            <a:r>
              <a:rPr lang="cs-CZ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= </a:t>
            </a:r>
            <a:r>
              <a:rPr lang="cs-CZ" sz="3600" b="1" strike="noStrike" spc="-1">
                <a:solidFill>
                  <a:srgbClr val="000000"/>
                </a:solidFill>
                <a:latin typeface="Arial"/>
                <a:ea typeface="DejaVu Sans"/>
              </a:rPr>
              <a:t>ekonomika</a:t>
            </a:r>
            <a:r>
              <a:t/>
            </a:r>
            <a:br/>
            <a:r>
              <a:rPr lang="cs-CZ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(≠zemědělství, ≠ ekonomie)</a:t>
            </a:r>
            <a:endParaRPr lang="cs-CZ" sz="2000" b="0" strike="noStrike" spc="-1">
              <a:latin typeface="Arial"/>
            </a:endParaRPr>
          </a:p>
        </p:txBody>
      </p:sp>
      <p:sp>
        <p:nvSpPr>
          <p:cNvPr id="237" name="CustomShape 2"/>
          <p:cNvSpPr/>
          <p:nvPr/>
        </p:nvSpPr>
        <p:spPr>
          <a:xfrm>
            <a:off x="457200" y="1604520"/>
            <a:ext cx="8228160" cy="31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= lidská činnost vedoucí k uspokojení  zejména materiálních potřeb</a:t>
            </a:r>
            <a:endParaRPr lang="cs-CZ" sz="1800" b="0" strike="noStrike" spc="-1">
              <a:latin typeface="Arial"/>
            </a:endParaRPr>
          </a:p>
        </p:txBody>
      </p:sp>
      <p:pic>
        <p:nvPicPr>
          <p:cNvPr id="238" name="Picture 2"/>
          <p:cNvPicPr/>
          <p:nvPr/>
        </p:nvPicPr>
        <p:blipFill>
          <a:blip r:embed="rId2" cstate="print"/>
          <a:stretch/>
        </p:blipFill>
        <p:spPr>
          <a:xfrm>
            <a:off x="1043640" y="2061000"/>
            <a:ext cx="5616592" cy="3960360"/>
          </a:xfrm>
          <a:prstGeom prst="rect">
            <a:avLst/>
          </a:prstGeom>
          <a:ln w="0">
            <a:noFill/>
          </a:ln>
        </p:spPr>
      </p:pic>
      <p:sp>
        <p:nvSpPr>
          <p:cNvPr id="239" name="CustomShape 3"/>
          <p:cNvSpPr/>
          <p:nvPr/>
        </p:nvSpPr>
        <p:spPr>
          <a:xfrm>
            <a:off x="498583" y="5446260"/>
            <a:ext cx="1223280" cy="272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vysokoškolské</a:t>
            </a:r>
            <a:endParaRPr lang="cs-CZ" sz="1200" b="0" strike="noStrike" spc="-1" dirty="0">
              <a:latin typeface="Arial"/>
            </a:endParaRPr>
          </a:p>
        </p:txBody>
      </p:sp>
      <p:sp>
        <p:nvSpPr>
          <p:cNvPr id="240" name="CustomShape 4"/>
          <p:cNvSpPr/>
          <p:nvPr/>
        </p:nvSpPr>
        <p:spPr>
          <a:xfrm>
            <a:off x="6419409" y="4714561"/>
            <a:ext cx="2338920" cy="45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2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vzdělávání kromě vysokoškolského</a:t>
            </a:r>
            <a:endParaRPr lang="cs-CZ" sz="1200" b="0" strike="noStrike" spc="-1" dirty="0">
              <a:latin typeface="Arial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xmlns="" id="{8507303E-6BE4-429E-943B-9F4245BD3B6C}"/>
              </a:ext>
            </a:extLst>
          </p:cNvPr>
          <p:cNvSpPr/>
          <p:nvPr/>
        </p:nvSpPr>
        <p:spPr>
          <a:xfrm>
            <a:off x="-16679" y="5899461"/>
            <a:ext cx="91127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202122"/>
                </a:solidFill>
                <a:latin typeface="Arial" panose="020B0604020202020204" pitchFamily="34" charset="0"/>
              </a:rPr>
              <a:t>* Hrubý domácí produkt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 (</a:t>
            </a:r>
            <a:r>
              <a:rPr lang="cs-CZ" b="1" dirty="0">
                <a:solidFill>
                  <a:srgbClr val="202122"/>
                </a:solidFill>
                <a:latin typeface="Arial" panose="020B0604020202020204" pitchFamily="34" charset="0"/>
              </a:rPr>
              <a:t>HDP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, v mezinárodních pramenech </a:t>
            </a:r>
            <a:r>
              <a:rPr lang="cs-CZ" b="1" dirty="0">
                <a:solidFill>
                  <a:srgbClr val="202122"/>
                </a:solidFill>
                <a:latin typeface="Arial" panose="020B0604020202020204" pitchFamily="34" charset="0"/>
              </a:rPr>
              <a:t>GDP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 z anglického Gross </a:t>
            </a:r>
            <a:r>
              <a:rPr lang="cs-CZ" dirty="0" err="1">
                <a:solidFill>
                  <a:srgbClr val="202122"/>
                </a:solidFill>
                <a:latin typeface="Arial" panose="020B0604020202020204" pitchFamily="34" charset="0"/>
              </a:rPr>
              <a:t>Domestic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202122"/>
                </a:solidFill>
                <a:latin typeface="Arial" panose="020B0604020202020204" pitchFamily="34" charset="0"/>
              </a:rPr>
              <a:t>Product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) je finální celková peněžní hodnota statků a služeb vytvořená za dané období na určitém území.</a:t>
            </a:r>
            <a:endParaRPr 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395640" y="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Vývoj hospodářství</a:t>
            </a:r>
            <a:endParaRPr lang="cs-CZ" sz="4400" b="0" strike="noStrike" spc="-1">
              <a:latin typeface="Arial"/>
            </a:endParaRPr>
          </a:p>
        </p:txBody>
      </p:sp>
      <p:pic>
        <p:nvPicPr>
          <p:cNvPr id="242" name="Zástupný symbol pro obsah 7"/>
          <p:cNvPicPr/>
          <p:nvPr/>
        </p:nvPicPr>
        <p:blipFill>
          <a:blip r:embed="rId2" cstate="print"/>
          <a:stretch/>
        </p:blipFill>
        <p:spPr>
          <a:xfrm>
            <a:off x="179640" y="908640"/>
            <a:ext cx="8509320" cy="4102560"/>
          </a:xfrm>
          <a:prstGeom prst="rect">
            <a:avLst/>
          </a:prstGeom>
          <a:ln w="0">
            <a:noFill/>
          </a:ln>
        </p:spPr>
      </p:pic>
      <p:sp>
        <p:nvSpPr>
          <p:cNvPr id="243" name="CustomShape 2"/>
          <p:cNvSpPr/>
          <p:nvPr/>
        </p:nvSpPr>
        <p:spPr>
          <a:xfrm>
            <a:off x="155520" y="-1614600"/>
            <a:ext cx="6999120" cy="336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CustomShape 3"/>
          <p:cNvSpPr/>
          <p:nvPr/>
        </p:nvSpPr>
        <p:spPr>
          <a:xfrm>
            <a:off x="155520" y="-1614600"/>
            <a:ext cx="6999120" cy="336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CustomShape 4"/>
          <p:cNvSpPr/>
          <p:nvPr/>
        </p:nvSpPr>
        <p:spPr>
          <a:xfrm>
            <a:off x="155520" y="-1614600"/>
            <a:ext cx="6999120" cy="336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CustomShape 5"/>
          <p:cNvSpPr/>
          <p:nvPr/>
        </p:nvSpPr>
        <p:spPr>
          <a:xfrm>
            <a:off x="467640" y="5229360"/>
            <a:ext cx="3310560" cy="63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Popiš vývoj hospodářství.</a:t>
            </a:r>
            <a:endParaRPr lang="cs-CZ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Jak bude tento vývoj pokračovat?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2"/>
          <p:cNvPicPr/>
          <p:nvPr/>
        </p:nvPicPr>
        <p:blipFill>
          <a:blip r:embed="rId2" cstate="print"/>
          <a:stretch/>
        </p:blipFill>
        <p:spPr>
          <a:xfrm>
            <a:off x="2555640" y="1196640"/>
            <a:ext cx="3808080" cy="3808080"/>
          </a:xfrm>
          <a:prstGeom prst="rect">
            <a:avLst/>
          </a:prstGeom>
          <a:ln w="0">
            <a:noFill/>
          </a:ln>
        </p:spPr>
      </p:pic>
      <p:sp>
        <p:nvSpPr>
          <p:cNvPr id="248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Jaká je budoucnost hospodářství?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49" name="CustomShape 2"/>
          <p:cNvSpPr/>
          <p:nvPr/>
        </p:nvSpPr>
        <p:spPr>
          <a:xfrm>
            <a:off x="467640" y="1196640"/>
            <a:ext cx="8227800" cy="5071680"/>
          </a:xfrm>
          <a:prstGeom prst="rect">
            <a:avLst/>
          </a:prstGeom>
          <a:solidFill>
            <a:srgbClr val="D9D9D9">
              <a:alpha val="49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1. cesta spotřeby zdrojů -&gt; konflikty, skleníkový efekt, zvyšování chudoby</a:t>
            </a:r>
            <a:endParaRPr lang="cs-CZ" sz="32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2. cesta přiměřeného růstu -&gt; nalézání šetrných řešení, obnovovat přírodní bohatství a udržovat naši planetu při životě = princip </a:t>
            </a:r>
            <a:r>
              <a:rPr lang="cs-CZ" sz="3200" b="1" strike="noStrike" spc="-1">
                <a:solidFill>
                  <a:srgbClr val="000000"/>
                </a:solidFill>
                <a:latin typeface="Calibri"/>
                <a:ea typeface="DejaVu Sans"/>
              </a:rPr>
              <a:t>trvale udržitelného rozvoje</a:t>
            </a: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Ale jak to mohu já jako řadový občan ovlivnit?</a:t>
            </a: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		</a:t>
            </a:r>
            <a:r>
              <a:rPr lang="cs-CZ" sz="3200" b="1" u="sng" strike="noStrike" spc="-1">
                <a:solidFill>
                  <a:srgbClr val="000000"/>
                </a:solidFill>
                <a:uFillTx/>
                <a:latin typeface="Calibri"/>
                <a:ea typeface="DejaVu Sans"/>
              </a:rPr>
              <a:t>Mysli globálně, jednej lokálně.</a:t>
            </a: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Jaká je budoucnost hospodářství?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51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Jak vidíte budoucnost hospodářství vy?</a:t>
            </a:r>
            <a:endParaRPr lang="cs-CZ" sz="32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 Větší automatizace, robotizace, lidé budou pracovat na udržování chodu těchto zařízení, která nám budou usnadňovat život</a:t>
            </a: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425520" y="-5364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Demografie</a:t>
            </a:r>
            <a:endParaRPr lang="cs-CZ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= vědní obor, který se zabývá změnami v populaci člověka</a:t>
            </a:r>
            <a:endParaRPr lang="cs-CZ" sz="2400" b="0" strike="noStrike" spc="-1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25520" y="1091880"/>
            <a:ext cx="8227800" cy="485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Vybraní demografičtí ukazatelé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porodnost (natalita) – </a:t>
            </a:r>
            <a:r>
              <a:rPr lang="cs-CZ" sz="32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hmcp</a:t>
            </a: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- 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plodnost (fertilita</a:t>
            </a:r>
            <a:r>
              <a:rPr lang="cs-CZ" sz="32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) - 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úmrtnost (mortalita) – 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kojenecká úmrtnost –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střední délka života (naděje na dožití) –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přirozený přírůstek - 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celkový přírůstek - 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sňatečnost –</a:t>
            </a:r>
            <a:endParaRPr lang="cs-CZ" sz="32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rozvodovost – </a:t>
            </a:r>
            <a:endParaRPr lang="cs-CZ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Geografie dopravy</a:t>
            </a:r>
            <a:endParaRPr lang="cs-CZ" sz="4400" b="0" strike="noStrike" spc="-1">
              <a:latin typeface="Arial"/>
            </a:endParaRPr>
          </a:p>
        </p:txBody>
      </p:sp>
      <p:sp>
        <p:nvSpPr>
          <p:cNvPr id="253" name="CustomShape 2"/>
          <p:cNvSpPr/>
          <p:nvPr/>
        </p:nvSpPr>
        <p:spPr>
          <a:xfrm>
            <a:off x="457200" y="1600200"/>
            <a:ext cx="8227800" cy="305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Dopady dopravy</a:t>
            </a:r>
            <a:endParaRPr lang="cs-CZ" sz="32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Srovnání jednotlivých druhů dopravy</a:t>
            </a:r>
            <a:endParaRPr lang="cs-CZ" sz="32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Důležité přístavy, letiště</a:t>
            </a:r>
            <a:endParaRPr lang="cs-CZ" sz="32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Zkracování vzdáleností</a:t>
            </a:r>
            <a:endParaRPr lang="cs-CZ" sz="32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Paradox posledního kilometru</a:t>
            </a: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425520" y="-5364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Demografie</a:t>
            </a:r>
            <a:endParaRPr lang="cs-CZ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= vědní obor, který se zabývá změnami v populaci člověka</a:t>
            </a:r>
            <a:endParaRPr lang="cs-CZ" sz="2400" b="0" strike="noStrike" spc="-1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25520" y="1091880"/>
            <a:ext cx="8227800" cy="4856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Vybraní demografičtí ukazatelé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porodnost (natalita) – počet narozených dětí na 1000 </a:t>
            </a:r>
            <a:r>
              <a:rPr lang="cs-CZ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obyv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/rok</a:t>
            </a: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plodnost (fertilita) – průměrný počet dětí na 1 ženu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úmrtnost (mortalita) – 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kojenecká úmrtnost –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střední délka života (naděje na dožití) –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přirozený přírůstek - 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celkový přírůstek - 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sňatečnost –</a:t>
            </a:r>
            <a:endParaRPr lang="cs-CZ" sz="20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rozvodovost – </a:t>
            </a:r>
            <a:endParaRPr lang="cs-CZ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cs-CZ" sz="2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506880" y="437400"/>
            <a:ext cx="3740040" cy="373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weby, na kterých můžeme zjistit informace o populaci</a:t>
            </a: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czso.cz – </a:t>
            </a: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Gapminder</a:t>
            </a:r>
            <a:endParaRPr lang="cs-CZ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3200" b="0" strike="noStrike" spc="-1">
                <a:solidFill>
                  <a:srgbClr val="000000"/>
                </a:solidFill>
                <a:latin typeface="Calibri"/>
                <a:ea typeface="DejaVu Sans"/>
              </a:rPr>
              <a:t>kmlfactbook</a:t>
            </a: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428596" y="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Porodnost</a:t>
            </a:r>
            <a:endParaRPr lang="cs-CZ" sz="4400" b="0" strike="noStrike" spc="-1" dirty="0">
              <a:latin typeface="Arial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1" name="Picture 2"/>
          <p:cNvPicPr/>
          <p:nvPr/>
        </p:nvPicPr>
        <p:blipFill>
          <a:blip r:embed="rId2" cstate="print"/>
          <a:stretch/>
        </p:blipFill>
        <p:spPr>
          <a:xfrm>
            <a:off x="-252360" y="1917720"/>
            <a:ext cx="9726120" cy="4461840"/>
          </a:xfrm>
          <a:prstGeom prst="rect">
            <a:avLst/>
          </a:prstGeom>
          <a:ln w="0"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285720" y="928670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Hrubá míra celkové porodnosti </a:t>
            </a:r>
            <a:r>
              <a:rPr lang="cs-CZ" dirty="0" smtClean="0"/>
              <a:t>– počet všech (tj. živě i mrtvě) narozených dětí na 1000 obyvatel středního stavu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Plodnost</a:t>
            </a:r>
            <a:endParaRPr lang="cs-CZ" sz="4400" b="0" strike="noStrike" spc="-1">
              <a:latin typeface="Arial"/>
            </a:endParaRPr>
          </a:p>
        </p:txBody>
      </p:sp>
      <p:pic>
        <p:nvPicPr>
          <p:cNvPr id="163" name="Picture 2"/>
          <p:cNvPicPr/>
          <p:nvPr/>
        </p:nvPicPr>
        <p:blipFill>
          <a:blip r:embed="rId2" cstate="print"/>
          <a:stretch/>
        </p:blipFill>
        <p:spPr>
          <a:xfrm>
            <a:off x="106200" y="2133000"/>
            <a:ext cx="9036000" cy="4591080"/>
          </a:xfrm>
          <a:prstGeom prst="rect">
            <a:avLst/>
          </a:prstGeom>
          <a:ln w="0"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571472" y="1214422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= počet dětí na 1 ženu, v ČR 1,83</a:t>
            </a: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Úmrtnost</a:t>
            </a:r>
            <a:endParaRPr lang="cs-CZ" sz="4400" b="0" strike="noStrike" spc="-1">
              <a:latin typeface="Arial"/>
            </a:endParaRPr>
          </a:p>
        </p:txBody>
      </p:sp>
      <p:pic>
        <p:nvPicPr>
          <p:cNvPr id="165" name="Picture 2"/>
          <p:cNvPicPr/>
          <p:nvPr/>
        </p:nvPicPr>
        <p:blipFill>
          <a:blip r:embed="rId2" cstate="print"/>
          <a:stretch/>
        </p:blipFill>
        <p:spPr>
          <a:xfrm>
            <a:off x="0" y="2898720"/>
            <a:ext cx="9142200" cy="3957480"/>
          </a:xfrm>
          <a:prstGeom prst="rect">
            <a:avLst/>
          </a:prstGeom>
          <a:ln w="0">
            <a:noFill/>
          </a:ln>
        </p:spPr>
      </p:pic>
      <p:sp>
        <p:nvSpPr>
          <p:cNvPr id="4" name="Obdélník 3"/>
          <p:cNvSpPr/>
          <p:nvPr/>
        </p:nvSpPr>
        <p:spPr>
          <a:xfrm>
            <a:off x="428596" y="1500174"/>
            <a:ext cx="8715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= celkový </a:t>
            </a:r>
            <a:r>
              <a:rPr lang="cs-CZ" dirty="0" smtClean="0"/>
              <a:t>počet zemřelých v daném území a v daném období, připadající na 1000 obyvatel</a:t>
            </a: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1190</TotalTime>
  <Words>869</Words>
  <Application>Microsoft Office PowerPoint</Application>
  <PresentationFormat>Předvádění na obrazovce (4:3)</PresentationFormat>
  <Paragraphs>171</Paragraphs>
  <Slides>41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4</vt:i4>
      </vt:variant>
      <vt:variant>
        <vt:lpstr>Nadpisy snímků</vt:lpstr>
      </vt:variant>
      <vt:variant>
        <vt:i4>41</vt:i4>
      </vt:variant>
    </vt:vector>
  </HeadingPairs>
  <TitlesOfParts>
    <vt:vector size="45" baseType="lpstr">
      <vt:lpstr>Office Theme</vt:lpstr>
      <vt:lpstr>Office Theme</vt:lpstr>
      <vt:lpstr>Office Theme</vt:lpstr>
      <vt:lpstr>Office Theme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</vt:vector>
  </TitlesOfParts>
  <Company>GML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Humánní geografie</dc:title>
  <dc:subject/>
  <dc:creator>ucitel</dc:creator>
  <dc:description/>
  <cp:lastModifiedBy>mlcek</cp:lastModifiedBy>
  <cp:revision>165</cp:revision>
  <dcterms:created xsi:type="dcterms:W3CDTF">2017-04-05T06:54:12Z</dcterms:created>
  <dcterms:modified xsi:type="dcterms:W3CDTF">2024-04-25T07:24:56Z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false</vt:bool>
  </property>
  <property fmtid="{D5CDD505-2E9C-101B-9397-08002B2CF9AE}" pid="4" name="LinksUpToDate">
    <vt:bool>false</vt:bool>
  </property>
  <property fmtid="{D5CDD505-2E9C-101B-9397-08002B2CF9AE}" pid="5" name="MMClips">
    <vt:i4>0</vt:i4>
  </property>
  <property fmtid="{D5CDD505-2E9C-101B-9397-08002B2CF9AE}" pid="6" name="Notes">
    <vt:i4>0</vt:i4>
  </property>
  <property fmtid="{D5CDD505-2E9C-101B-9397-08002B2CF9AE}" pid="7" name="PresentationFormat">
    <vt:lpwstr>Předvádění na obrazovce (4:3)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35</vt:i4>
  </property>
</Properties>
</file>